
<file path=[Content_Types].xml><?xml version="1.0" encoding="utf-8"?>
<Types xmlns="http://schemas.openxmlformats.org/package/2006/content-types">
  <Default Extension="jpeg" ContentType="image/jpeg"/>
  <Default Extension="pdf" ContentType="application/pd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6" r:id="rId2"/>
    <p:sldId id="275" r:id="rId3"/>
    <p:sldId id="277" r:id="rId4"/>
    <p:sldId id="272" r:id="rId5"/>
    <p:sldId id="273" r:id="rId6"/>
    <p:sldId id="274" r:id="rId7"/>
    <p:sldId id="269" r:id="rId8"/>
    <p:sldId id="270" r:id="rId9"/>
    <p:sldId id="271" r:id="rId10"/>
    <p:sldId id="267"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84521" autoAdjust="0"/>
  </p:normalViewPr>
  <p:slideViewPr>
    <p:cSldViewPr snapToGrid="0" snapToObjects="1">
      <p:cViewPr varScale="1">
        <p:scale>
          <a:sx n="106" d="100"/>
          <a:sy n="106" d="100"/>
        </p:scale>
        <p:origin x="784" y="1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8798D4-8A4D-4AAE-8D40-25B32297B064}" type="datetimeFigureOut">
              <a:rPr lang="en-US" smtClean="0"/>
              <a:pPr/>
              <a:t>4/14/26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23C69B-23DF-4D79-95E1-D73C576098EF}" type="slidenum">
              <a:rPr lang="en-US" smtClean="0"/>
              <a:pPr/>
              <a:t>‹#›</a:t>
            </a:fld>
            <a:endParaRPr lang="en-US"/>
          </a:p>
        </p:txBody>
      </p:sp>
    </p:spTree>
    <p:extLst>
      <p:ext uri="{BB962C8B-B14F-4D97-AF65-F5344CB8AC3E}">
        <p14:creationId xmlns:p14="http://schemas.microsoft.com/office/powerpoint/2010/main" val="11645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23C69B-23DF-4D79-95E1-D73C576098EF}" type="slidenum">
              <a:rPr lang="en-US" smtClean="0"/>
              <a:pPr/>
              <a:t>1</a:t>
            </a:fld>
            <a:endParaRPr lang="en-US"/>
          </a:p>
        </p:txBody>
      </p:sp>
    </p:spTree>
    <p:extLst>
      <p:ext uri="{BB962C8B-B14F-4D97-AF65-F5344CB8AC3E}">
        <p14:creationId xmlns:p14="http://schemas.microsoft.com/office/powerpoint/2010/main" val="3339742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are in a seminar</a:t>
            </a:r>
            <a:r>
              <a:rPr lang="en-US" baseline="0" dirty="0"/>
              <a:t> room, you are usually seated around a table and so you can watch people and see if they are getting ready to talk.  Look quickly around the table to see if someone is about to speak before adding your contribution.</a:t>
            </a:r>
          </a:p>
          <a:p>
            <a:endParaRPr lang="en-US" baseline="0" dirty="0"/>
          </a:p>
          <a:p>
            <a:r>
              <a:rPr lang="en-US" baseline="0" dirty="0"/>
              <a:t>If you cannot find a place to naturally add your comments, try to make eye contact with the professor or group leader so that he or she will know to call on you at the next opportunity.</a:t>
            </a:r>
          </a:p>
          <a:p>
            <a:endParaRPr lang="en-US" baseline="0" dirty="0"/>
          </a:p>
          <a:p>
            <a:r>
              <a:rPr lang="en-US" baseline="0" dirty="0"/>
              <a:t>It will be easier for others to hear your comments if you are able to keep your head up and your voice directed to the other students.  </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10</a:t>
            </a:fld>
            <a:endParaRPr lang="en-US"/>
          </a:p>
        </p:txBody>
      </p:sp>
    </p:spTree>
    <p:extLst>
      <p:ext uri="{BB962C8B-B14F-4D97-AF65-F5344CB8AC3E}">
        <p14:creationId xmlns:p14="http://schemas.microsoft.com/office/powerpoint/2010/main" val="3911476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aware of the rules about using</a:t>
            </a:r>
            <a:r>
              <a:rPr lang="en-US" baseline="0" dirty="0"/>
              <a:t> your phone or computer in the classroom.  You should not use personal technology in any class unless it is approved by professor, especially in a small seminar.</a:t>
            </a:r>
          </a:p>
          <a:p>
            <a:endParaRPr lang="en-US" baseline="0" dirty="0"/>
          </a:p>
          <a:p>
            <a:r>
              <a:rPr lang="en-US" baseline="0" dirty="0"/>
              <a:t>If you are using your laptop to take notes, do not become distracted by the internet.  Do not check email or Facebook or other media in class. You may need to turn off the wireless connection.</a:t>
            </a:r>
          </a:p>
          <a:p>
            <a:endParaRPr lang="en-US" baseline="0" dirty="0"/>
          </a:p>
          <a:p>
            <a:r>
              <a:rPr lang="en-US" baseline="0" dirty="0"/>
              <a:t>Because of the small classroom environment, make sure that your technology (e.g., the laptop and cord) does not take up too much space at the table.  Be aware of others’ </a:t>
            </a:r>
            <a:r>
              <a:rPr lang="en-US" baseline="0"/>
              <a:t>space requirements.</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11</a:t>
            </a:fld>
            <a:endParaRPr lang="en-US"/>
          </a:p>
        </p:txBody>
      </p:sp>
    </p:spTree>
    <p:extLst>
      <p:ext uri="{BB962C8B-B14F-4D97-AF65-F5344CB8AC3E}">
        <p14:creationId xmlns:p14="http://schemas.microsoft.com/office/powerpoint/2010/main" val="308454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a:t>
            </a:r>
            <a:r>
              <a:rPr lang="en-US" baseline="0" dirty="0"/>
              <a:t> structure of a seminar course may be different from other lager, lecture-type classes that you have taken. </a:t>
            </a:r>
          </a:p>
          <a:p>
            <a:endParaRPr lang="en-US" baseline="0" dirty="0"/>
          </a:p>
          <a:p>
            <a:r>
              <a:rPr lang="en-US" baseline="0" dirty="0"/>
              <a:t>This small class will concentrate on some specific, focused topics, with discussions based on assigned readings. Class time will often be spent in group conversations about the readings, in order to strengthen the students’ understanding and clarify their thoughts about the material.</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When a seminar works well, students</a:t>
            </a:r>
            <a:r>
              <a:rPr lang="en-US" baseline="0" dirty="0"/>
              <a:t> will feel free to discuss aspects of the readings that were confusing or to elaborate upon the points in the readings by relating the material to other topics in this class or to others’ comments. </a:t>
            </a:r>
          </a:p>
          <a:p>
            <a:endParaRPr lang="en-US" baseline="0" dirty="0"/>
          </a:p>
          <a:p>
            <a:r>
              <a:rPr lang="en-US" baseline="0" dirty="0"/>
              <a:t>Moreover, the discussion should involve all students in the class. The goal is to enhance the understanding of the material for all students by sharing a variety of viewpoints and connections to other course material. The discussions should offer all students a richer understanding of the material than could be achieved by each individual simply completing the assigned readings or by listening to the professor summarize the article.</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When a seminar doesn’t work as well as it could, it may be because </a:t>
            </a:r>
            <a:r>
              <a:rPr lang="en-US" baseline="0" dirty="0"/>
              <a:t>the professor did not carefully listen to the students and did not encourage students to carefully listen to one another.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It could also be that students do not feel comfortable expressing their thoughts and opinions, or that students do not respond positively or in a supportive manner to each other.  The result is that students don’t learn something new about the material as part of the class discussion. </a:t>
            </a:r>
            <a:endParaRPr lang="en-US" dirty="0"/>
          </a:p>
        </p:txBody>
      </p:sp>
      <p:sp>
        <p:nvSpPr>
          <p:cNvPr id="4" name="Slide Number Placeholder 3"/>
          <p:cNvSpPr>
            <a:spLocks noGrp="1"/>
          </p:cNvSpPr>
          <p:nvPr>
            <p:ph type="sldNum" sz="quarter" idx="10"/>
          </p:nvPr>
        </p:nvSpPr>
        <p:spPr/>
        <p:txBody>
          <a:bodyPr/>
          <a:lstStyle/>
          <a:p>
            <a:fld id="{79DD5B1B-EEC0-4D16-B261-6D927097E925}" type="slidenum">
              <a:rPr lang="en-US" smtClean="0"/>
              <a:pPr/>
              <a:t>4</a:t>
            </a:fld>
            <a:endParaRPr lang="en-US"/>
          </a:p>
        </p:txBody>
      </p:sp>
    </p:spTree>
    <p:extLst>
      <p:ext uri="{BB962C8B-B14F-4D97-AF65-F5344CB8AC3E}">
        <p14:creationId xmlns:p14="http://schemas.microsoft.com/office/powerpoint/2010/main" val="651628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seminar class, you should be aware</a:t>
            </a:r>
            <a:r>
              <a:rPr lang="en-US" baseline="0" dirty="0"/>
              <a:t> of some behaviors that are unacceptable in this setting. Some of them are:</a:t>
            </a:r>
          </a:p>
          <a:p>
            <a:endParaRPr lang="en-US" baseline="0" dirty="0"/>
          </a:p>
          <a:p>
            <a:pPr marL="228600" indent="-228600">
              <a:buAutoNum type="arabicPeriod"/>
            </a:pPr>
            <a:r>
              <a:rPr lang="en-US" baseline="0" dirty="0"/>
              <a:t>Interrupting other students. Make sure that you let other students finish what they are saying before you begin talking.</a:t>
            </a:r>
          </a:p>
          <a:p>
            <a:pPr marL="228600" indent="-228600">
              <a:buAutoNum type="arabicPeriod"/>
            </a:pPr>
            <a:r>
              <a:rPr lang="en-US" baseline="0" dirty="0"/>
              <a:t>Only talking to the professor. It is important to talk with other students in the class as well as the professor.</a:t>
            </a:r>
          </a:p>
          <a:p>
            <a:pPr marL="228600" indent="-228600">
              <a:buAutoNum type="arabicPeriod"/>
            </a:pPr>
            <a:r>
              <a:rPr lang="en-US" baseline="0" dirty="0"/>
              <a:t>Dominating the discussion. Be careful not to contribute so much to the discussion that other students aren’t able to express their own thoughts. The seminar is structured so that all students who would like to comment have an opportunity to do so. If you speak too much, you are detracting from the experiences of others. One way to ensure that you do not dominate the discussion may to count the number of times you speak in a given class and compare it to the number of times other students are speaking.</a:t>
            </a:r>
          </a:p>
          <a:p>
            <a:pPr marL="228600" indent="-228600">
              <a:buAutoNum type="arabicPeriod"/>
            </a:pPr>
            <a:r>
              <a:rPr lang="en-US" baseline="0" dirty="0"/>
              <a:t>Not speaking for fear of saying the obvious. Everyone has doubts about looking silly in front of the class by making a comment that either isn’t relevant or that is obvious, but good discussions often come out of pushing yourself to contribute to the discussion in spite of those fears.</a:t>
            </a:r>
          </a:p>
          <a:p>
            <a:pPr marL="228600" indent="-228600">
              <a:buAutoNum type="arabicPeriod"/>
            </a:pPr>
            <a:r>
              <a:rPr lang="en-US" baseline="0" dirty="0"/>
              <a:t>Coming to class unprepared. Preparing adequately for a seminar means completing all the necessary readings and thinking deeply about the material before class starts.</a:t>
            </a:r>
            <a:endParaRPr lang="en-US" dirty="0"/>
          </a:p>
        </p:txBody>
      </p:sp>
      <p:sp>
        <p:nvSpPr>
          <p:cNvPr id="4" name="Slide Number Placeholder 3"/>
          <p:cNvSpPr>
            <a:spLocks noGrp="1"/>
          </p:cNvSpPr>
          <p:nvPr>
            <p:ph type="sldNum" sz="quarter" idx="10"/>
          </p:nvPr>
        </p:nvSpPr>
        <p:spPr/>
        <p:txBody>
          <a:bodyPr/>
          <a:lstStyle/>
          <a:p>
            <a:fld id="{79DD5B1B-EEC0-4D16-B261-6D927097E925}" type="slidenum">
              <a:rPr lang="en-US" smtClean="0"/>
              <a:pPr/>
              <a:t>5</a:t>
            </a:fld>
            <a:endParaRPr lang="en-US"/>
          </a:p>
        </p:txBody>
      </p:sp>
    </p:spTree>
    <p:extLst>
      <p:ext uri="{BB962C8B-B14F-4D97-AF65-F5344CB8AC3E}">
        <p14:creationId xmlns:p14="http://schemas.microsoft.com/office/powerpoint/2010/main" val="110798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in a seminar to respect the students</a:t>
            </a:r>
            <a:r>
              <a:rPr lang="en-US" baseline="0" dirty="0"/>
              <a:t> around you during group discussions. Here are some tips to ensure that you are inclusive with your classroom behavior:</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1. Allow others to speak. Make sure that you let other students completely finish what they are saying before you begin talking.</a:t>
            </a:r>
          </a:p>
          <a:p>
            <a:r>
              <a:rPr lang="en-US" dirty="0"/>
              <a:t>2. Listen carefully and respectfully.</a:t>
            </a:r>
            <a:r>
              <a:rPr lang="en-US" baseline="0" dirty="0"/>
              <a:t> When other students are talking, refrain from talking or doing other activities such as shuffling papers or checking your email. Be sure that you listen to other students’ points so that you can comment on them later.</a:t>
            </a:r>
          </a:p>
          <a:p>
            <a:r>
              <a:rPr lang="en-US" baseline="0" dirty="0"/>
              <a:t>3. Connect your comments to others’ points. If you listen carefully to what other students say you can build on the points they raise.</a:t>
            </a:r>
          </a:p>
          <a:p>
            <a:r>
              <a:rPr lang="en-US" baseline="0" dirty="0"/>
              <a:t>4. Help someone who is stuck. If you notice that someone is having trouble verbalizing their thoughts or appears to have forgotten what they wanted to say, you can offer suggestions to help them get back on track.</a:t>
            </a:r>
            <a:endParaRPr lang="en-US" dirty="0"/>
          </a:p>
        </p:txBody>
      </p:sp>
      <p:sp>
        <p:nvSpPr>
          <p:cNvPr id="4" name="Slide Number Placeholder 3"/>
          <p:cNvSpPr>
            <a:spLocks noGrp="1"/>
          </p:cNvSpPr>
          <p:nvPr>
            <p:ph type="sldNum" sz="quarter" idx="10"/>
          </p:nvPr>
        </p:nvSpPr>
        <p:spPr/>
        <p:txBody>
          <a:bodyPr/>
          <a:lstStyle/>
          <a:p>
            <a:fld id="{79DD5B1B-EEC0-4D16-B261-6D927097E925}" type="slidenum">
              <a:rPr lang="en-US" smtClean="0"/>
              <a:pPr/>
              <a:t>6</a:t>
            </a:fld>
            <a:endParaRPr lang="en-US"/>
          </a:p>
        </p:txBody>
      </p:sp>
    </p:spTree>
    <p:extLst>
      <p:ext uri="{BB962C8B-B14F-4D97-AF65-F5344CB8AC3E}">
        <p14:creationId xmlns:p14="http://schemas.microsoft.com/office/powerpoint/2010/main" val="3227669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Sometimes being part of a small class can make a student feel nervous. </a:t>
            </a:r>
            <a:r>
              <a:rPr lang="en-US" baseline="0" dirty="0"/>
              <a:t> </a:t>
            </a:r>
            <a:r>
              <a:rPr lang="en-US" dirty="0"/>
              <a:t>Preparation can reduce anxiety.</a:t>
            </a:r>
            <a:r>
              <a:rPr lang="en-US" baseline="0" dirty="0"/>
              <a:t>  </a:t>
            </a:r>
          </a:p>
          <a:p>
            <a:endParaRPr lang="en-US" baseline="0" dirty="0"/>
          </a:p>
          <a:p>
            <a:r>
              <a:rPr lang="en-US" baseline="0" dirty="0"/>
              <a:t>There are different ways to prepare for a seminar including anticipating the physical layout of the class and reviewing the syllabus before each class meeting for upcoming assignments</a:t>
            </a:r>
            <a:r>
              <a:rPr lang="en-US" baseline="0" dirty="0">
                <a:solidFill>
                  <a:srgbClr val="FFFF00"/>
                </a:solidFill>
              </a:rPr>
              <a:t>.</a:t>
            </a:r>
            <a:r>
              <a:rPr lang="en-US" baseline="0" dirty="0"/>
              <a:t>  </a:t>
            </a:r>
          </a:p>
          <a:p>
            <a:endParaRPr lang="en-US" baseline="0" dirty="0"/>
          </a:p>
          <a:p>
            <a:r>
              <a:rPr lang="en-US" baseline="0" dirty="0"/>
              <a:t>A key form of preparation for each class meeting is completing the reading (or other) assignments before class. </a:t>
            </a:r>
          </a:p>
          <a:p>
            <a:endParaRPr lang="en-US" baseline="0" dirty="0"/>
          </a:p>
          <a:p>
            <a:r>
              <a:rPr lang="en-US" baseline="0" dirty="0"/>
              <a:t>Thinking about how to engage with other students about the assigned material can be an important extra step. Make sure to review notes before class and perhaps even make notecards or a list of questions to ask during the class.</a:t>
            </a:r>
          </a:p>
          <a:p>
            <a:endParaRPr lang="en-US" baseline="0" dirty="0"/>
          </a:p>
        </p:txBody>
      </p:sp>
      <p:sp>
        <p:nvSpPr>
          <p:cNvPr id="4" name="Slide Number Placeholder 3"/>
          <p:cNvSpPr>
            <a:spLocks noGrp="1"/>
          </p:cNvSpPr>
          <p:nvPr>
            <p:ph type="sldNum" sz="quarter" idx="10"/>
          </p:nvPr>
        </p:nvSpPr>
        <p:spPr/>
        <p:txBody>
          <a:bodyPr/>
          <a:lstStyle/>
          <a:p>
            <a:fld id="{CC2B64EF-4908-C240-9DE7-C0140B1871E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Many situations have implicit or hidden rules of behavior</a:t>
            </a:r>
            <a:r>
              <a:rPr lang="en-US" baseline="0" dirty="0"/>
              <a:t> that many, but not all people seem to know and understand.  In a seminar people seem to be seated and arranged much more informally than in a lecture hall, but this seeming informality can be deceiving.  </a:t>
            </a:r>
          </a:p>
          <a:p>
            <a:endParaRPr lang="en-US" baseline="0" dirty="0"/>
          </a:p>
          <a:p>
            <a:r>
              <a:rPr lang="en-US" baseline="0" dirty="0"/>
              <a:t>There are expectations about how close people will sit around a seminar table (about a foot apart on either side), how much space they will take up on the table (within the space immediately in front of their chair), and how they will manage their other belongings (either behind or under their chair or the table so as not to interfere with other people and their belongings).</a:t>
            </a:r>
            <a:endParaRPr lang="en-US" dirty="0"/>
          </a:p>
        </p:txBody>
      </p:sp>
      <p:sp>
        <p:nvSpPr>
          <p:cNvPr id="4" name="Slide Number Placeholder 3"/>
          <p:cNvSpPr>
            <a:spLocks noGrp="1"/>
          </p:cNvSpPr>
          <p:nvPr>
            <p:ph type="sldNum" sz="quarter" idx="10"/>
          </p:nvPr>
        </p:nvSpPr>
        <p:spPr/>
        <p:txBody>
          <a:bodyPr/>
          <a:lstStyle/>
          <a:p>
            <a:fld id="{CC2B64EF-4908-C240-9DE7-C0140B1871E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Although a seminar may seem like a</a:t>
            </a:r>
            <a:r>
              <a:rPr lang="en-US" baseline="0" dirty="0"/>
              <a:t> more</a:t>
            </a:r>
            <a:r>
              <a:rPr lang="en-US" dirty="0"/>
              <a:t> informal setting and discussion when compared to a lecture course, there are expectations about how participants</a:t>
            </a:r>
            <a:r>
              <a:rPr lang="en-US" baseline="0" dirty="0"/>
              <a:t> will discuss the course material.  It can be difficult to enter into a conversation thread, or to start a new one.  Having a few stock phrases may reduce anxiety and also minimize an abrupt shift in the conversation.</a:t>
            </a:r>
          </a:p>
          <a:p>
            <a:endParaRPr lang="en-US" dirty="0"/>
          </a:p>
        </p:txBody>
      </p:sp>
      <p:sp>
        <p:nvSpPr>
          <p:cNvPr id="4" name="Slide Number Placeholder 3"/>
          <p:cNvSpPr>
            <a:spLocks noGrp="1"/>
          </p:cNvSpPr>
          <p:nvPr>
            <p:ph type="sldNum" sz="quarter" idx="10"/>
          </p:nvPr>
        </p:nvSpPr>
        <p:spPr/>
        <p:txBody>
          <a:bodyPr/>
          <a:lstStyle/>
          <a:p>
            <a:fld id="{CC2B64EF-4908-C240-9DE7-C0140B1871E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11EECEB3-46DC-514B-8976-70CAF353DD53}" type="datetimeFigureOut">
              <a:rPr lang="en-US" smtClean="0"/>
              <a:pPr/>
              <a:t>4/14/26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11EECEB3-46DC-514B-8976-70CAF353DD53}" type="datetimeFigureOut">
              <a:rPr lang="en-US" smtClean="0"/>
              <a:pPr/>
              <a:t>4/14/26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1EECEB3-46DC-514B-8976-70CAF353DD53}" type="datetimeFigureOut">
              <a:rPr lang="en-US" smtClean="0"/>
              <a:pPr/>
              <a:t>4/14/26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68036A36-7E71-C14E-AFDB-22614C62A809}"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1EECEB3-46DC-514B-8976-70CAF353DD53}" type="datetimeFigureOut">
              <a:rPr lang="en-US" smtClean="0"/>
              <a:pPr/>
              <a:t>4/14/26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68036A36-7E71-C14E-AFDB-22614C62A8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1EECEB3-46DC-514B-8976-70CAF353DD53}" type="datetimeFigureOut">
              <a:rPr lang="en-US" smtClean="0"/>
              <a:pPr/>
              <a:t>4/14/26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036A36-7E71-C14E-AFDB-22614C62A809}"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ECEB3-46DC-514B-8976-70CAF353DD53}" type="datetimeFigureOut">
              <a:rPr lang="en-US" smtClean="0"/>
              <a:pPr/>
              <a:t>4/14/26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11EECEB3-46DC-514B-8976-70CAF353DD53}" type="datetimeFigureOut">
              <a:rPr lang="en-US" smtClean="0"/>
              <a:pPr/>
              <a:t>4/14/26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11EECEB3-46DC-514B-8976-70CAF353DD53}" type="datetimeFigureOut">
              <a:rPr lang="en-US" smtClean="0"/>
              <a:pPr/>
              <a:t>4/14/26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lstStyle>
          <a:p>
            <a:fld id="{11EECEB3-46DC-514B-8976-70CAF353DD53}" type="datetimeFigureOut">
              <a:rPr lang="en-US" smtClean="0"/>
              <a:pPr/>
              <a:t>4/14/26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lstStyle>
          <a:p>
            <a:fld id="{68036A36-7E71-C14E-AFDB-22614C62A809}"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d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045" y="241891"/>
            <a:ext cx="8201155" cy="2282851"/>
          </a:xfrm>
        </p:spPr>
        <p:txBody>
          <a:bodyPr>
            <a:normAutofit fontScale="90000"/>
          </a:bodyPr>
          <a:lstStyle/>
          <a:p>
            <a:r>
              <a:rPr lang="en-US" dirty="0"/>
              <a:t>The Hidden </a:t>
            </a:r>
            <a:br>
              <a:rPr lang="en-US" dirty="0"/>
            </a:br>
            <a:r>
              <a:rPr lang="en-US" dirty="0"/>
              <a:t>(and some not-so-hidden) </a:t>
            </a:r>
            <a:br>
              <a:rPr lang="en-US" dirty="0"/>
            </a:br>
            <a:r>
              <a:rPr lang="en-US" dirty="0"/>
              <a:t>Rules of Seminar Success</a:t>
            </a:r>
          </a:p>
        </p:txBody>
      </p:sp>
      <p:sp>
        <p:nvSpPr>
          <p:cNvPr id="3" name="Subtitle 2"/>
          <p:cNvSpPr>
            <a:spLocks noGrp="1"/>
          </p:cNvSpPr>
          <p:nvPr>
            <p:ph type="subTitle" idx="1"/>
          </p:nvPr>
        </p:nvSpPr>
        <p:spPr>
          <a:xfrm>
            <a:off x="2133600" y="3220179"/>
            <a:ext cx="6560234" cy="2343323"/>
          </a:xfrm>
        </p:spPr>
        <p:txBody>
          <a:bodyPr>
            <a:normAutofit/>
          </a:bodyPr>
          <a:lstStyle/>
          <a:p>
            <a:endParaRPr lang="en-US" sz="2000" dirty="0"/>
          </a:p>
          <a:p>
            <a:endParaRPr lang="en-US" sz="2000" dirty="0"/>
          </a:p>
          <a:p>
            <a:endParaRPr lang="en-US" sz="2000" dirty="0"/>
          </a:p>
          <a:p>
            <a:r>
              <a:rPr lang="en-US" sz="2000" dirty="0"/>
              <a:t>The William &amp; Mary </a:t>
            </a:r>
            <a:r>
              <a:rPr lang="en-US" sz="2000" dirty="0" err="1"/>
              <a:t>Neurodiversity</a:t>
            </a:r>
            <a:r>
              <a:rPr lang="en-US" sz="2000" dirty="0"/>
              <a:t> Working Group</a:t>
            </a:r>
          </a:p>
        </p:txBody>
      </p:sp>
      <p:pic>
        <p:nvPicPr>
          <p:cNvPr id="4" name="Picture 3" descr="NeuroDiversity Logo.pdf"/>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3"/>
              <a:stretch>
                <a:fillRect/>
              </a:stretch>
            </p:blipFill>
          </mc:Choice>
          <mc:Fallback>
            <p:blipFill>
              <a:blip r:embed="rId4"/>
              <a:stretch>
                <a:fillRect/>
              </a:stretch>
            </p:blipFill>
          </mc:Fallback>
        </mc:AlternateContent>
        <p:spPr>
          <a:xfrm>
            <a:off x="5534028" y="4718237"/>
            <a:ext cx="2721655" cy="5292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Communication</a:t>
            </a:r>
          </a:p>
        </p:txBody>
      </p:sp>
      <p:sp>
        <p:nvSpPr>
          <p:cNvPr id="3" name="Content Placeholder 2"/>
          <p:cNvSpPr>
            <a:spLocks noGrp="1"/>
          </p:cNvSpPr>
          <p:nvPr>
            <p:ph idx="1"/>
          </p:nvPr>
        </p:nvSpPr>
        <p:spPr/>
        <p:txBody>
          <a:bodyPr/>
          <a:lstStyle/>
          <a:p>
            <a:r>
              <a:rPr lang="en-US" dirty="0"/>
              <a:t>Be aware of the people around you, and watch to see if it looks like someone might be trying to say something.</a:t>
            </a:r>
          </a:p>
          <a:p>
            <a:r>
              <a:rPr lang="en-US" dirty="0"/>
              <a:t>Catch the professor’s eye if you want to make a contribution to the discussion.  A good seminar leader will keep track of who is waiting to speak.</a:t>
            </a:r>
          </a:p>
          <a:p>
            <a:r>
              <a:rPr lang="en-US" dirty="0"/>
              <a:t>When speaking, direct your voice towards other students in the class.</a:t>
            </a:r>
          </a:p>
        </p:txBody>
      </p:sp>
    </p:spTree>
    <p:extLst>
      <p:ext uri="{BB962C8B-B14F-4D97-AF65-F5344CB8AC3E}">
        <p14:creationId xmlns:p14="http://schemas.microsoft.com/office/powerpoint/2010/main" val="575419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Rules</a:t>
            </a:r>
          </a:p>
        </p:txBody>
      </p:sp>
      <p:sp>
        <p:nvSpPr>
          <p:cNvPr id="3" name="Content Placeholder 2"/>
          <p:cNvSpPr>
            <a:spLocks noGrp="1"/>
          </p:cNvSpPr>
          <p:nvPr>
            <p:ph idx="1"/>
          </p:nvPr>
        </p:nvSpPr>
        <p:spPr/>
        <p:txBody>
          <a:bodyPr>
            <a:normAutofit fontScale="92500" lnSpcReduction="20000"/>
          </a:bodyPr>
          <a:lstStyle/>
          <a:p>
            <a:r>
              <a:rPr lang="en-US" dirty="0"/>
              <a:t>It’s rude to use personal technology in any classroom, but it is especially obvious in a seminar.</a:t>
            </a:r>
          </a:p>
          <a:p>
            <a:endParaRPr lang="en-US" dirty="0"/>
          </a:p>
          <a:p>
            <a:r>
              <a:rPr lang="en-US" dirty="0"/>
              <a:t>If you need a laptop to take notes, make sure you are on task.  It may be helpful to turn off your social media to maintain focus on the discussion.</a:t>
            </a:r>
          </a:p>
          <a:p>
            <a:endParaRPr lang="en-US" dirty="0"/>
          </a:p>
          <a:p>
            <a:r>
              <a:rPr lang="en-US" dirty="0"/>
              <a:t>Make sure your laptop (and cord) does not take up too much space.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seminar is…</a:t>
            </a:r>
          </a:p>
        </p:txBody>
      </p:sp>
      <p:sp>
        <p:nvSpPr>
          <p:cNvPr id="3" name="Content Placeholder 2"/>
          <p:cNvSpPr>
            <a:spLocks noGrp="1"/>
          </p:cNvSpPr>
          <p:nvPr>
            <p:ph idx="1"/>
          </p:nvPr>
        </p:nvSpPr>
        <p:spPr/>
        <p:txBody>
          <a:bodyPr>
            <a:normAutofit fontScale="92500" lnSpcReduction="10000"/>
          </a:bodyPr>
          <a:lstStyle/>
          <a:p>
            <a:r>
              <a:rPr lang="en-US" dirty="0"/>
              <a:t>A small class of advanced students working on a single topical focus.</a:t>
            </a:r>
          </a:p>
          <a:p>
            <a:endParaRPr lang="en-US" dirty="0"/>
          </a:p>
          <a:p>
            <a:r>
              <a:rPr lang="en-US" dirty="0"/>
              <a:t>A discussion of intensive assigned reading.</a:t>
            </a:r>
          </a:p>
          <a:p>
            <a:endParaRPr lang="en-US" dirty="0"/>
          </a:p>
          <a:p>
            <a:r>
              <a:rPr lang="en-US" dirty="0"/>
              <a:t>Centered on the reading, and on explicating the relationships among the readings.</a:t>
            </a:r>
          </a:p>
          <a:p>
            <a:endParaRPr lang="en-US" dirty="0"/>
          </a:p>
          <a:p>
            <a:r>
              <a:rPr lang="en-US" dirty="0"/>
              <a:t>Cumulatively, the combination of readings plus the high level of discussion.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a seminar works…</a:t>
            </a:r>
          </a:p>
        </p:txBody>
      </p:sp>
      <p:sp>
        <p:nvSpPr>
          <p:cNvPr id="3" name="Content Placeholder 2"/>
          <p:cNvSpPr>
            <a:spLocks noGrp="1"/>
          </p:cNvSpPr>
          <p:nvPr>
            <p:ph idx="1"/>
          </p:nvPr>
        </p:nvSpPr>
        <p:spPr/>
        <p:txBody>
          <a:bodyPr>
            <a:normAutofit fontScale="92500" lnSpcReduction="20000"/>
          </a:bodyPr>
          <a:lstStyle/>
          <a:p>
            <a:r>
              <a:rPr lang="en-US" dirty="0"/>
              <a:t>Students are free to share what is confusing or opaque about the assigned material.</a:t>
            </a:r>
          </a:p>
          <a:p>
            <a:endParaRPr lang="en-US" dirty="0"/>
          </a:p>
          <a:p>
            <a:r>
              <a:rPr lang="en-US" dirty="0"/>
              <a:t>Students are free to elaborate on what they understood.</a:t>
            </a:r>
          </a:p>
          <a:p>
            <a:endParaRPr lang="en-US" dirty="0"/>
          </a:p>
          <a:p>
            <a:r>
              <a:rPr lang="en-US" dirty="0"/>
              <a:t>Students make explicit connections with one another’s comments and questions, immediately and over time.</a:t>
            </a:r>
          </a:p>
          <a:p>
            <a:endParaRPr lang="en-US" dirty="0"/>
          </a:p>
          <a:p>
            <a:r>
              <a:rPr lang="en-US" dirty="0"/>
              <a:t>Students leave the seminar with more knowledge than they brought to it.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when it doesn’t.</a:t>
            </a:r>
          </a:p>
        </p:txBody>
      </p:sp>
      <p:sp>
        <p:nvSpPr>
          <p:cNvPr id="3" name="Content Placeholder 2"/>
          <p:cNvSpPr>
            <a:spLocks noGrp="1"/>
          </p:cNvSpPr>
          <p:nvPr>
            <p:ph idx="1"/>
          </p:nvPr>
        </p:nvSpPr>
        <p:spPr>
          <a:xfrm>
            <a:off x="457200" y="1646237"/>
            <a:ext cx="8229600" cy="4779004"/>
          </a:xfrm>
        </p:spPr>
        <p:txBody>
          <a:bodyPr>
            <a:normAutofit lnSpcReduction="10000"/>
          </a:bodyPr>
          <a:lstStyle/>
          <a:p>
            <a:r>
              <a:rPr lang="en-US" sz="2800" dirty="0"/>
              <a:t>The professor does not encourage and model active listening.</a:t>
            </a:r>
          </a:p>
          <a:p>
            <a:endParaRPr lang="en-US" sz="2800" dirty="0"/>
          </a:p>
          <a:p>
            <a:r>
              <a:rPr lang="en-US" sz="2800" dirty="0"/>
              <a:t>Students feel they cannot comment or question freely.</a:t>
            </a:r>
          </a:p>
          <a:p>
            <a:endParaRPr lang="en-US" sz="2800" dirty="0"/>
          </a:p>
          <a:p>
            <a:r>
              <a:rPr lang="en-US" sz="2800" dirty="0"/>
              <a:t>Students do not support or encourage one another’s comments and questions.</a:t>
            </a:r>
          </a:p>
          <a:p>
            <a:pPr>
              <a:buNone/>
            </a:pPr>
            <a:endParaRPr lang="en-US" sz="2800" dirty="0"/>
          </a:p>
          <a:p>
            <a:r>
              <a:rPr lang="en-US" sz="2800" dirty="0"/>
              <a:t>Students do not leave the seminar with different perspectives nor a deeper understanding.</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Don’t be that person...</a:t>
            </a:r>
          </a:p>
        </p:txBody>
      </p:sp>
      <p:sp>
        <p:nvSpPr>
          <p:cNvPr id="3" name="Content Placeholder 2"/>
          <p:cNvSpPr>
            <a:spLocks noGrp="1"/>
          </p:cNvSpPr>
          <p:nvPr>
            <p:ph idx="1"/>
          </p:nvPr>
        </p:nvSpPr>
        <p:spPr>
          <a:xfrm>
            <a:off x="457200" y="1646236"/>
            <a:ext cx="8229600" cy="4865399"/>
          </a:xfrm>
        </p:spPr>
        <p:txBody>
          <a:bodyPr>
            <a:normAutofit fontScale="92500" lnSpcReduction="10000"/>
          </a:bodyPr>
          <a:lstStyle/>
          <a:p>
            <a:r>
              <a:rPr lang="en-US" dirty="0"/>
              <a:t>Who interrupts other students.</a:t>
            </a:r>
          </a:p>
          <a:p>
            <a:endParaRPr lang="en-US" dirty="0"/>
          </a:p>
          <a:p>
            <a:r>
              <a:rPr lang="en-US" dirty="0"/>
              <a:t>Who talks only to the professor, and not to the other students. </a:t>
            </a:r>
          </a:p>
          <a:p>
            <a:endParaRPr lang="en-US" dirty="0"/>
          </a:p>
          <a:p>
            <a:r>
              <a:rPr lang="en-US" dirty="0"/>
              <a:t>Who dominates the discussion.</a:t>
            </a:r>
          </a:p>
          <a:p>
            <a:endParaRPr lang="en-US" dirty="0"/>
          </a:p>
          <a:p>
            <a:r>
              <a:rPr lang="en-US" dirty="0"/>
              <a:t>Who thinks “I shouldn’t say that because surely everyone has already thought of it.”</a:t>
            </a:r>
          </a:p>
          <a:p>
            <a:endParaRPr lang="en-US" dirty="0"/>
          </a:p>
          <a:p>
            <a:r>
              <a:rPr lang="en-US" dirty="0"/>
              <a:t>Who doesn’t prepare for class.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be inclusive you should…</a:t>
            </a:r>
          </a:p>
        </p:txBody>
      </p:sp>
      <p:sp>
        <p:nvSpPr>
          <p:cNvPr id="3" name="Content Placeholder 2"/>
          <p:cNvSpPr>
            <a:spLocks noGrp="1"/>
          </p:cNvSpPr>
          <p:nvPr>
            <p:ph idx="1"/>
          </p:nvPr>
        </p:nvSpPr>
        <p:spPr/>
        <p:txBody>
          <a:bodyPr/>
          <a:lstStyle/>
          <a:p>
            <a:r>
              <a:rPr lang="en-US" dirty="0"/>
              <a:t>Allow others to speak.</a:t>
            </a:r>
          </a:p>
          <a:p>
            <a:r>
              <a:rPr lang="en-US" dirty="0"/>
              <a:t>Listen carefully and respectfully.</a:t>
            </a:r>
          </a:p>
          <a:p>
            <a:r>
              <a:rPr lang="en-US" dirty="0"/>
              <a:t>Acknowledge the previous person’s point, and try to connect your comments to theirs.</a:t>
            </a:r>
          </a:p>
          <a:p>
            <a:r>
              <a:rPr lang="en-US" dirty="0"/>
              <a:t>Help someone out if they clearly seem stuck, or if they have forgotten what they wanted to say.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prepare for a seminar</a:t>
            </a:r>
          </a:p>
        </p:txBody>
      </p:sp>
      <p:sp>
        <p:nvSpPr>
          <p:cNvPr id="3" name="Content Placeholder 2"/>
          <p:cNvSpPr>
            <a:spLocks noGrp="1"/>
          </p:cNvSpPr>
          <p:nvPr>
            <p:ph idx="1"/>
          </p:nvPr>
        </p:nvSpPr>
        <p:spPr/>
        <p:txBody>
          <a:bodyPr>
            <a:normAutofit fontScale="77500" lnSpcReduction="20000"/>
          </a:bodyPr>
          <a:lstStyle/>
          <a:p>
            <a:r>
              <a:rPr lang="en-US" dirty="0"/>
              <a:t>Make sure to do all of the assigned reading.</a:t>
            </a:r>
          </a:p>
          <a:p>
            <a:endParaRPr lang="en-US" dirty="0"/>
          </a:p>
          <a:p>
            <a:r>
              <a:rPr lang="en-US" dirty="0"/>
              <a:t>Think about how the reading materials are connected.  </a:t>
            </a:r>
          </a:p>
          <a:p>
            <a:endParaRPr lang="en-US" dirty="0"/>
          </a:p>
          <a:p>
            <a:r>
              <a:rPr lang="en-US" dirty="0"/>
              <a:t>Think about how the reading material might offer some points of conflict or divergence.</a:t>
            </a:r>
          </a:p>
          <a:p>
            <a:endParaRPr lang="en-US" dirty="0"/>
          </a:p>
          <a:p>
            <a:r>
              <a:rPr lang="en-US" dirty="0"/>
              <a:t>Review your notes before class.</a:t>
            </a:r>
          </a:p>
          <a:p>
            <a:endParaRPr lang="en-US" dirty="0"/>
          </a:p>
          <a:p>
            <a:r>
              <a:rPr lang="en-US" dirty="0"/>
              <a:t>Make notecards, or even just a list of the questions you’d like to ask, or points you’d like to make.  Note the page numbers of the passages in the reading that you find interesting, challenging, or problematic.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Seating in a seminar</a:t>
            </a:r>
          </a:p>
        </p:txBody>
      </p:sp>
      <p:sp>
        <p:nvSpPr>
          <p:cNvPr id="3" name="Content Placeholder 2"/>
          <p:cNvSpPr>
            <a:spLocks noGrp="1"/>
          </p:cNvSpPr>
          <p:nvPr>
            <p:ph idx="1"/>
          </p:nvPr>
        </p:nvSpPr>
        <p:spPr/>
        <p:txBody>
          <a:bodyPr>
            <a:normAutofit fontScale="92500" lnSpcReduction="10000"/>
          </a:bodyPr>
          <a:lstStyle/>
          <a:p>
            <a:r>
              <a:rPr lang="en-US" dirty="0"/>
              <a:t>Because a seminar is a community, it’s good to sit together at the table. </a:t>
            </a:r>
          </a:p>
          <a:p>
            <a:endParaRPr lang="en-US" dirty="0"/>
          </a:p>
          <a:p>
            <a:r>
              <a:rPr lang="en-US" dirty="0"/>
              <a:t>Often people sit in the same seats every week, but you don’t have to sit in the same seat every class. </a:t>
            </a:r>
          </a:p>
          <a:p>
            <a:endParaRPr lang="en-US" dirty="0"/>
          </a:p>
          <a:p>
            <a:r>
              <a:rPr lang="en-US" dirty="0"/>
              <a:t>Be aware of the physical space that your books and belongings take up on the table and around your chair.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Good ways to start or continue a </a:t>
            </a:r>
            <a:br>
              <a:rPr lang="en-US" dirty="0"/>
            </a:br>
            <a:r>
              <a:rPr lang="en-US" dirty="0"/>
              <a:t>discussion topic</a:t>
            </a:r>
          </a:p>
        </p:txBody>
      </p:sp>
      <p:sp>
        <p:nvSpPr>
          <p:cNvPr id="3" name="Content Placeholder 2"/>
          <p:cNvSpPr>
            <a:spLocks noGrp="1"/>
          </p:cNvSpPr>
          <p:nvPr>
            <p:ph idx="1"/>
          </p:nvPr>
        </p:nvSpPr>
        <p:spPr/>
        <p:txBody>
          <a:bodyPr/>
          <a:lstStyle/>
          <a:p>
            <a:r>
              <a:rPr lang="en-US" dirty="0"/>
              <a:t>What if you have something to say, but the class is discussing a different topic?  Try this:  “I’d like to add something on a different topic.”</a:t>
            </a:r>
          </a:p>
          <a:p>
            <a:r>
              <a:rPr lang="en-US" dirty="0"/>
              <a:t>What if you want to add to the current topic?  Try this:  “I’d like to add to that.”</a:t>
            </a:r>
          </a:p>
          <a:p>
            <a:r>
              <a:rPr lang="en-US" dirty="0"/>
              <a:t>Or try this:  “I have a different perspective on that.”</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ＭＳ 明朝"/>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800</TotalTime>
  <Words>1884</Words>
  <Application>Microsoft Macintosh PowerPoint</Application>
  <PresentationFormat>On-screen Show (4:3)</PresentationFormat>
  <Paragraphs>128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Rockwell</vt:lpstr>
      <vt:lpstr>Wingdings 2</vt:lpstr>
      <vt:lpstr>Foundry</vt:lpstr>
      <vt:lpstr>The Hidden  (and some not-so-hidden)  Rules of Seminar Success</vt:lpstr>
      <vt:lpstr>A seminar is…</vt:lpstr>
      <vt:lpstr>When a seminar works…</vt:lpstr>
      <vt:lpstr>…and when it doesn’t.</vt:lpstr>
      <vt:lpstr>Don’t be that person...</vt:lpstr>
      <vt:lpstr>To be inclusive you should…</vt:lpstr>
      <vt:lpstr>How to prepare for a seminar</vt:lpstr>
      <vt:lpstr>Seating in a seminar</vt:lpstr>
      <vt:lpstr>Good ways to start or continue a  discussion topic</vt:lpstr>
      <vt:lpstr>Effective Communication</vt:lpstr>
      <vt:lpstr>Technology Rules</vt:lpstr>
    </vt:vector>
  </TitlesOfParts>
  <Company>College of W&amp;M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Hidden  (and some not-so-hidden)  Rules of Seminar Success</dc:title>
  <dc:creator>Karin Wulf</dc:creator>
  <cp:lastModifiedBy>Jill Pollard</cp:lastModifiedBy>
  <cp:revision>22</cp:revision>
  <dcterms:created xsi:type="dcterms:W3CDTF">2013-05-12T11:01:28Z</dcterms:created>
  <dcterms:modified xsi:type="dcterms:W3CDTF">2026-04-14T19:01:24Z</dcterms:modified>
</cp:coreProperties>
</file>