
<file path=[Content_Types].xml><?xml version="1.0" encoding="utf-8"?>
<Types xmlns="http://schemas.openxmlformats.org/package/2006/content-types">
  <Default Extension="jpeg" ContentType="image/jpeg"/>
  <Default Extension="pdf" ContentType="application/pd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6" r:id="rId2"/>
    <p:sldId id="275" r:id="rId3"/>
    <p:sldId id="277" r:id="rId4"/>
    <p:sldId id="272" r:id="rId5"/>
    <p:sldId id="273" r:id="rId6"/>
    <p:sldId id="282" r:id="rId7"/>
    <p:sldId id="269" r:id="rId8"/>
    <p:sldId id="281" r:id="rId9"/>
    <p:sldId id="265" r:id="rId10"/>
    <p:sldId id="280" r:id="rId11"/>
    <p:sldId id="278" r:id="rId12"/>
    <p:sldId id="279"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0000" autoAdjust="0"/>
  </p:normalViewPr>
  <p:slideViewPr>
    <p:cSldViewPr snapToGrid="0" snapToObjects="1">
      <p:cViewPr varScale="1">
        <p:scale>
          <a:sx n="100" d="100"/>
          <a:sy n="100" d="100"/>
        </p:scale>
        <p:origin x="2152" y="17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48798D4-8A4D-4AAE-8D40-25B32297B064}" type="datetimeFigureOut">
              <a:rPr lang="en-US" smtClean="0"/>
              <a:pPr/>
              <a:t>4/14/26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23C69B-23DF-4D79-95E1-D73C576098EF}" type="slidenum">
              <a:rPr lang="en-US" smtClean="0"/>
              <a:pPr/>
              <a:t>‹#›</a:t>
            </a:fld>
            <a:endParaRPr lang="en-US"/>
          </a:p>
        </p:txBody>
      </p:sp>
    </p:spTree>
    <p:extLst>
      <p:ext uri="{BB962C8B-B14F-4D97-AF65-F5344CB8AC3E}">
        <p14:creationId xmlns:p14="http://schemas.microsoft.com/office/powerpoint/2010/main" val="116458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The</a:t>
            </a:r>
            <a:r>
              <a:rPr lang="en-US" baseline="0" dirty="0"/>
              <a:t> structure of a seminar course may be different from other classes that you have taken. This small class will be focused on some relatively narrow topics, with discussions based on assigned readings. Our class time will often be spent in group conversations about the readings, in order to strengthen everybody’s understanding and thoughts about the material.</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2</a:t>
            </a:fld>
            <a:endParaRPr lang="en-US"/>
          </a:p>
        </p:txBody>
      </p:sp>
    </p:spTree>
    <p:extLst>
      <p:ext uri="{BB962C8B-B14F-4D97-AF65-F5344CB8AC3E}">
        <p14:creationId xmlns:p14="http://schemas.microsoft.com/office/powerpoint/2010/main" val="35375682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When a seminar works well, students</a:t>
            </a:r>
            <a:r>
              <a:rPr lang="en-US" baseline="0" dirty="0"/>
              <a:t> will feel free to discuss aspects of the readings that were confusing or to elaborate upon the points in the readings, such as by relating the material to other topics in this class or others. Moreover, the discussion should involve all students in the class, with the goal of enhancing the understanding of the material of all students, by providing a variety of viewpoints and connections to other course material. These discussions are intended to leave all students with a richer understanding of the material than would be achieved by simply completing the assigned readings.</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3</a:t>
            </a:fld>
            <a:endParaRPr lang="en-US"/>
          </a:p>
        </p:txBody>
      </p:sp>
    </p:spTree>
    <p:extLst>
      <p:ext uri="{BB962C8B-B14F-4D97-AF65-F5344CB8AC3E}">
        <p14:creationId xmlns:p14="http://schemas.microsoft.com/office/powerpoint/2010/main" val="40797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characteristics of seminars that don’t work as well as they could:</a:t>
            </a:r>
            <a:endParaRPr lang="en-US" baseline="0" dirty="0"/>
          </a:p>
          <a:p>
            <a:endParaRPr lang="en-US" baseline="0" dirty="0"/>
          </a:p>
          <a:p>
            <a:pPr marL="228600" indent="-228600">
              <a:buAutoNum type="arabicPeriod"/>
            </a:pPr>
            <a:r>
              <a:rPr lang="en-US" baseline="0" dirty="0"/>
              <a:t>When the professor does not carefully listen to the students and does not encourage students to carefully listen to one another, class discussions may suffer.</a:t>
            </a:r>
          </a:p>
          <a:p>
            <a:pPr marL="228600" indent="-228600">
              <a:buAutoNum type="arabicPeriod"/>
            </a:pPr>
            <a:r>
              <a:rPr lang="en-US" baseline="0" dirty="0"/>
              <a:t>When students do not feel comfortable expressing their thoughts and opinions, the quality of the discussion may not be very strong.</a:t>
            </a:r>
          </a:p>
          <a:p>
            <a:pPr marL="228600" indent="-228600">
              <a:buAutoNum type="arabicPeriod"/>
            </a:pPr>
            <a:r>
              <a:rPr lang="en-US" baseline="0" dirty="0"/>
              <a:t>When students do not respond positively or in a supportive manner to each other, students may be reluctant to speak up in class.</a:t>
            </a:r>
          </a:p>
          <a:p>
            <a:pPr marL="228600" indent="-228600">
              <a:buAutoNum type="arabicPeriod"/>
            </a:pPr>
            <a:r>
              <a:rPr lang="en-US" baseline="0" dirty="0"/>
              <a:t>When students are not learning something different about the material as part of the class discussion, the seminar was not as effective as it could have been.</a:t>
            </a:r>
            <a:endParaRPr lang="en-US" dirty="0"/>
          </a:p>
        </p:txBody>
      </p:sp>
      <p:sp>
        <p:nvSpPr>
          <p:cNvPr id="4" name="Slide Number Placeholder 3"/>
          <p:cNvSpPr>
            <a:spLocks noGrp="1"/>
          </p:cNvSpPr>
          <p:nvPr>
            <p:ph type="sldNum" sz="quarter" idx="10"/>
          </p:nvPr>
        </p:nvSpPr>
        <p:spPr/>
        <p:txBody>
          <a:bodyPr/>
          <a:lstStyle/>
          <a:p>
            <a:fld id="{79DD5B1B-EEC0-4D16-B261-6D927097E925}" type="slidenum">
              <a:rPr lang="en-US" smtClean="0"/>
              <a:pPr/>
              <a:t>4</a:t>
            </a:fld>
            <a:endParaRPr lang="en-US"/>
          </a:p>
        </p:txBody>
      </p:sp>
    </p:spTree>
    <p:extLst>
      <p:ext uri="{BB962C8B-B14F-4D97-AF65-F5344CB8AC3E}">
        <p14:creationId xmlns:p14="http://schemas.microsoft.com/office/powerpoint/2010/main" val="6516283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 seminar class, you should be aware</a:t>
            </a:r>
            <a:r>
              <a:rPr lang="en-US" baseline="0" dirty="0"/>
              <a:t> of some behaviors that are unacceptable in this setting. Some of them are:</a:t>
            </a:r>
          </a:p>
          <a:p>
            <a:endParaRPr lang="en-US" baseline="0" dirty="0"/>
          </a:p>
          <a:p>
            <a:pPr marL="228600" indent="-228600">
              <a:buAutoNum type="arabicPeriod"/>
            </a:pPr>
            <a:r>
              <a:rPr lang="en-US" baseline="0" dirty="0"/>
              <a:t>Interrupting other students. Make sure that you let other students completely finish what they are saying before you begin talking.</a:t>
            </a:r>
          </a:p>
          <a:p>
            <a:pPr marL="228600" indent="-228600">
              <a:buAutoNum type="arabicPeriod"/>
            </a:pPr>
            <a:r>
              <a:rPr lang="en-US" baseline="0" dirty="0"/>
              <a:t>Only talking to the professor. It is important to make eye contact with other students in the class as well as the professor.</a:t>
            </a:r>
          </a:p>
          <a:p>
            <a:pPr marL="228600" indent="-228600">
              <a:buAutoNum type="arabicPeriod"/>
            </a:pPr>
            <a:r>
              <a:rPr lang="en-US" baseline="0" dirty="0"/>
              <a:t>Dominating the discussion. Be careful not to contribute so much to the discussion that other students aren’t able to express their own thoughts. The seminar is structured so that all students who would like to comment have an opportunity to do so and if you speak too much, you are detracting from the experiences of others. One way to ensure that you do not dominate the discussion is to count the number of times you speak in a given class and compare it to the number of times the average student speaks in that class.</a:t>
            </a:r>
          </a:p>
          <a:p>
            <a:pPr marL="228600" indent="-228600">
              <a:buAutoNum type="arabicPeriod"/>
            </a:pPr>
            <a:r>
              <a:rPr lang="en-US" baseline="0" dirty="0"/>
              <a:t>Not speaking for fear of saying the obvious. Everyone has doubts about looking silly in front of the class by saying a comment that isn’t relevant or that is obvious, but good discussions often come out of pushing yourself to contribute to the discussion in spite of those fears.</a:t>
            </a:r>
          </a:p>
          <a:p>
            <a:pPr marL="228600" indent="-228600">
              <a:buAutoNum type="arabicPeriod"/>
            </a:pPr>
            <a:r>
              <a:rPr lang="en-US" baseline="0" dirty="0"/>
              <a:t>Coming to class unprepared. Preparing adequately for a seminar means completing all the necessary readings and thinking deeply about the material before class starts.</a:t>
            </a:r>
            <a:endParaRPr lang="en-US" dirty="0"/>
          </a:p>
        </p:txBody>
      </p:sp>
      <p:sp>
        <p:nvSpPr>
          <p:cNvPr id="4" name="Slide Number Placeholder 3"/>
          <p:cNvSpPr>
            <a:spLocks noGrp="1"/>
          </p:cNvSpPr>
          <p:nvPr>
            <p:ph type="sldNum" sz="quarter" idx="10"/>
          </p:nvPr>
        </p:nvSpPr>
        <p:spPr/>
        <p:txBody>
          <a:bodyPr/>
          <a:lstStyle/>
          <a:p>
            <a:fld id="{79DD5B1B-EEC0-4D16-B261-6D927097E925}" type="slidenum">
              <a:rPr lang="en-US" smtClean="0"/>
              <a:pPr/>
              <a:t>5</a:t>
            </a:fld>
            <a:endParaRPr lang="en-US"/>
          </a:p>
        </p:txBody>
      </p:sp>
    </p:spTree>
    <p:extLst>
      <p:ext uri="{BB962C8B-B14F-4D97-AF65-F5344CB8AC3E}">
        <p14:creationId xmlns:p14="http://schemas.microsoft.com/office/powerpoint/2010/main" val="1107985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Preparation can reduce anxiety.</a:t>
            </a:r>
            <a:r>
              <a:rPr lang="en-US" baseline="0" dirty="0"/>
              <a:t>   There are different ways to prepare for a seminar, including thinking about the physical layout of the class and the structure of the syllabus.  A key form of preparation is reading/ completing the assignment– but thinking about how to engage with other students about the assigned material can be an important extra step.</a:t>
            </a:r>
            <a:endParaRPr lang="en-US" dirty="0"/>
          </a:p>
        </p:txBody>
      </p:sp>
      <p:sp>
        <p:nvSpPr>
          <p:cNvPr id="4" name="Slide Number Placeholder 3"/>
          <p:cNvSpPr>
            <a:spLocks noGrp="1"/>
          </p:cNvSpPr>
          <p:nvPr>
            <p:ph type="sldNum" sz="quarter" idx="10"/>
          </p:nvPr>
        </p:nvSpPr>
        <p:spPr/>
        <p:txBody>
          <a:bodyPr/>
          <a:lstStyle/>
          <a:p>
            <a:fld id="{CC2B64EF-4908-C240-9DE7-C0140B1871EC}" type="slidenum">
              <a:rPr lang="en-US" smtClean="0"/>
              <a:pPr/>
              <a:t>7</a:t>
            </a:fld>
            <a:endParaRPr lang="en-US"/>
          </a:p>
        </p:txBody>
      </p:sp>
    </p:spTree>
    <p:extLst>
      <p:ext uri="{BB962C8B-B14F-4D97-AF65-F5344CB8AC3E}">
        <p14:creationId xmlns:p14="http://schemas.microsoft.com/office/powerpoint/2010/main" val="312119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 aware of the rules about using</a:t>
            </a:r>
            <a:r>
              <a:rPr lang="en-US" baseline="0" dirty="0"/>
              <a:t> your phone or computer in the classroom.  You should not use your personal technology unless it is approved by professor, especially in a small class size seminar.</a:t>
            </a:r>
          </a:p>
          <a:p>
            <a:r>
              <a:rPr lang="en-US" baseline="0" dirty="0"/>
              <a:t>2) If you are using your laptop to take notes, do not become distracted by the possibility of using the internet.  Do not check email or Facebook or other media while in class.  If it is tempting to do so, turn off the wireless connection.</a:t>
            </a:r>
          </a:p>
          <a:p>
            <a:r>
              <a:rPr lang="en-US" baseline="0" dirty="0"/>
              <a:t>3) Because it generally is a small classroom environment, make sure that your technology (e.g., the cord) does not take up too much space at the table.  Be aware of others’ space.</a:t>
            </a:r>
            <a:endParaRPr lang="en-US" dirty="0"/>
          </a:p>
        </p:txBody>
      </p:sp>
      <p:sp>
        <p:nvSpPr>
          <p:cNvPr id="4" name="Slide Number Placeholder 3"/>
          <p:cNvSpPr>
            <a:spLocks noGrp="1"/>
          </p:cNvSpPr>
          <p:nvPr>
            <p:ph type="sldNum" sz="quarter" idx="10"/>
          </p:nvPr>
        </p:nvSpPr>
        <p:spPr/>
        <p:txBody>
          <a:bodyPr/>
          <a:lstStyle/>
          <a:p>
            <a:fld id="{E123C69B-23DF-4D79-95E1-D73C576098EF}" type="slidenum">
              <a:rPr lang="en-US" smtClean="0"/>
              <a:pPr/>
              <a:t>9</a:t>
            </a:fld>
            <a:endParaRPr lang="en-US"/>
          </a:p>
        </p:txBody>
      </p:sp>
    </p:spTree>
    <p:extLst>
      <p:ext uri="{BB962C8B-B14F-4D97-AF65-F5344CB8AC3E}">
        <p14:creationId xmlns:p14="http://schemas.microsoft.com/office/powerpoint/2010/main" val="3084547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lstStyle>
          <a:p>
            <a:r>
              <a:rPr kumimoji="0" lang="en-US"/>
              <a:t>Click to edit Master title style</a:t>
            </a:r>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0" name="Date Placeholder 9"/>
          <p:cNvSpPr>
            <a:spLocks noGrp="1"/>
          </p:cNvSpPr>
          <p:nvPr>
            <p:ph type="dt" sz="half" idx="10"/>
          </p:nvPr>
        </p:nvSpPr>
        <p:spPr>
          <a:xfrm>
            <a:off x="5562600" y="6509004"/>
            <a:ext cx="3002280" cy="274320"/>
          </a:xfrm>
        </p:spPr>
        <p:txBody>
          <a:bodyPr vert="horz" rtlCol="0"/>
          <a:lstStyle/>
          <a:p>
            <a:fld id="{11EECEB3-46DC-514B-8976-70CAF353DD53}" type="datetimeFigureOut">
              <a:rPr lang="en-US" smtClean="0"/>
              <a:pPr/>
              <a:t>4/14/26</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1EECEB3-46DC-514B-8976-70CAF353DD53}" type="datetimeFigureOut">
              <a:rPr lang="en-US" smtClean="0"/>
              <a:pPr/>
              <a:t>4/14/26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lstStyle>
          <a:p>
            <a:r>
              <a:rPr kumimoji="0" lang="en-US"/>
              <a:t>Click to edit Master title style</a:t>
            </a:r>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p>
            <a:fld id="{11EECEB3-46DC-514B-8976-70CAF353DD53}" type="datetimeFigureOut">
              <a:rPr lang="en-US" smtClean="0"/>
              <a:pPr/>
              <a:t>4/14/26</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1EECEB3-46DC-514B-8976-70CAF353DD53}" type="datetimeFigureOut">
              <a:rPr lang="en-US" smtClean="0"/>
              <a:pPr/>
              <a:t>4/14/26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p>
            <a:fld id="{68036A36-7E71-C14E-AFDB-22614C62A809}"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1EECEB3-46DC-514B-8976-70CAF353DD53}" type="datetimeFigureOut">
              <a:rPr lang="en-US" smtClean="0"/>
              <a:pPr/>
              <a:t>4/14/26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p>
            <a:fld id="{68036A36-7E71-C14E-AFDB-22614C62A80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1EECEB3-46DC-514B-8976-70CAF353DD53}" type="datetimeFigureOut">
              <a:rPr lang="en-US" smtClean="0"/>
              <a:pPr/>
              <a:t>4/14/26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036A36-7E71-C14E-AFDB-22614C62A809}"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ECEB3-46DC-514B-8976-70CAF353DD53}" type="datetimeFigureOut">
              <a:rPr lang="en-US" smtClean="0"/>
              <a:pPr/>
              <a:t>4/14/26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036A36-7E71-C14E-AFDB-22614C62A80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lstStyle>
          <a:p>
            <a:r>
              <a:rPr kumimoji="0" lang="en-US"/>
              <a:t>Click to edit Master title style</a:t>
            </a:r>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p>
            <a:fld id="{11EECEB3-46DC-514B-8976-70CAF353DD53}" type="datetimeFigureOut">
              <a:rPr lang="en-US" smtClean="0"/>
              <a:pPr/>
              <a:t>4/14/26</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lstStyle>
          <a:p>
            <a:r>
              <a:rPr kumimoji="0" lang="en-US"/>
              <a:t>Click to edit Master title style</a:t>
            </a:r>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p>
            <a:fld id="{11EECEB3-46DC-514B-8976-70CAF353DD53}" type="datetimeFigureOut">
              <a:rPr lang="en-US" smtClean="0"/>
              <a:pPr/>
              <a:t>4/14/26</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lstStyle>
          <a:p>
            <a:fld id="{68036A36-7E71-C14E-AFDB-22614C62A809}"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lstStyle>
          <a:p>
            <a:fld id="{11EECEB3-46DC-514B-8976-70CAF353DD53}" type="datetimeFigureOut">
              <a:rPr lang="en-US" smtClean="0"/>
              <a:pPr/>
              <a:t>4/14/26</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lstStyle>
          <a:p>
            <a:fld id="{68036A36-7E71-C14E-AFDB-22614C62A809}"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p>
            <a:r>
              <a:rPr kumimoji="0" lang="en-US"/>
              <a:t>Click to edit Master title style</a:t>
            </a:r>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2.pd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045" y="241891"/>
            <a:ext cx="8201155" cy="2282851"/>
          </a:xfrm>
        </p:spPr>
        <p:txBody>
          <a:bodyPr>
            <a:normAutofit fontScale="90000"/>
          </a:bodyPr>
          <a:lstStyle/>
          <a:p>
            <a:pPr algn="ctr"/>
            <a:r>
              <a:rPr lang="en-US" dirty="0"/>
              <a:t>The Hidden (and some not-so-hidden) Rules for Success in a Lecture Class</a:t>
            </a:r>
          </a:p>
        </p:txBody>
      </p:sp>
      <p:sp>
        <p:nvSpPr>
          <p:cNvPr id="3" name="Subtitle 2"/>
          <p:cNvSpPr>
            <a:spLocks noGrp="1"/>
          </p:cNvSpPr>
          <p:nvPr>
            <p:ph type="subTitle" idx="1"/>
          </p:nvPr>
        </p:nvSpPr>
        <p:spPr>
          <a:xfrm>
            <a:off x="2133600" y="3220179"/>
            <a:ext cx="6560234" cy="2343323"/>
          </a:xfrm>
        </p:spPr>
        <p:txBody>
          <a:bodyPr>
            <a:normAutofit/>
          </a:bodyPr>
          <a:lstStyle/>
          <a:p>
            <a:endParaRPr lang="en-US" sz="2000" dirty="0"/>
          </a:p>
          <a:p>
            <a:endParaRPr lang="en-US" sz="2000" dirty="0"/>
          </a:p>
          <a:p>
            <a:endParaRPr lang="en-US" sz="2000" dirty="0"/>
          </a:p>
          <a:p>
            <a:r>
              <a:rPr lang="en-US" sz="2000" dirty="0"/>
              <a:t>The William &amp; Mary </a:t>
            </a:r>
            <a:r>
              <a:rPr lang="en-US" sz="2000" dirty="0" err="1"/>
              <a:t>Neurodiversity</a:t>
            </a:r>
            <a:r>
              <a:rPr lang="en-US" sz="2000" dirty="0"/>
              <a:t> Working Group</a:t>
            </a:r>
          </a:p>
        </p:txBody>
      </p:sp>
      <p:pic>
        <p:nvPicPr>
          <p:cNvPr id="4" name="Picture 3" descr="NeuroDiversity Logo.pdf"/>
          <p:cNvPicPr>
            <a:picLocks noChangeAspect="1"/>
          </p:cNvPicPr>
          <p:nvPr/>
        </p:nvPicPr>
        <mc:AlternateContent xmlns:mc="http://schemas.openxmlformats.org/markup-compatibility/2006">
          <mc:Choice xmlns="" xmlns:mv="urn:schemas-microsoft-com:mac:vml" xmlns:ma="http://schemas.microsoft.com/office/mac/drawingml/2008/main" Requires="ma">
            <p:blipFill>
              <a:blip r:embed="rId2"/>
              <a:stretch>
                <a:fillRect/>
              </a:stretch>
            </p:blipFill>
          </mc:Choice>
          <mc:Fallback>
            <p:blipFill>
              <a:blip r:embed="rId3"/>
              <a:stretch>
                <a:fillRect/>
              </a:stretch>
            </p:blipFill>
          </mc:Fallback>
        </mc:AlternateContent>
        <p:spPr>
          <a:xfrm>
            <a:off x="5534028" y="4718237"/>
            <a:ext cx="2721655" cy="52921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class</a:t>
            </a:r>
          </a:p>
        </p:txBody>
      </p:sp>
      <p:sp>
        <p:nvSpPr>
          <p:cNvPr id="3" name="Content Placeholder 2"/>
          <p:cNvSpPr>
            <a:spLocks noGrp="1"/>
          </p:cNvSpPr>
          <p:nvPr>
            <p:ph idx="1"/>
          </p:nvPr>
        </p:nvSpPr>
        <p:spPr/>
        <p:txBody>
          <a:bodyPr>
            <a:normAutofit/>
          </a:bodyPr>
          <a:lstStyle/>
          <a:p>
            <a:r>
              <a:rPr lang="en-US" dirty="0"/>
              <a:t>To maximize success, determine how much of your time to study for this course each week. Do not wait to do all studying until right before the exams.</a:t>
            </a:r>
          </a:p>
          <a:p>
            <a:endParaRPr lang="en-US" dirty="0"/>
          </a:p>
          <a:p>
            <a:r>
              <a:rPr lang="en-US" dirty="0"/>
              <a:t>If you feel like you don’t understand something, but are uncomfortable talking in class, please contact the professor over email or during office hours.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Classroom Climate</a:t>
            </a:r>
          </a:p>
        </p:txBody>
      </p:sp>
      <p:sp>
        <p:nvSpPr>
          <p:cNvPr id="3" name="Content Placeholder 2"/>
          <p:cNvSpPr>
            <a:spLocks noGrp="1"/>
          </p:cNvSpPr>
          <p:nvPr>
            <p:ph idx="1"/>
          </p:nvPr>
        </p:nvSpPr>
        <p:spPr/>
        <p:txBody>
          <a:bodyPr/>
          <a:lstStyle/>
          <a:p>
            <a:r>
              <a:rPr lang="en-US" dirty="0"/>
              <a:t>There are many different forms of diversity in this class, from individual differences to the opinions that people have.</a:t>
            </a:r>
          </a:p>
          <a:p>
            <a:endParaRPr lang="en-US" dirty="0"/>
          </a:p>
          <a:p>
            <a:r>
              <a:rPr lang="en-US" dirty="0"/>
              <a:t>You are not expected to agree with all points made by students or the professor, but be respectful to everybody in the class.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Classroom Climate</a:t>
            </a:r>
            <a:br>
              <a:rPr lang="en-US" dirty="0"/>
            </a:br>
            <a:r>
              <a:rPr lang="en-US" dirty="0"/>
              <a:t>(cont’d)</a:t>
            </a:r>
          </a:p>
        </p:txBody>
      </p:sp>
      <p:sp>
        <p:nvSpPr>
          <p:cNvPr id="3" name="Content Placeholder 2"/>
          <p:cNvSpPr>
            <a:spLocks noGrp="1"/>
          </p:cNvSpPr>
          <p:nvPr>
            <p:ph idx="1"/>
          </p:nvPr>
        </p:nvSpPr>
        <p:spPr/>
        <p:txBody>
          <a:bodyPr/>
          <a:lstStyle/>
          <a:p>
            <a:r>
              <a:rPr lang="en-US" dirty="0"/>
              <a:t>Diversity can mean that students should have accommodations, such as more time on an exam or taking the exam in a quieter location.</a:t>
            </a:r>
          </a:p>
          <a:p>
            <a:endParaRPr lang="en-US" dirty="0"/>
          </a:p>
          <a:p>
            <a:r>
              <a:rPr lang="en-US" dirty="0"/>
              <a:t>If you have accommodations from the Office of Accessibility Services, let the professor know early in the semester.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lecture is…</a:t>
            </a:r>
          </a:p>
        </p:txBody>
      </p:sp>
      <p:sp>
        <p:nvSpPr>
          <p:cNvPr id="3" name="Content Placeholder 2"/>
          <p:cNvSpPr>
            <a:spLocks noGrp="1"/>
          </p:cNvSpPr>
          <p:nvPr>
            <p:ph idx="1"/>
          </p:nvPr>
        </p:nvSpPr>
        <p:spPr/>
        <p:txBody>
          <a:bodyPr>
            <a:normAutofit/>
          </a:bodyPr>
          <a:lstStyle/>
          <a:p>
            <a:r>
              <a:rPr lang="en-US" dirty="0"/>
              <a:t>Typically a large class where the professor talks the majority of the time.</a:t>
            </a:r>
          </a:p>
          <a:p>
            <a:endParaRPr lang="en-US" dirty="0"/>
          </a:p>
          <a:p>
            <a:r>
              <a:rPr lang="en-US" dirty="0"/>
              <a:t>A situation where you need to focus for a significant length of time, with time periods where you may participate less than a seminar.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When a lecture works…</a:t>
            </a:r>
          </a:p>
        </p:txBody>
      </p:sp>
      <p:sp>
        <p:nvSpPr>
          <p:cNvPr id="3" name="Content Placeholder 2"/>
          <p:cNvSpPr>
            <a:spLocks noGrp="1"/>
          </p:cNvSpPr>
          <p:nvPr>
            <p:ph idx="1"/>
          </p:nvPr>
        </p:nvSpPr>
        <p:spPr>
          <a:xfrm>
            <a:off x="457200" y="1646237"/>
            <a:ext cx="8229600" cy="4885192"/>
          </a:xfrm>
        </p:spPr>
        <p:txBody>
          <a:bodyPr>
            <a:normAutofit fontScale="92500" lnSpcReduction="20000"/>
          </a:bodyPr>
          <a:lstStyle/>
          <a:p>
            <a:r>
              <a:rPr lang="en-US" dirty="0"/>
              <a:t>Students have opportunities to ask questions when something is not understood.</a:t>
            </a:r>
          </a:p>
          <a:p>
            <a:endParaRPr lang="en-US" dirty="0"/>
          </a:p>
          <a:p>
            <a:r>
              <a:rPr lang="en-US" dirty="0"/>
              <a:t>Students actively make connections between different topics discussed or relate the material to issues outside of class.</a:t>
            </a:r>
          </a:p>
          <a:p>
            <a:endParaRPr lang="en-US" dirty="0"/>
          </a:p>
          <a:p>
            <a:r>
              <a:rPr lang="en-US" dirty="0"/>
              <a:t>Students leave the lecture with more knowledge than they brought to it.</a:t>
            </a:r>
          </a:p>
          <a:p>
            <a:endParaRPr lang="en-US" dirty="0"/>
          </a:p>
          <a:p>
            <a:r>
              <a:rPr lang="en-US" dirty="0"/>
              <a:t>Students take comprehensive notes as they learn the material presented in the lecture.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…and when it doesn’t.</a:t>
            </a:r>
          </a:p>
        </p:txBody>
      </p:sp>
      <p:sp>
        <p:nvSpPr>
          <p:cNvPr id="3" name="Content Placeholder 2"/>
          <p:cNvSpPr>
            <a:spLocks noGrp="1"/>
          </p:cNvSpPr>
          <p:nvPr>
            <p:ph idx="1"/>
          </p:nvPr>
        </p:nvSpPr>
        <p:spPr>
          <a:xfrm>
            <a:off x="457200" y="1646237"/>
            <a:ext cx="8229600" cy="4779004"/>
          </a:xfrm>
        </p:spPr>
        <p:txBody>
          <a:bodyPr>
            <a:normAutofit/>
          </a:bodyPr>
          <a:lstStyle/>
          <a:p>
            <a:r>
              <a:rPr lang="en-US" sz="2800" dirty="0"/>
              <a:t>The professor does not encourage comments or questions from the class.</a:t>
            </a:r>
          </a:p>
          <a:p>
            <a:endParaRPr lang="en-US" sz="2800" dirty="0"/>
          </a:p>
          <a:p>
            <a:r>
              <a:rPr lang="en-US" sz="2800" dirty="0"/>
              <a:t>Students do not support or encourage one another’s comments and questions.</a:t>
            </a:r>
          </a:p>
          <a:p>
            <a:pPr>
              <a:buNone/>
            </a:pPr>
            <a:endParaRPr lang="en-US" sz="2800" dirty="0"/>
          </a:p>
          <a:p>
            <a:r>
              <a:rPr lang="en-US" sz="2800" dirty="0"/>
              <a:t>Students do not leave the lecture with different perspectives nor a deeper understanding.</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Don’t be that person...</a:t>
            </a:r>
          </a:p>
        </p:txBody>
      </p:sp>
      <p:sp>
        <p:nvSpPr>
          <p:cNvPr id="3" name="Content Placeholder 2"/>
          <p:cNvSpPr>
            <a:spLocks noGrp="1"/>
          </p:cNvSpPr>
          <p:nvPr>
            <p:ph idx="1"/>
          </p:nvPr>
        </p:nvSpPr>
        <p:spPr>
          <a:xfrm>
            <a:off x="457200" y="1646236"/>
            <a:ext cx="8229600" cy="4865399"/>
          </a:xfrm>
        </p:spPr>
        <p:txBody>
          <a:bodyPr>
            <a:normAutofit fontScale="92500" lnSpcReduction="10000"/>
          </a:bodyPr>
          <a:lstStyle/>
          <a:p>
            <a:r>
              <a:rPr lang="en-US" dirty="0"/>
              <a:t>Who interrupts other students.</a:t>
            </a:r>
          </a:p>
          <a:p>
            <a:pPr>
              <a:buNone/>
            </a:pPr>
            <a:endParaRPr lang="en-US" dirty="0"/>
          </a:p>
          <a:p>
            <a:r>
              <a:rPr lang="en-US" dirty="0"/>
              <a:t>Who doesn’t prepare for class.</a:t>
            </a:r>
          </a:p>
          <a:p>
            <a:pPr marL="0" indent="0">
              <a:buNone/>
            </a:pPr>
            <a:endParaRPr lang="en-US" dirty="0"/>
          </a:p>
          <a:p>
            <a:r>
              <a:rPr lang="en-US" dirty="0"/>
              <a:t>Who dominates the class by asking a lot of questions or making too many comments. You can go to office hours if you need more time.</a:t>
            </a:r>
          </a:p>
          <a:p>
            <a:endParaRPr lang="en-US" dirty="0"/>
          </a:p>
          <a:p>
            <a:r>
              <a:rPr lang="en-US" dirty="0"/>
              <a:t>Who doesn’t raise their hand with a questions or comment. Wait to be called on.</a:t>
            </a:r>
          </a:p>
          <a:p>
            <a:endParaRPr lang="en-US" dirty="0"/>
          </a:p>
          <a:p>
            <a:endParaRPr lang="en-US"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Don’t be that person...</a:t>
            </a:r>
            <a:br>
              <a:rPr lang="en-US" dirty="0"/>
            </a:br>
            <a:r>
              <a:rPr lang="en-US" dirty="0"/>
              <a:t>(cont’d)</a:t>
            </a:r>
          </a:p>
        </p:txBody>
      </p:sp>
      <p:sp>
        <p:nvSpPr>
          <p:cNvPr id="3" name="Content Placeholder 2"/>
          <p:cNvSpPr>
            <a:spLocks noGrp="1"/>
          </p:cNvSpPr>
          <p:nvPr>
            <p:ph idx="1"/>
          </p:nvPr>
        </p:nvSpPr>
        <p:spPr/>
        <p:txBody>
          <a:bodyPr>
            <a:normAutofit/>
          </a:bodyPr>
          <a:lstStyle/>
          <a:p>
            <a:r>
              <a:rPr lang="en-US" dirty="0"/>
              <a:t>Who makes excessive noise (there are a lot of us in here) or lots of movement.</a:t>
            </a:r>
          </a:p>
          <a:p>
            <a:endParaRPr lang="en-US" dirty="0"/>
          </a:p>
          <a:p>
            <a:r>
              <a:rPr lang="en-US" dirty="0"/>
              <a:t>Who takes up a lot of space with your materials. With the number of students sitting close to you, this can be distracting to others.</a:t>
            </a:r>
          </a:p>
          <a:p>
            <a:endParaRPr lang="en-US" dirty="0"/>
          </a:p>
          <a:p>
            <a:r>
              <a:rPr lang="en-US" dirty="0"/>
              <a:t>Who talks to other students during class.</a:t>
            </a:r>
          </a:p>
          <a:p>
            <a:endParaRPr lang="en-US" dirty="0"/>
          </a:p>
        </p:txBody>
      </p:sp>
    </p:spTree>
    <p:extLst>
      <p:ext uri="{BB962C8B-B14F-4D97-AF65-F5344CB8AC3E}">
        <p14:creationId xmlns:p14="http://schemas.microsoft.com/office/powerpoint/2010/main" val="213325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How to prepare for lecture</a:t>
            </a:r>
          </a:p>
        </p:txBody>
      </p:sp>
      <p:sp>
        <p:nvSpPr>
          <p:cNvPr id="3" name="Content Placeholder 2"/>
          <p:cNvSpPr>
            <a:spLocks noGrp="1"/>
          </p:cNvSpPr>
          <p:nvPr>
            <p:ph idx="1"/>
          </p:nvPr>
        </p:nvSpPr>
        <p:spPr/>
        <p:txBody>
          <a:bodyPr>
            <a:normAutofit/>
          </a:bodyPr>
          <a:lstStyle/>
          <a:p>
            <a:r>
              <a:rPr lang="en-US" dirty="0"/>
              <a:t>Make sure to do all of the assigned reading and take notes on this material, including questions you have for the instructor.</a:t>
            </a:r>
          </a:p>
          <a:p>
            <a:endParaRPr lang="en-US" dirty="0"/>
          </a:p>
          <a:p>
            <a:r>
              <a:rPr lang="en-US" dirty="0"/>
              <a:t>Think about how the reading materials are connected and relate to the topic of that class.  </a:t>
            </a:r>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How to prepare for lecture</a:t>
            </a:r>
            <a:br>
              <a:rPr lang="en-US" dirty="0"/>
            </a:br>
            <a:r>
              <a:rPr lang="en-US" dirty="0"/>
              <a:t>(cont’d)</a:t>
            </a:r>
          </a:p>
        </p:txBody>
      </p:sp>
      <p:sp>
        <p:nvSpPr>
          <p:cNvPr id="3" name="Content Placeholder 2"/>
          <p:cNvSpPr>
            <a:spLocks noGrp="1"/>
          </p:cNvSpPr>
          <p:nvPr>
            <p:ph idx="1"/>
          </p:nvPr>
        </p:nvSpPr>
        <p:spPr/>
        <p:txBody>
          <a:bodyPr>
            <a:normAutofit lnSpcReduction="10000"/>
          </a:bodyPr>
          <a:lstStyle/>
          <a:p>
            <a:r>
              <a:rPr lang="en-US" dirty="0"/>
              <a:t>Think about how the reading material might offer some points of conflict or divergence.</a:t>
            </a:r>
          </a:p>
          <a:p>
            <a:endParaRPr lang="en-US" dirty="0"/>
          </a:p>
          <a:p>
            <a:r>
              <a:rPr lang="en-US" dirty="0"/>
              <a:t>Review your notes before class.</a:t>
            </a:r>
          </a:p>
          <a:p>
            <a:endParaRPr lang="en-US" dirty="0"/>
          </a:p>
          <a:p>
            <a:r>
              <a:rPr lang="en-US" dirty="0"/>
              <a:t>If the instructor provides PowerPoint slides, notes, or other materials to help you take notes, make sure you can access them in class.</a:t>
            </a:r>
          </a:p>
          <a:p>
            <a:endParaRPr lang="en-US" dirty="0"/>
          </a:p>
        </p:txBody>
      </p:sp>
    </p:spTree>
    <p:extLst>
      <p:ext uri="{BB962C8B-B14F-4D97-AF65-F5344CB8AC3E}">
        <p14:creationId xmlns:p14="http://schemas.microsoft.com/office/powerpoint/2010/main" val="3022257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Rules</a:t>
            </a:r>
          </a:p>
        </p:txBody>
      </p:sp>
      <p:sp>
        <p:nvSpPr>
          <p:cNvPr id="3" name="Content Placeholder 2"/>
          <p:cNvSpPr>
            <a:spLocks noGrp="1"/>
          </p:cNvSpPr>
          <p:nvPr>
            <p:ph idx="1"/>
          </p:nvPr>
        </p:nvSpPr>
        <p:spPr/>
        <p:txBody>
          <a:bodyPr>
            <a:normAutofit fontScale="85000" lnSpcReduction="20000"/>
          </a:bodyPr>
          <a:lstStyle/>
          <a:p>
            <a:r>
              <a:rPr lang="en-US" dirty="0"/>
              <a:t>It’s rude to use technology for personal, non-academic use in any classroom, even though you may feel more anonymous in a large class.</a:t>
            </a:r>
          </a:p>
          <a:p>
            <a:endParaRPr lang="en-US" dirty="0"/>
          </a:p>
          <a:p>
            <a:r>
              <a:rPr lang="en-US" dirty="0"/>
              <a:t>If you need a laptop to take notes, make sure you are on task.  It may be helpful to turn off your social media to maintain focus.</a:t>
            </a:r>
          </a:p>
          <a:p>
            <a:endParaRPr lang="en-US" dirty="0"/>
          </a:p>
          <a:p>
            <a:r>
              <a:rPr lang="en-US" dirty="0"/>
              <a:t>Make sure your laptop (and cord) does not take up too much space at your desk.</a:t>
            </a:r>
          </a:p>
          <a:p>
            <a:endParaRPr lang="en-US" dirty="0"/>
          </a:p>
          <a:p>
            <a:r>
              <a:rPr lang="en-US" dirty="0"/>
              <a:t>Make sure your cell phone is off.</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ＭＳ 明朝"/>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ＭＳ 明朝"/>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Foundry.thmx</Template>
  <TotalTime>828</TotalTime>
  <Words>1381</Words>
  <Application>Microsoft Macintosh PowerPoint</Application>
  <PresentationFormat>On-screen Show (4:3)</PresentationFormat>
  <Paragraphs>93</Paragraphs>
  <Slides>12</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Calibri</vt:lpstr>
      <vt:lpstr>Rockwell</vt:lpstr>
      <vt:lpstr>Wingdings 2</vt:lpstr>
      <vt:lpstr>Foundry</vt:lpstr>
      <vt:lpstr>The Hidden (and some not-so-hidden) Rules for Success in a Lecture Class</vt:lpstr>
      <vt:lpstr>A lecture is…</vt:lpstr>
      <vt:lpstr>When a lecture works…</vt:lpstr>
      <vt:lpstr>…and when it doesn’t.</vt:lpstr>
      <vt:lpstr>Don’t be that person...</vt:lpstr>
      <vt:lpstr>Don’t be that person... (cont’d)</vt:lpstr>
      <vt:lpstr>How to prepare for lecture</vt:lpstr>
      <vt:lpstr>How to prepare for lecture (cont’d)</vt:lpstr>
      <vt:lpstr>Technology Rules</vt:lpstr>
      <vt:lpstr>After class</vt:lpstr>
      <vt:lpstr>Classroom Climate</vt:lpstr>
      <vt:lpstr>Classroom Climate (cont’d)</vt:lpstr>
    </vt:vector>
  </TitlesOfParts>
  <Company>College of W&amp;M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Hidden  (and some not-so-hidden)  Rules of Seminar Success</dc:title>
  <dc:creator>Karin Wulf</dc:creator>
  <cp:lastModifiedBy>Jill Pollard</cp:lastModifiedBy>
  <cp:revision>31</cp:revision>
  <dcterms:created xsi:type="dcterms:W3CDTF">2012-09-14T10:26:58Z</dcterms:created>
  <dcterms:modified xsi:type="dcterms:W3CDTF">2026-04-14T19:01:49Z</dcterms:modified>
</cp:coreProperties>
</file>