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1" r:id="rId4"/>
    <p:sldId id="264" r:id="rId5"/>
    <p:sldId id="263" r:id="rId6"/>
    <p:sldId id="256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wm.edu\homes$\wjhaus\myfiles\Assembly%20-%20FA\BOV%20Presentation%20and%20Salary%20Study\employe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wm.edu\homes$\wjhaus\myfiles\Assembly%20-%20FA\BOV%20Presentation%20and%20Salary%20Study\faculty%20cost.pie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wm.edu\homes$\wjhaus\myfiles\Assembly%20-%20FA\BOV%20Presentation%20and%20Salary%20Study\faculty%20cost.pie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wm.edu\homes$\wjhaus\myfiles\Assembly%20-%20FA\BOV%20Presentation%20and%20Salary%20Study\employe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wm.edu\homes$\wjhaus\myfiles\Assembly%20-%20FA\BOV%20Presentation%20and%20Salary%20Study\employe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13771492849107"/>
          <c:y val="9.9696151997317545E-2"/>
          <c:w val="0.86928937007874019"/>
          <c:h val="0.6837405220180811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Full-time Instructional Faculty</c:v>
                </c:pt>
              </c:strCache>
            </c:strRef>
          </c:tx>
          <c:invertIfNegative val="0"/>
          <c:cat>
            <c:numRef>
              <c:f>Sheet1!$A$2:$A$20</c:f>
              <c:numCache>
                <c:formatCode>General</c:formatCode>
                <c:ptCount val="19"/>
                <c:pt idx="0">
                  <c:v>1991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473</c:v>
                </c:pt>
                <c:pt idx="1">
                  <c:v>529</c:v>
                </c:pt>
                <c:pt idx="2">
                  <c:v>566</c:v>
                </c:pt>
                <c:pt idx="3">
                  <c:v>571</c:v>
                </c:pt>
                <c:pt idx="4">
                  <c:v>575</c:v>
                </c:pt>
                <c:pt idx="5">
                  <c:v>578</c:v>
                </c:pt>
                <c:pt idx="6">
                  <c:v>562</c:v>
                </c:pt>
                <c:pt idx="7">
                  <c:v>575</c:v>
                </c:pt>
                <c:pt idx="8">
                  <c:v>569</c:v>
                </c:pt>
                <c:pt idx="9">
                  <c:v>577</c:v>
                </c:pt>
                <c:pt idx="10">
                  <c:v>567</c:v>
                </c:pt>
                <c:pt idx="11">
                  <c:v>563</c:v>
                </c:pt>
                <c:pt idx="12">
                  <c:v>576</c:v>
                </c:pt>
                <c:pt idx="13">
                  <c:v>587</c:v>
                </c:pt>
                <c:pt idx="14">
                  <c:v>588</c:v>
                </c:pt>
                <c:pt idx="15">
                  <c:v>602</c:v>
                </c:pt>
                <c:pt idx="16">
                  <c:v>601</c:v>
                </c:pt>
                <c:pt idx="17">
                  <c:v>613</c:v>
                </c:pt>
                <c:pt idx="18">
                  <c:v>618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All Other Full-time Employees</c:v>
                </c:pt>
              </c:strCache>
            </c:strRef>
          </c:tx>
          <c:invertIfNegative val="0"/>
          <c:cat>
            <c:numRef>
              <c:f>Sheet1!$A$2:$A$20</c:f>
              <c:numCache>
                <c:formatCode>General</c:formatCode>
                <c:ptCount val="19"/>
                <c:pt idx="0">
                  <c:v>1991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912</c:v>
                </c:pt>
                <c:pt idx="1">
                  <c:v>985</c:v>
                </c:pt>
                <c:pt idx="2">
                  <c:v>1074</c:v>
                </c:pt>
                <c:pt idx="3">
                  <c:v>1059</c:v>
                </c:pt>
                <c:pt idx="4">
                  <c:v>1046</c:v>
                </c:pt>
                <c:pt idx="5">
                  <c:v>1099</c:v>
                </c:pt>
                <c:pt idx="6">
                  <c:v>1133</c:v>
                </c:pt>
                <c:pt idx="7">
                  <c:v>1200</c:v>
                </c:pt>
                <c:pt idx="8">
                  <c:v>1243</c:v>
                </c:pt>
                <c:pt idx="9">
                  <c:v>1274</c:v>
                </c:pt>
                <c:pt idx="10">
                  <c:v>1308</c:v>
                </c:pt>
                <c:pt idx="11">
                  <c:v>1317</c:v>
                </c:pt>
                <c:pt idx="12">
                  <c:v>1363</c:v>
                </c:pt>
                <c:pt idx="13">
                  <c:v>1430</c:v>
                </c:pt>
                <c:pt idx="14">
                  <c:v>1421</c:v>
                </c:pt>
                <c:pt idx="15">
                  <c:v>1472</c:v>
                </c:pt>
                <c:pt idx="16">
                  <c:v>1507</c:v>
                </c:pt>
                <c:pt idx="17">
                  <c:v>1533</c:v>
                </c:pt>
                <c:pt idx="18">
                  <c:v>1523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39481728"/>
        <c:axId val="39483264"/>
      </c:barChart>
      <c:catAx>
        <c:axId val="394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483264"/>
        <c:crosses val="autoZero"/>
        <c:auto val="1"/>
        <c:lblAlgn val="ctr"/>
        <c:lblOffset val="100"/>
        <c:noMultiLvlLbl val="0"/>
      </c:catAx>
      <c:valAx>
        <c:axId val="394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4817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5313979611764067"/>
                  <c:y val="2.41490006056935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rgbClr val="C00000"/>
                        </a:solidFill>
                      </a:rPr>
                      <a:t>Full Time Faculty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/>
                      <a:t>Part Time Faculty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248884514435695"/>
                  <c:y val="-0.4332174103237095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Other Costs
76%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Sheet1!$B$2:$D$2</c:f>
              <c:strCache>
                <c:ptCount val="3"/>
                <c:pt idx="0">
                  <c:v>Full Time Faculty</c:v>
                </c:pt>
                <c:pt idx="1">
                  <c:v>Part Time Faculty</c:v>
                </c:pt>
                <c:pt idx="2">
                  <c:v>Other Costs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 formatCode="0">
                  <c:v>65741899</c:v>
                </c:pt>
                <c:pt idx="1">
                  <c:v>2978986</c:v>
                </c:pt>
                <c:pt idx="2">
                  <c:v>218837177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rgbClr val="C00000"/>
                        </a:solidFill>
                      </a:rPr>
                      <a:t>Full Time Faculty
45%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/>
                      <a:t>Part Time Faculty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/>
                      <a:t>Other Costs
53%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Sheet1!$B$2:$D$2</c:f>
              <c:strCache>
                <c:ptCount val="3"/>
                <c:pt idx="0">
                  <c:v>Full Time Faculty</c:v>
                </c:pt>
                <c:pt idx="1">
                  <c:v>Part Time Faculty</c:v>
                </c:pt>
                <c:pt idx="2">
                  <c:v>Other Costs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 formatCode="0">
                  <c:v>65741899</c:v>
                </c:pt>
                <c:pt idx="1">
                  <c:v>2978986</c:v>
                </c:pt>
                <c:pt idx="2">
                  <c:v>78960688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82852143482065E-2"/>
          <c:y val="2.8252405949256341E-2"/>
          <c:w val="0.88337270341207352"/>
          <c:h val="0.7211245990084572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80032"/>
        <c:axId val="39581568"/>
      </c:barChart>
      <c:catAx>
        <c:axId val="3958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581568"/>
        <c:crosses val="autoZero"/>
        <c:auto val="1"/>
        <c:lblAlgn val="ctr"/>
        <c:lblOffset val="100"/>
        <c:noMultiLvlLbl val="0"/>
      </c:catAx>
      <c:valAx>
        <c:axId val="3958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580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Course Credits </a:t>
            </a:r>
            <a:r>
              <a:rPr lang="en-US" dirty="0" smtClean="0"/>
              <a:t>Taught, 2005-11 (undergraduate, graduate,</a:t>
            </a:r>
            <a:r>
              <a:rPr lang="en-US" baseline="0" dirty="0" smtClean="0"/>
              <a:t> and professional)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Sheet2!$E$1</c:f>
              <c:strCache>
                <c:ptCount val="1"/>
                <c:pt idx="0">
                  <c:v>Total Course Credits Taught</c:v>
                </c:pt>
              </c:strCache>
            </c:strRef>
          </c:tx>
          <c:invertIfNegative val="0"/>
          <c:cat>
            <c:numRef>
              <c:f>Sheet2!$A$3:$A$9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Sheet2!$E$3:$E$9</c:f>
              <c:numCache>
                <c:formatCode>General</c:formatCode>
                <c:ptCount val="7"/>
                <c:pt idx="0">
                  <c:v>202067</c:v>
                </c:pt>
                <c:pt idx="1">
                  <c:v>201921</c:v>
                </c:pt>
                <c:pt idx="2">
                  <c:v>206123</c:v>
                </c:pt>
                <c:pt idx="3">
                  <c:v>208298</c:v>
                </c:pt>
                <c:pt idx="4">
                  <c:v>212953</c:v>
                </c:pt>
                <c:pt idx="5">
                  <c:v>213682</c:v>
                </c:pt>
                <c:pt idx="6">
                  <c:v>218000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02368"/>
        <c:axId val="39803904"/>
      </c:barChart>
      <c:catAx>
        <c:axId val="3980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803904"/>
        <c:crosses val="autoZero"/>
        <c:auto val="1"/>
        <c:lblAlgn val="ctr"/>
        <c:lblOffset val="100"/>
        <c:noMultiLvlLbl val="0"/>
      </c:catAx>
      <c:valAx>
        <c:axId val="39803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802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0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5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6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5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2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3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5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3240-5CA0-484D-A3FA-C63BB321333A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F6CA-4706-49F3-9ECD-D86EFB65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0" y="144529"/>
            <a:ext cx="2057400" cy="135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7" y="75834"/>
            <a:ext cx="10001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5953"/>
            <a:ext cx="9620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90800"/>
            <a:ext cx="9620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245199"/>
            <a:ext cx="952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4" y="3597152"/>
            <a:ext cx="10191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27" y="4624386"/>
            <a:ext cx="9810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9525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2" y="1909762"/>
            <a:ext cx="160174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38800"/>
            <a:ext cx="9620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29616"/>
            <a:ext cx="971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6" y="1345399"/>
            <a:ext cx="2462211" cy="146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18" y="179698"/>
            <a:ext cx="1285875" cy="119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9" y="4941276"/>
            <a:ext cx="9906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784461"/>
            <a:ext cx="10096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94" y="3918072"/>
            <a:ext cx="971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682626"/>
            <a:ext cx="2109786" cy="114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96" y="2005012"/>
            <a:ext cx="9239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40" y="387038"/>
            <a:ext cx="9810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9" y="4688458"/>
            <a:ext cx="990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27" y="3106084"/>
            <a:ext cx="1138237" cy="98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95" y="5284157"/>
            <a:ext cx="9906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13" y="3179884"/>
            <a:ext cx="1026049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07" y="4846373"/>
            <a:ext cx="9620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49" y="4245199"/>
            <a:ext cx="9620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83" y="887100"/>
            <a:ext cx="9620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79" y="1345399"/>
            <a:ext cx="971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2566" y="1759953"/>
            <a:ext cx="15338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Who</a:t>
            </a:r>
          </a:p>
          <a:p>
            <a:r>
              <a:rPr lang="en-US" sz="2800" dirty="0" smtClean="0"/>
              <a:t>Are We?</a:t>
            </a:r>
          </a:p>
          <a:p>
            <a:r>
              <a:rPr lang="en-US" sz="2800" dirty="0" smtClean="0"/>
              <a:t>Some Facts</a:t>
            </a:r>
          </a:p>
          <a:p>
            <a:r>
              <a:rPr lang="en-US" sz="2800" dirty="0" smtClean="0"/>
              <a:t>About the</a:t>
            </a:r>
          </a:p>
          <a:p>
            <a:r>
              <a:rPr lang="en-US" sz="2800" dirty="0" smtClean="0"/>
              <a:t>Faculty</a:t>
            </a:r>
            <a:endParaRPr lang="en-US" sz="2800" dirty="0"/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88" y="2917779"/>
            <a:ext cx="1016007" cy="85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81" y="5970800"/>
            <a:ext cx="806407" cy="78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84" y="1469806"/>
            <a:ext cx="8715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793744"/>
            <a:ext cx="971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10" y="2326689"/>
            <a:ext cx="830857" cy="8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65" y="93419"/>
            <a:ext cx="8096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34" y="144529"/>
            <a:ext cx="581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3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00853"/>
              </p:ext>
            </p:extLst>
          </p:nvPr>
        </p:nvGraphicFramePr>
        <p:xfrm>
          <a:off x="1421491" y="914400"/>
          <a:ext cx="5943600" cy="5263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0659"/>
                <a:gridCol w="1033872"/>
                <a:gridCol w="659069"/>
              </a:tblGrid>
              <a:tr h="524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524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Full-time Tenured and Tenure Eligible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19.8%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7863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Full-time Non-Tenure Eligible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4.1%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7863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Research and Public Service Faculty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1.5%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7863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Part-time (adjunct) Instructional and Research Faculty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6.7%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524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 other employees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1,753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67.8%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2699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  <a:tr h="809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Full-time and Part-time Employees (excluding Instructional and Research Assistants)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2,584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6" marR="46606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457200"/>
            <a:ext cx="605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and Percent of Faculty and Other Employees, 2010-11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77000"/>
            <a:ext cx="6582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IPEDS, Human Resource Component. Prepared by Office of Institutional Analysis, January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553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0659" y="546847"/>
            <a:ext cx="8622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Number of Full-time Faculty (T/TE and NTE) and All Other Employees, 1991-2010 </a:t>
            </a:r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695256"/>
              </p:ext>
            </p:extLst>
          </p:nvPr>
        </p:nvGraphicFramePr>
        <p:xfrm>
          <a:off x="702146" y="609600"/>
          <a:ext cx="7467600" cy="482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5486400"/>
            <a:ext cx="6433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Over the period, Full-time </a:t>
            </a:r>
            <a:r>
              <a:rPr lang="en-US" dirty="0"/>
              <a:t>faculty increased by </a:t>
            </a:r>
            <a:r>
              <a:rPr lang="en-US" u="sng" dirty="0">
                <a:solidFill>
                  <a:srgbClr val="FF0000"/>
                </a:solidFill>
              </a:rPr>
              <a:t>31%</a:t>
            </a:r>
            <a:r>
              <a:rPr lang="en-US" dirty="0"/>
              <a:t> while all other </a:t>
            </a:r>
            <a:endParaRPr lang="en-US" dirty="0" smtClean="0"/>
          </a:p>
          <a:p>
            <a:pPr algn="ctr"/>
            <a:r>
              <a:rPr lang="en-US" dirty="0" smtClean="0"/>
              <a:t>Full-time </a:t>
            </a:r>
            <a:r>
              <a:rPr lang="en-US" dirty="0"/>
              <a:t>employees increased by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67%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477000"/>
            <a:ext cx="6582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IPEDS, Human Resource Component. Prepared by Office of Institutional Analysis, January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958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54" y="921586"/>
            <a:ext cx="80601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Salaries and Benefits of Full-time and Part-time Faculty, </a:t>
            </a:r>
            <a:r>
              <a:rPr lang="en-US" sz="2400" dirty="0"/>
              <a:t>FY '12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625530"/>
              </p:ext>
            </p:extLst>
          </p:nvPr>
        </p:nvGraphicFramePr>
        <p:xfrm>
          <a:off x="4776089" y="3124200"/>
          <a:ext cx="4367911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731520"/>
              </p:ext>
            </p:extLst>
          </p:nvPr>
        </p:nvGraphicFramePr>
        <p:xfrm>
          <a:off x="228600" y="2514600"/>
          <a:ext cx="432083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2318266"/>
            <a:ext cx="2087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 percent of E&amp;G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057400"/>
            <a:ext cx="3840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 percent of Total Operating Costs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6490900"/>
            <a:ext cx="2155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Office of VP for Finance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439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957667"/>
              </p:ext>
            </p:extLst>
          </p:nvPr>
        </p:nvGraphicFramePr>
        <p:xfrm>
          <a:off x="2362200" y="3657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172041"/>
              </p:ext>
            </p:extLst>
          </p:nvPr>
        </p:nvGraphicFramePr>
        <p:xfrm>
          <a:off x="1371600" y="1371600"/>
          <a:ext cx="6324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6172200"/>
            <a:ext cx="327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2011: projection based on fall enrollments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291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3930" y="685800"/>
            <a:ext cx="598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Distribution of Tenured and Tenure-Eligible (T/TE) Faculty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489801" y="5562600"/>
            <a:ext cx="62239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132</a:t>
            </a:r>
            <a:r>
              <a:rPr lang="en-US" sz="2000" dirty="0"/>
              <a:t> faculty </a:t>
            </a:r>
            <a:r>
              <a:rPr lang="en-US" sz="2000" dirty="0" smtClean="0"/>
              <a:t>members </a:t>
            </a:r>
            <a:r>
              <a:rPr lang="en-US" sz="2000" u="sng" dirty="0" smtClean="0">
                <a:solidFill>
                  <a:srgbClr val="FF0000"/>
                </a:solidFill>
              </a:rPr>
              <a:t>(26%)</a:t>
            </a:r>
            <a:r>
              <a:rPr lang="en-US" sz="2000" dirty="0" smtClean="0"/>
              <a:t> </a:t>
            </a:r>
            <a:r>
              <a:rPr lang="en-US" sz="2000" dirty="0"/>
              <a:t>of T/TE faculty are </a:t>
            </a:r>
            <a:r>
              <a:rPr lang="en-US" sz="2000" u="sng" dirty="0">
                <a:solidFill>
                  <a:srgbClr val="FF0000"/>
                </a:solidFill>
              </a:rPr>
              <a:t>60</a:t>
            </a:r>
            <a:r>
              <a:rPr lang="en-US" sz="2000" dirty="0"/>
              <a:t> or older.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73</a:t>
            </a:r>
            <a:r>
              <a:rPr lang="en-US" sz="2000" dirty="0" smtClean="0"/>
              <a:t> faculty members </a:t>
            </a:r>
            <a:r>
              <a:rPr lang="en-US" sz="2000" u="sng" dirty="0" smtClean="0">
                <a:solidFill>
                  <a:srgbClr val="FF0000"/>
                </a:solidFill>
              </a:rPr>
              <a:t>(14%)</a:t>
            </a:r>
            <a:r>
              <a:rPr lang="en-US" sz="2000" dirty="0" smtClean="0"/>
              <a:t> of T/TE faculty are </a:t>
            </a:r>
            <a:r>
              <a:rPr lang="en-US" sz="2000" u="sng" dirty="0" smtClean="0">
                <a:solidFill>
                  <a:srgbClr val="FF0000"/>
                </a:solidFill>
              </a:rPr>
              <a:t>65</a:t>
            </a:r>
            <a:r>
              <a:rPr lang="en-US" sz="2000" dirty="0" smtClean="0"/>
              <a:t> or older.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Potential Problem or Opportunity?</a:t>
            </a:r>
            <a:endParaRPr lang="en-US" sz="2000" dirty="0">
              <a:solidFill>
                <a:srgbClr val="C00000"/>
              </a:solidFill>
            </a:endParaRPr>
          </a:p>
          <a:p>
            <a:pPr algn="ctr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239000" y="2743200"/>
            <a:ext cx="155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ean age = 51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595035"/>
            <a:ext cx="5272088" cy="352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93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8614"/>
            <a:ext cx="368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Gender and Ethnic Breakdown of </a:t>
            </a:r>
            <a:r>
              <a:rPr lang="en-US" u="sng" dirty="0" smtClean="0"/>
              <a:t>all</a:t>
            </a:r>
          </a:p>
          <a:p>
            <a:pPr algn="ctr"/>
            <a:r>
              <a:rPr lang="en-US" dirty="0" smtClean="0"/>
              <a:t>512 T/TE </a:t>
            </a:r>
            <a:r>
              <a:rPr lang="en-US" dirty="0"/>
              <a:t>Faculty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953280"/>
            <a:ext cx="3736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Gender and Ethnic Breakdown of 131 </a:t>
            </a:r>
            <a:endParaRPr lang="en-US" dirty="0" smtClean="0"/>
          </a:p>
          <a:p>
            <a:pPr algn="ctr"/>
            <a:r>
              <a:rPr lang="en-US" dirty="0" smtClean="0"/>
              <a:t>T/TE </a:t>
            </a:r>
            <a:r>
              <a:rPr lang="en-US" dirty="0"/>
              <a:t>Faculty Hired in Last Five Years</a:t>
            </a:r>
          </a:p>
          <a:p>
            <a:pPr algn="ctr"/>
            <a:r>
              <a:rPr lang="en-US" dirty="0"/>
              <a:t>(</a:t>
            </a:r>
            <a:r>
              <a:rPr lang="en-US" u="sng" dirty="0">
                <a:solidFill>
                  <a:srgbClr val="FF0000"/>
                </a:solidFill>
              </a:rPr>
              <a:t>26%</a:t>
            </a:r>
            <a:r>
              <a:rPr lang="en-US" dirty="0"/>
              <a:t> of the Faculty)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562600"/>
            <a:ext cx="8588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With normal retirements and faculty leaving for other reasons, we can anticipate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hiring another quarter of the faculty in the next five years. (51% of the faculty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have been hired within the past twelve years.) 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8442"/>
              </p:ext>
            </p:extLst>
          </p:nvPr>
        </p:nvGraphicFramePr>
        <p:xfrm>
          <a:off x="175846" y="1780754"/>
          <a:ext cx="4197394" cy="3724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284"/>
                <a:gridCol w="1206979"/>
                <a:gridCol w="1399131"/>
              </a:tblGrid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 Non-Hispanic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85%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Asian/Pacific Islander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7%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Black Non-Hispanic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4%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Hispanic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1.5%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Native American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1       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.2%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Multi-ethnic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.2%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Unknown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2.5%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544342"/>
              </p:ext>
            </p:extLst>
          </p:nvPr>
        </p:nvGraphicFramePr>
        <p:xfrm>
          <a:off x="4648199" y="1828800"/>
          <a:ext cx="4194057" cy="3581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018"/>
                <a:gridCol w="1206020"/>
                <a:gridCol w="1398019"/>
              </a:tblGrid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 Non-Hispanic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81%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Asian/Pacific Islander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10%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Black Non-Hispanic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6%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Hispanic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Multi-ethnic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Unknown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143435"/>
            <a:ext cx="8956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More than a quarter of the faculty have been hired in the past 5 years.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6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784</TotalTime>
  <Words>449</Words>
  <Application>Microsoft Office PowerPoint</Application>
  <PresentationFormat>On-screen Show (4:3)</PresentationFormat>
  <Paragraphs>145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William and 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wjhaus</dc:creator>
  <cp:lastModifiedBy>Information Technology</cp:lastModifiedBy>
  <cp:revision>72</cp:revision>
  <dcterms:created xsi:type="dcterms:W3CDTF">2012-01-21T17:39:13Z</dcterms:created>
  <dcterms:modified xsi:type="dcterms:W3CDTF">2012-06-08T14:57:33Z</dcterms:modified>
</cp:coreProperties>
</file>