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257" r:id="rId6"/>
    <p:sldId id="258" r:id="rId7"/>
    <p:sldId id="259" r:id="rId8"/>
    <p:sldId id="260" r:id="rId9"/>
    <p:sldId id="263" r:id="rId10"/>
    <p:sldId id="275" r:id="rId11"/>
    <p:sldId id="276" r:id="rId12"/>
    <p:sldId id="264" r:id="rId13"/>
    <p:sldId id="262" r:id="rId14"/>
    <p:sldId id="265" r:id="rId15"/>
    <p:sldId id="303" r:id="rId16"/>
    <p:sldId id="278" r:id="rId17"/>
    <p:sldId id="266" r:id="rId18"/>
    <p:sldId id="269" r:id="rId19"/>
    <p:sldId id="267" r:id="rId20"/>
    <p:sldId id="268" r:id="rId21"/>
    <p:sldId id="304" r:id="rId22"/>
    <p:sldId id="270" r:id="rId23"/>
    <p:sldId id="271" r:id="rId24"/>
    <p:sldId id="272" r:id="rId25"/>
    <p:sldId id="274" r:id="rId26"/>
    <p:sldId id="302" r:id="rId27"/>
    <p:sldId id="279" r:id="rId28"/>
    <p:sldId id="289" r:id="rId29"/>
    <p:sldId id="288" r:id="rId30"/>
    <p:sldId id="282" r:id="rId31"/>
    <p:sldId id="287" r:id="rId32"/>
    <p:sldId id="283" r:id="rId33"/>
    <p:sldId id="284" r:id="rId34"/>
    <p:sldId id="285" r:id="rId35"/>
    <p:sldId id="294" r:id="rId36"/>
    <p:sldId id="286" r:id="rId37"/>
    <p:sldId id="295" r:id="rId38"/>
    <p:sldId id="292" r:id="rId39"/>
    <p:sldId id="293" r:id="rId40"/>
    <p:sldId id="300" r:id="rId41"/>
    <p:sldId id="298" r:id="rId42"/>
    <p:sldId id="301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FF9AE-E12C-427E-AEE9-252BC3F45898}" v="49" dt="2024-04-25T13:56:14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1092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B340A-E0EB-8C40-9409-1FFF7FACF38E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6365-B677-D44E-91FC-E140571685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78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0EDA1-C987-DA4A-B537-2A2FE375E7CF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BB8DA-73BB-EE4C-B4E5-A3AC48052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51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61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15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64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76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6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24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02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2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9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6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5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3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32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7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33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49876B99-1F5C-4E45-ACF8-A757952A326E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5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DCFE7AC9-246F-274F-90B0-9B5F72AD257B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4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5FA7-125C-0C4A-A698-3C3B1B89F9E6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C47E-A1DB-2145-AD89-7CD67B276434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1612-8457-0F45-9037-542885C50CD0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9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B47-1129-A14A-A2B6-9E4149B6642C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8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8229600" cy="871538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5497-67D5-5B4B-AD21-B28310D102AE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8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A91A-B92F-8744-80AE-4EADCD339B75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1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4605-632E-8E46-B0E8-8E407C6C1C1B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2654638"/>
            <a:ext cx="5486400" cy="285292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-Johnny Appleseed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9605" y="1390769"/>
            <a:ext cx="7854315" cy="1047631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“Type a quote here.”</a:t>
            </a:r>
          </a:p>
        </p:txBody>
      </p:sp>
    </p:spTree>
    <p:extLst>
      <p:ext uri="{BB962C8B-B14F-4D97-AF65-F5344CB8AC3E}">
        <p14:creationId xmlns:p14="http://schemas.microsoft.com/office/powerpoint/2010/main" val="93516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7527057D-347E-4F49-87E4-D800B7A46B0A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3CD5B470-24F1-6744-BE88-730898E97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4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5" r:id="rId4"/>
    <p:sldLayoutId id="2147483654" r:id="rId5"/>
    <p:sldLayoutId id="2147483652" r:id="rId6"/>
    <p:sldLayoutId id="2147483656" r:id="rId7"/>
    <p:sldLayoutId id="2147483657" r:id="rId8"/>
    <p:sldLayoutId id="2147483658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y.cardinal.virginia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rdinalproject.virginia.gov/port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y.cardinal.virginia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://www.cardinalproject.virginia.gov/oe" TargetMode="External"/><Relationship Id="rId4" Type="http://schemas.openxmlformats.org/officeDocument/2006/relationships/hyperlink" Target="https://www.dhrm.virginia.gov/docs/default-source/benefitsdocuments/ohb/open-enrollment-2024/spotlight-2024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W_FnPsbzGzA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m1693.app.box.com/f/30043f4e1f944d1a83ac757174d8c40b" TargetMode="External"/><Relationship Id="rId2" Type="http://schemas.openxmlformats.org/officeDocument/2006/relationships/hyperlink" Target="https://www.dhrm.virginia.gov/docs/default-source/benefitsdocuments/ohb/open-enrollment-2024/stateactiveenrollform-a10740-fillable-form.pdf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hrm.virginia.gov/docs/default-source/benefitsdocuments/ohb/open-enrollment-2024/spotlight-2024.pd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hrm.virginia.gov/docs/default-source/benefitsdocuments/ohb/open-enrollment-2024/premium-rewards/cova-premium-rewards-requirements-24-25.pdf?sfvrsn=f1ff2178_2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rm.virginia.gov/docs/default-source/benefitsdocuments/ohb/open-enrollment-2024/spotlight-2024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rm.virginia.gov/docs/default-source/benefitsdocuments/ohb/open-enrollment-2024/cova-hdhp-brochure-a10737.pdf?Status=Temp&amp;sfvrsn=f83dfec7_2" TargetMode="External"/><Relationship Id="rId2" Type="http://schemas.openxmlformats.org/officeDocument/2006/relationships/hyperlink" Target="https://www.dhrm.virginia.gov/docs/default-source/benefitsdocuments/ohb/open-enrollment-2024/cova-care-brochure-a10736-(1).pdf?Status=Temp&amp;sfvrsn=7b2887ab_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hrm.virginia.gov/docs/default-source/benefitsdocuments/ohb/open-enrollment-2024/2024-commercial-enrollment-brochure-(4).pdf?Status=Temp&amp;sfvrsn=6e34b150_4" TargetMode="External"/><Relationship Id="rId5" Type="http://schemas.openxmlformats.org/officeDocument/2006/relationships/hyperlink" Target="https://www.dhrm.virginia.gov/docs/default-source/benefitsdocuments/ohb/open-enrollment-2024/sentara-health-plan_cmr_mem_bro_240001_benefits_cova-final-brochure-24-25.pdf?Status=Temp&amp;sfvrsn=9b2fa774_2" TargetMode="External"/><Relationship Id="rId4" Type="http://schemas.openxmlformats.org/officeDocument/2006/relationships/hyperlink" Target="https://www.dhrm.virginia.gov/docs/default-source/benefitsdocuments/ohb/open-enrollment-2024/2024-cova-healthaware-wellness-overview.pdf?Status=Temp&amp;sfvrsn=3d04cf0a_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ahealthaware.com/assets/pdfs/HRA_Proration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sentarahealthplans.com/group-pages/cov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alex.com/cova/2023#intro" TargetMode="External"/><Relationship Id="rId3" Type="http://schemas.openxmlformats.org/officeDocument/2006/relationships/hyperlink" Target="https://www.dhrm.virginia.gov/employeebenefits/open-enrollment-2024-25" TargetMode="External"/><Relationship Id="rId7" Type="http://schemas.openxmlformats.org/officeDocument/2006/relationships/hyperlink" Target="mailto:openenrollment@dhrm.virginia.gov" TargetMode="External"/><Relationship Id="rId2" Type="http://schemas.openxmlformats.org/officeDocument/2006/relationships/hyperlink" Target="https://www.dhrm.virginia.gov/docs/default-source/benefitsdocuments/ohb/open-enrollment-2024/spotlight-2024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hrm.virginia.gov/docs/default-source/benefitsdocuments/ohb/open-enrollment-2023/faq's.pdf?Status=Temp&amp;sfvrsn=1eb5a7c2_2" TargetMode="External"/><Relationship Id="rId5" Type="http://schemas.openxmlformats.org/officeDocument/2006/relationships/hyperlink" Target="mailto:askHR@wm.edu" TargetMode="External"/><Relationship Id="rId4" Type="http://schemas.openxmlformats.org/officeDocument/2006/relationships/hyperlink" Target="https://cardinalproject.virginia.gov/sites/default/files/2023-02/Cardinals%20Quick%20Guide%20to%20Open%20Enrollment.pdf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askhr@wm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rm.virginia.gov/docs/default-source/benefitsdocuments/ohb/open-enrollment-2024/stateactiveenrollform-a10740-fillable-form.pdf" TargetMode="External"/><Relationship Id="rId2" Type="http://schemas.openxmlformats.org/officeDocument/2006/relationships/hyperlink" Target="http://my.cardinal.virginia.gov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m1693.app.box.com/f/30043f4e1f944d1a83ac757174d8c40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ardinalproject.virginia.gov/porta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y.wm.edu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dinalproject.virginia.gov/sites/default/files/2022-03/Cardinal%20Registration%20Quick%20Start%20Guid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y.wm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askHR@wm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2915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2024 Open Enrollment for Health Benefits and Flexible Spending Accounts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2895953"/>
            <a:ext cx="6400800" cy="1102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</a:rPr>
              <a:t>Commonwealth of Virginia Health Benefits Program </a:t>
            </a:r>
          </a:p>
        </p:txBody>
      </p:sp>
    </p:spTree>
    <p:extLst>
      <p:ext uri="{BB962C8B-B14F-4D97-AF65-F5344CB8AC3E}">
        <p14:creationId xmlns:p14="http://schemas.microsoft.com/office/powerpoint/2010/main" val="18313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5FE8-FF19-4815-8422-F41F65E5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Accessed Cardinal before?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A5EA9-CA80-41F1-91B6-B26B02EBC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Simply login at </a:t>
            </a:r>
            <a:r>
              <a:rPr lang="en-US" sz="32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my.cardinal.virginia.gov</a:t>
            </a:r>
            <a:r>
              <a:rPr lang="en-US" sz="3200" spc="-10" dirty="0">
                <a:latin typeface="Arial"/>
                <a:cs typeface="Arial"/>
              </a:rPr>
              <a:t>.</a:t>
            </a:r>
          </a:p>
          <a:p>
            <a:pPr marL="0" marR="417195" indent="0">
              <a:lnSpc>
                <a:spcPct val="100000"/>
              </a:lnSpc>
              <a:spcBef>
                <a:spcPts val="2185"/>
              </a:spcBef>
              <a:buNone/>
            </a:pPr>
            <a:r>
              <a:rPr lang="en-US" sz="3200" spc="-10" dirty="0">
                <a:latin typeface="Arial"/>
                <a:cs typeface="Arial"/>
              </a:rPr>
              <a:t>I</a:t>
            </a:r>
            <a:r>
              <a:rPr lang="en-US" spc="-10" dirty="0"/>
              <a:t>f you forgot your password and</a:t>
            </a:r>
            <a:r>
              <a:rPr lang="en-US" sz="3200" dirty="0">
                <a:latin typeface="Arial"/>
                <a:cs typeface="Arial"/>
              </a:rPr>
              <a:t> you registered for Cardinal previously </a:t>
            </a:r>
            <a:r>
              <a:rPr lang="en-US" sz="3200" spc="-10" dirty="0">
                <a:latin typeface="Arial"/>
                <a:cs typeface="Arial"/>
              </a:rPr>
              <a:t>(it’s </a:t>
            </a:r>
            <a:r>
              <a:rPr lang="en-US" sz="3200" dirty="0">
                <a:latin typeface="Arial"/>
                <a:cs typeface="Arial"/>
              </a:rPr>
              <a:t>a long process, you wouldn’t</a:t>
            </a:r>
            <a:r>
              <a:rPr lang="en-US" sz="3200" spc="-21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forget  </a:t>
            </a:r>
            <a:r>
              <a:rPr lang="en-US" sz="3200" spc="-5" dirty="0">
                <a:latin typeface="Arial"/>
                <a:cs typeface="Arial"/>
              </a:rPr>
              <a:t>it!), </a:t>
            </a:r>
            <a:r>
              <a:rPr lang="en-US" sz="3200" dirty="0">
                <a:latin typeface="Arial"/>
                <a:cs typeface="Arial"/>
              </a:rPr>
              <a:t>use these</a:t>
            </a:r>
            <a:r>
              <a:rPr lang="en-US" sz="3200" spc="-10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steps: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3200" dirty="0">
                <a:latin typeface="Arial"/>
                <a:cs typeface="Arial"/>
              </a:rPr>
              <a:t>Go to</a:t>
            </a:r>
            <a:r>
              <a:rPr lang="en-US" sz="3200" spc="-120" dirty="0">
                <a:latin typeface="Arial"/>
                <a:cs typeface="Arial"/>
              </a:rPr>
              <a:t> </a:t>
            </a:r>
            <a:r>
              <a:rPr lang="en-US" sz="32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my.cardinal.virginia.gov</a:t>
            </a:r>
            <a:endParaRPr lang="en-US"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3200" dirty="0">
                <a:latin typeface="Arial"/>
                <a:cs typeface="Arial"/>
              </a:rPr>
              <a:t>Use the “</a:t>
            </a:r>
            <a:r>
              <a:rPr lang="en-US" sz="3200" b="1" dirty="0">
                <a:latin typeface="Arial"/>
                <a:cs typeface="Arial"/>
              </a:rPr>
              <a:t>Forgot Password</a:t>
            </a:r>
            <a:r>
              <a:rPr lang="en-US" sz="3200" dirty="0">
                <a:latin typeface="Arial"/>
                <a:cs typeface="Arial"/>
              </a:rPr>
              <a:t>” link, which will send an automated</a:t>
            </a:r>
            <a:r>
              <a:rPr lang="en-US" sz="3200" spc="-18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email.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360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3200" b="1" spc="-5" dirty="0">
                <a:latin typeface="Arial"/>
                <a:cs typeface="Arial"/>
              </a:rPr>
              <a:t>TIP! </a:t>
            </a:r>
            <a:r>
              <a:rPr lang="en-US" sz="3200" dirty="0">
                <a:latin typeface="Arial"/>
                <a:cs typeface="Arial"/>
              </a:rPr>
              <a:t>This automated email </a:t>
            </a:r>
            <a:r>
              <a:rPr lang="en-US" sz="3200" b="1" dirty="0">
                <a:latin typeface="Arial"/>
                <a:cs typeface="Arial"/>
              </a:rPr>
              <a:t>may take up to 20 minutes </a:t>
            </a:r>
            <a:r>
              <a:rPr lang="en-US" sz="3200" dirty="0">
                <a:latin typeface="Arial"/>
                <a:cs typeface="Arial"/>
              </a:rPr>
              <a:t>to </a:t>
            </a:r>
            <a:r>
              <a:rPr lang="en-US" sz="3200" spc="-15" dirty="0">
                <a:latin typeface="Arial"/>
                <a:cs typeface="Arial"/>
              </a:rPr>
              <a:t>deliver,</a:t>
            </a:r>
            <a:r>
              <a:rPr lang="en-US" sz="3200" spc="-18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make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Arial"/>
                <a:cs typeface="Arial"/>
              </a:rPr>
              <a:t>sure </a:t>
            </a:r>
            <a:r>
              <a:rPr lang="en-US" sz="3200" spc="-5" dirty="0">
                <a:latin typeface="Arial"/>
                <a:cs typeface="Arial"/>
              </a:rPr>
              <a:t>to </a:t>
            </a:r>
            <a:r>
              <a:rPr lang="en-US" sz="3200" b="1" dirty="0">
                <a:latin typeface="Arial"/>
                <a:cs typeface="Arial"/>
              </a:rPr>
              <a:t>check </a:t>
            </a:r>
            <a:r>
              <a:rPr lang="en-US" sz="3200" b="1" spc="-10" dirty="0">
                <a:latin typeface="Arial"/>
                <a:cs typeface="Arial"/>
              </a:rPr>
              <a:t>your</a:t>
            </a:r>
            <a:r>
              <a:rPr lang="en-US" sz="3200" b="1" spc="-85" dirty="0">
                <a:latin typeface="Arial"/>
                <a:cs typeface="Arial"/>
              </a:rPr>
              <a:t> </a:t>
            </a:r>
            <a:r>
              <a:rPr lang="en-US" sz="3200" b="1" dirty="0">
                <a:latin typeface="Arial"/>
                <a:cs typeface="Arial"/>
              </a:rPr>
              <a:t>spam!</a:t>
            </a:r>
            <a:endParaRPr lang="en-US"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3600" dirty="0">
              <a:latin typeface="Times New Roman"/>
              <a:cs typeface="Times New Roman"/>
            </a:endParaRPr>
          </a:p>
          <a:p>
            <a:pPr marL="0" marR="298577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3200" b="1" dirty="0">
                <a:latin typeface="Arial"/>
                <a:cs typeface="Arial"/>
              </a:rPr>
              <a:t>Need more support? </a:t>
            </a:r>
            <a:r>
              <a:rPr lang="en-US" sz="3200" dirty="0">
                <a:latin typeface="Arial"/>
                <a:cs typeface="Arial"/>
              </a:rPr>
              <a:t>Go to:  </a:t>
            </a:r>
            <a:r>
              <a:rPr lang="en-US" sz="3200" u="heavy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https://www.cardinalproject.virginia.gov/portal</a:t>
            </a: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71A49-91C8-4D08-9510-1BE419E8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6D05-E637-4DBE-BDF6-1DCB25A4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682" y="209585"/>
            <a:ext cx="8229600" cy="857250"/>
          </a:xfrm>
        </p:spPr>
        <p:txBody>
          <a:bodyPr>
            <a:noAutofit/>
          </a:bodyPr>
          <a:lstStyle/>
          <a:p>
            <a:pPr marL="713740">
              <a:lnSpc>
                <a:spcPct val="100000"/>
              </a:lnSpc>
            </a:pPr>
            <a:r>
              <a:rPr lang="en-US" sz="3600" spc="-5" dirty="0">
                <a:latin typeface="+mj-lt"/>
                <a:cs typeface="Arial" panose="020B0604020202020204" pitchFamily="34" charset="0"/>
              </a:rPr>
              <a:t>Online Open Enrollment in</a:t>
            </a:r>
            <a:r>
              <a:rPr lang="en-US" sz="3600" spc="9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600" spc="-5" dirty="0">
                <a:latin typeface="+mj-lt"/>
                <a:cs typeface="Arial" panose="020B0604020202020204" pitchFamily="34" charset="0"/>
              </a:rPr>
              <a:t>Cardinal</a:t>
            </a:r>
            <a:endParaRPr lang="en-US" sz="3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34CDE-A1F1-4DA0-844B-EB6E2650C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098" y="1219007"/>
            <a:ext cx="4722073" cy="3268564"/>
          </a:xfrm>
        </p:spPr>
        <p:txBody>
          <a:bodyPr>
            <a:normAutofit/>
          </a:bodyPr>
          <a:lstStyle/>
          <a:p>
            <a:pPr>
              <a:spcBef>
                <a:spcPts val="1390"/>
              </a:spcBef>
            </a:pPr>
            <a:r>
              <a:rPr lang="en-US" sz="2800" dirty="0">
                <a:latin typeface="Arial"/>
                <a:cs typeface="Arial"/>
              </a:rPr>
              <a:t>Log </a:t>
            </a:r>
            <a:r>
              <a:rPr lang="en-US" sz="2800" spc="-5" dirty="0">
                <a:latin typeface="Arial"/>
                <a:cs typeface="Arial"/>
              </a:rPr>
              <a:t>into Cardinal at</a:t>
            </a:r>
            <a:r>
              <a:rPr lang="en-US" sz="2800" spc="15" dirty="0">
                <a:latin typeface="Arial"/>
                <a:cs typeface="Arial"/>
              </a:rPr>
              <a:t> </a:t>
            </a:r>
            <a:r>
              <a:rPr lang="en-US" sz="2000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my.cardinal.virginia.gov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sz="2800" spc="-5" dirty="0">
                <a:latin typeface="Arial"/>
                <a:cs typeface="Arial"/>
              </a:rPr>
              <a:t>Open Enrollment help: </a:t>
            </a:r>
            <a:endParaRPr lang="en-US" sz="2800" dirty="0">
              <a:latin typeface="Times New Roman"/>
              <a:cs typeface="Times New Roman"/>
            </a:endParaRPr>
          </a:p>
          <a:p>
            <a:pPr marL="469900">
              <a:lnSpc>
                <a:spcPct val="120000"/>
              </a:lnSpc>
              <a:spcBef>
                <a:spcPts val="5"/>
              </a:spcBef>
            </a:pPr>
            <a:r>
              <a:rPr lang="en-US" sz="2200" u="heavy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Spotlight</a:t>
            </a:r>
            <a:r>
              <a:rPr lang="en-US" sz="2200" spc="-5" dirty="0">
                <a:solidFill>
                  <a:srgbClr val="17375E"/>
                </a:solidFill>
                <a:latin typeface="Arial"/>
                <a:cs typeface="Arial"/>
              </a:rPr>
              <a:t>, </a:t>
            </a:r>
            <a:r>
              <a:rPr lang="en-US" sz="2200" spc="-5" dirty="0">
                <a:latin typeface="Arial"/>
                <a:cs typeface="Arial"/>
              </a:rPr>
              <a:t>pages 4-5</a:t>
            </a:r>
            <a:r>
              <a:rPr lang="en-US" sz="2200" spc="10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or</a:t>
            </a:r>
            <a:endParaRPr lang="en-US" sz="2200" dirty="0">
              <a:latin typeface="Arial"/>
              <a:cs typeface="Arial"/>
            </a:endParaRPr>
          </a:p>
          <a:p>
            <a:pPr marL="469900">
              <a:lnSpc>
                <a:spcPct val="120000"/>
              </a:lnSpc>
            </a:pPr>
            <a:r>
              <a:rPr lang="en-US" sz="2200" dirty="0">
                <a:latin typeface="Arial"/>
                <a:cs typeface="Arial"/>
              </a:rPr>
              <a:t>Cardinal </a:t>
            </a:r>
            <a:r>
              <a:rPr lang="en-US" sz="2200" spc="-5" dirty="0">
                <a:latin typeface="Arial"/>
                <a:cs typeface="Arial"/>
              </a:rPr>
              <a:t>Support </a:t>
            </a:r>
            <a:r>
              <a:rPr lang="en-US" sz="2200" dirty="0">
                <a:latin typeface="Arial"/>
                <a:cs typeface="Arial"/>
              </a:rPr>
              <a:t>materials</a:t>
            </a:r>
            <a:r>
              <a:rPr lang="en-US" sz="2200" spc="-5" dirty="0">
                <a:latin typeface="Arial"/>
                <a:cs typeface="Arial"/>
              </a:rPr>
              <a:t> at </a:t>
            </a:r>
            <a:r>
              <a:rPr lang="en-US" sz="2000" u="heavy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www.cardinalproject.virginia.gov/oe</a:t>
            </a:r>
            <a:endParaRPr lang="en-US" sz="2000" u="heavy" spc="-1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0" indent="0">
              <a:lnSpc>
                <a:spcPct val="100000"/>
              </a:lnSpc>
              <a:buNone/>
            </a:pPr>
            <a:endParaRPr lang="en-US" sz="3100" u="heavy" spc="-1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endParaRPr lang="en-US" sz="3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06FE6-5291-4C00-970D-3A609232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D11EB-4537-B321-E895-DC903D718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23" y="968433"/>
            <a:ext cx="2772008" cy="36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9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D7B4E79-8052-D1CC-0A14-49EBAA91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Cardinal Christy is here to help!</a:t>
            </a:r>
          </a:p>
        </p:txBody>
      </p:sp>
      <p:pic>
        <p:nvPicPr>
          <p:cNvPr id="6" name="Online Media 5" title="Open Enrollment 2024 - State Agency">
            <a:hlinkClick r:id="" action="ppaction://media"/>
            <a:extLst>
              <a:ext uri="{FF2B5EF4-FFF2-40B4-BE49-F238E27FC236}">
                <a16:creationId xmlns:a16="http://schemas.microsoft.com/office/drawing/2014/main" id="{041CA8FE-849D-B979-AEC2-30CBE35046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0938" y="459581"/>
            <a:ext cx="5462123" cy="3086100"/>
          </a:xfrm>
          <a:prstGeom prst="rect">
            <a:avLst/>
          </a:prstGeom>
          <a:noFill/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1F538F6-DEC7-6B11-26A1-636A8980E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/>
          <a:p>
            <a:pPr algn="ctr"/>
            <a:r>
              <a:rPr lang="en-US" b="1" i="0" dirty="0">
                <a:effectLst/>
              </a:rPr>
              <a:t>This tutorial video provides an overview on how you can make benefit elections during open enrollment using Cardinal HCM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454A2-75A1-4AB6-808B-9A984E9C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CD5B470-24F1-6744-BE88-730898E97D2D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F642-5F73-493A-8781-12FB2CB5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Unable to Complete and Submit Enrollment Online?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D0296-3292-497E-9DFB-6B837DBD2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9713"/>
            <a:ext cx="8229600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Complete fillable form which can be found </a:t>
            </a:r>
            <a:r>
              <a:rPr lang="en-US" sz="2800" b="1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here.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endParaRPr lang="en-US" sz="2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Print, sign, and submit to University Human Resources using the secure 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box upload link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All supporting documentation for dependents can be submitted via box as well.</a:t>
            </a:r>
          </a:p>
          <a:p>
            <a:endParaRPr lang="en-US" sz="3000" dirty="0"/>
          </a:p>
          <a:p>
            <a:pPr marL="0" indent="0" algn="ctr">
              <a:buNone/>
            </a:pPr>
            <a:r>
              <a:rPr lang="en-US" sz="2400" b="1" dirty="0"/>
              <a:t>Be sure paper enrollment forms are uploaded to box, postmarked, or faxed by 11:59 pm on May 15,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9F8C4-84A7-4BF6-B7C6-13CFFE64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27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7C99-1CE2-439D-9914-6A977929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Plan Options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B66C315-2279-4AB1-8601-0BB3AE60F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952118"/>
              </p:ext>
            </p:extLst>
          </p:nvPr>
        </p:nvGraphicFramePr>
        <p:xfrm>
          <a:off x="457200" y="1227895"/>
          <a:ext cx="8229600" cy="2674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20218943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301693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Plans Offered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255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Anthem COVA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Statewide &amp; elsewhere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78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Anthem HDHP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Statewide &amp; elsewhere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08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Aetna COVA </a:t>
                      </a:r>
                      <a:r>
                        <a:rPr lang="en-US" dirty="0" err="1"/>
                        <a:t>HealthAware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Statewide &amp; elsewhere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247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Kaiser Permanente HMO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Regional, Northern Virginia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32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Sentara Health Vantage HMO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Regional, Hampton Roads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956074"/>
                  </a:ext>
                </a:extLst>
              </a:tr>
              <a:tr h="4493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TRICARE Supplement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Statewide &amp; elsewhere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607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C2145-2C0A-40F5-9C13-34D7A69F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2D409-3898-425E-83AD-6576DD5AF489}"/>
              </a:ext>
            </a:extLst>
          </p:cNvPr>
          <p:cNvSpPr txBox="1"/>
          <p:nvPr/>
        </p:nvSpPr>
        <p:spPr>
          <a:xfrm>
            <a:off x="457200" y="4099321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Employee premiums depend on approval of the state budget by the General Assembly and are subject to change. Current premiums can be found in the DHRM </a:t>
            </a:r>
            <a:r>
              <a:rPr lang="en-US" sz="1600" b="1" dirty="0">
                <a:hlinkClick r:id="rId2"/>
              </a:rPr>
              <a:t>Spotlight</a:t>
            </a:r>
            <a:r>
              <a:rPr lang="en-US" sz="16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7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6AB8C-B20A-4F7B-8827-52758167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Verify Plan Choice With ALEX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93DAECD-3DDA-91EC-B1F8-A916E3670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E3537-FCCE-054E-ACD2-7E6CCB3AE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529" y="1288417"/>
            <a:ext cx="3890942" cy="339447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EEE29-6D06-4A19-ADB4-02E0F5E7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CD5B470-24F1-6744-BE88-730898E97D2D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6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0DA02DB-7E48-B629-9EC0-95EE3D967DFF}"/>
              </a:ext>
            </a:extLst>
          </p:cNvPr>
          <p:cNvSpPr/>
          <p:nvPr/>
        </p:nvSpPr>
        <p:spPr>
          <a:xfrm>
            <a:off x="4336524" y="520815"/>
            <a:ext cx="4283242" cy="424644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39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6893-6835-4449-8E32-6B66D83A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" y="391417"/>
            <a:ext cx="4160483" cy="724550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What’s New for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1D10E-5B78-4211-AB9C-2401BCC8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CD5B470-24F1-6744-BE88-730898E97D2D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07E2AC54-0404-160F-FC2C-E856B3CF4A21}"/>
              </a:ext>
            </a:extLst>
          </p:cNvPr>
          <p:cNvSpPr txBox="1"/>
          <p:nvPr/>
        </p:nvSpPr>
        <p:spPr>
          <a:xfrm>
            <a:off x="4449964" y="545677"/>
            <a:ext cx="4056362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defTabSz="914400"/>
            <a:r>
              <a:rPr sz="1100" b="1" spc="-5" dirty="0">
                <a:solidFill>
                  <a:prstClr val="black"/>
                </a:solidFill>
                <a:cs typeface="Century Gothic"/>
              </a:rPr>
              <a:t>COVA Care </a:t>
            </a:r>
            <a:r>
              <a:rPr sz="1100" b="1" dirty="0">
                <a:solidFill>
                  <a:prstClr val="black"/>
                </a:solidFill>
                <a:cs typeface="Century Gothic"/>
              </a:rPr>
              <a:t>without Optional </a:t>
            </a:r>
            <a:r>
              <a:rPr sz="1100" b="1" spc="-5" dirty="0">
                <a:solidFill>
                  <a:prstClr val="black"/>
                </a:solidFill>
                <a:cs typeface="Century Gothic"/>
              </a:rPr>
              <a:t>Vision </a:t>
            </a:r>
            <a:r>
              <a:rPr sz="1100" b="1" dirty="0">
                <a:solidFill>
                  <a:prstClr val="black"/>
                </a:solidFill>
                <a:cs typeface="Century Gothic"/>
              </a:rPr>
              <a:t>&amp; </a:t>
            </a:r>
            <a:r>
              <a:rPr sz="1100" b="1" spc="-5" dirty="0">
                <a:solidFill>
                  <a:prstClr val="black"/>
                </a:solidFill>
                <a:cs typeface="Century Gothic"/>
              </a:rPr>
              <a:t>Hearing:  </a:t>
            </a:r>
            <a:r>
              <a:rPr sz="1100" spc="-5" dirty="0">
                <a:solidFill>
                  <a:prstClr val="black"/>
                </a:solidFill>
                <a:cs typeface="Century Gothic"/>
              </a:rPr>
              <a:t>The $1,500 benefit for </a:t>
            </a:r>
            <a:r>
              <a:rPr sz="1100" dirty="0">
                <a:solidFill>
                  <a:prstClr val="black"/>
                </a:solidFill>
                <a:cs typeface="Century Gothic"/>
              </a:rPr>
              <a:t>a </a:t>
            </a:r>
            <a:r>
              <a:rPr sz="1100" spc="-5" dirty="0">
                <a:solidFill>
                  <a:prstClr val="black"/>
                </a:solidFill>
                <a:cs typeface="Century Gothic"/>
              </a:rPr>
              <a:t>minor </a:t>
            </a:r>
            <a:r>
              <a:rPr sz="1100" b="1" dirty="0">
                <a:solidFill>
                  <a:prstClr val="black"/>
                </a:solidFill>
                <a:cs typeface="Century Gothic"/>
              </a:rPr>
              <a:t>will </a:t>
            </a:r>
            <a:r>
              <a:rPr sz="1100" spc="-5" dirty="0">
                <a:solidFill>
                  <a:prstClr val="black"/>
                </a:solidFill>
                <a:cs typeface="Century Gothic"/>
              </a:rPr>
              <a:t>pay every 24 months  and there is </a:t>
            </a:r>
            <a:r>
              <a:rPr sz="1100" dirty="0">
                <a:solidFill>
                  <a:prstClr val="black"/>
                </a:solidFill>
                <a:cs typeface="Century Gothic"/>
              </a:rPr>
              <a:t>no </a:t>
            </a:r>
            <a:r>
              <a:rPr sz="1100" spc="-10" dirty="0">
                <a:solidFill>
                  <a:prstClr val="black"/>
                </a:solidFill>
                <a:cs typeface="Century Gothic"/>
              </a:rPr>
              <a:t>additional</a:t>
            </a:r>
            <a:r>
              <a:rPr sz="1100" spc="90" dirty="0">
                <a:solidFill>
                  <a:prstClr val="black"/>
                </a:solidFill>
                <a:cs typeface="Century Gothic"/>
              </a:rPr>
              <a:t> </a:t>
            </a:r>
            <a:r>
              <a:rPr sz="1100" spc="-10" dirty="0">
                <a:solidFill>
                  <a:prstClr val="black"/>
                </a:solidFill>
                <a:cs typeface="Century Gothic"/>
              </a:rPr>
              <a:t>benefit.</a:t>
            </a:r>
            <a:endParaRPr sz="11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9947754F-7829-7575-77FE-2FB5962269E2}"/>
              </a:ext>
            </a:extLst>
          </p:cNvPr>
          <p:cNvSpPr txBox="1">
            <a:spLocks/>
          </p:cNvSpPr>
          <p:nvPr/>
        </p:nvSpPr>
        <p:spPr>
          <a:xfrm>
            <a:off x="4449964" y="1053508"/>
            <a:ext cx="4114800" cy="34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1400" b="1" i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defTabSz="91440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COVA Care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with </a:t>
            </a:r>
            <a:r>
              <a:rPr kumimoji="0" lang="en-US" sz="1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Optional Vision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&amp;</a:t>
            </a:r>
            <a:r>
              <a:rPr kumimoji="0" lang="en-US" sz="11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1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Hearing:</a:t>
            </a:r>
          </a:p>
          <a:p>
            <a:pPr marL="12700" marR="120014" lvl="0" indent="0" defTabSz="914400" eaLnBrk="1" fontAlgn="auto" latinLnBrk="0" hangingPunct="1">
              <a:lnSpc>
                <a:spcPts val="144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The $1,500 benefit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will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pay first for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a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minor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every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24  months,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if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the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benefit doesn’t cover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the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hearing aid,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the 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minor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can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utilize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the optional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benefit of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$1,200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every</a:t>
            </a:r>
            <a:r>
              <a:rPr kumimoji="0" lang="en-US" sz="11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48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2700" marR="0" lvl="0" indent="0" defTabSz="91440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months.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2700" marR="16891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Adults only </a:t>
            </a:r>
            <a:r>
              <a:rPr kumimoji="0" lang="en-US" sz="1100" b="0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have </a:t>
            </a:r>
            <a:r>
              <a:rPr kumimoji="0" lang="en-US" sz="11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the optional </a:t>
            </a:r>
            <a:r>
              <a:rPr kumimoji="0" lang="en-US" sz="1100" b="0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benefit of $1,200 every 48  months.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COVA </a:t>
            </a:r>
            <a:r>
              <a:rPr kumimoji="0" lang="en-US" sz="1100" b="1" i="0" u="none" strike="noStrike" kern="0" cap="none" spc="-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HealthAware</a:t>
            </a:r>
            <a:r>
              <a:rPr kumimoji="0" lang="en-US" sz="1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: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The $1,500 benefit for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a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minor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will  </a:t>
            </a:r>
            <a:r>
              <a:rPr kumimoji="0" lang="en-US" sz="1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not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be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subject </a:t>
            </a:r>
            <a:r>
              <a:rPr kumimoji="0" lang="en-US" sz="11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to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the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deductible and paid at $0  coinsurance every 24</a:t>
            </a:r>
            <a:r>
              <a:rPr kumimoji="0" lang="en-US" sz="11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months.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  <a:p>
            <a:pPr marL="12700" marR="28956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COVA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HDHP: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The $1,500 benefit for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a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minor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will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be  subject </a:t>
            </a:r>
            <a:r>
              <a:rPr kumimoji="0" lang="en-US" sz="11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to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the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deductible and paid at $0 coinsurance  every 24</a:t>
            </a:r>
            <a:r>
              <a:rPr kumimoji="0" lang="en-US" sz="11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months.</a:t>
            </a:r>
            <a:endParaRPr lang="en-US" sz="1100" kern="0" dirty="0">
              <a:solidFill>
                <a:sysClr val="windowText" lastClr="000000"/>
              </a:solidFill>
              <a:latin typeface="+mn-lt"/>
            </a:endParaRPr>
          </a:p>
          <a:p>
            <a:pPr marL="12700" marR="28956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  <a:p>
            <a:pPr marL="12700" marR="207645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Sentara </a:t>
            </a:r>
            <a:r>
              <a:rPr kumimoji="0" lang="en-US" sz="1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Health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Plans HMO: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The $1,500 benefit for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a 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minor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will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pay every 24 months. There is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no 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additional  benefit.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The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adult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hearing aid benefit is $1,200 every 48</a:t>
            </a:r>
            <a:r>
              <a:rPr kumimoji="0" lang="en-US" sz="11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11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months.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397722-FEC1-4CF9-CB85-A171518EBBAD}"/>
              </a:ext>
            </a:extLst>
          </p:cNvPr>
          <p:cNvSpPr/>
          <p:nvPr/>
        </p:nvSpPr>
        <p:spPr>
          <a:xfrm>
            <a:off x="298026" y="1551093"/>
            <a:ext cx="3501814" cy="24451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3185" marR="0" lvl="0" indent="0" algn="l" defTabSz="4572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Hearing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Aid </a:t>
            </a: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Benefit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for</a:t>
            </a:r>
            <a:r>
              <a:rPr kumimoji="0" lang="en-US" sz="1200" b="1" i="0" u="none" strike="noStrike" kern="1200" cap="none" spc="-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 </a:t>
            </a: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Children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Century Gothic"/>
            </a:endParaRPr>
          </a:p>
          <a:p>
            <a:pPr marL="370205" marR="569595" lvl="0" indent="-287020" algn="l" defTabSz="457200" rtl="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Coverage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for </a:t>
            </a: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hearing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aids 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and  related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services </a:t>
            </a: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for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minor children  </a:t>
            </a: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age 18 and</a:t>
            </a:r>
            <a:r>
              <a:rPr kumimoji="0" lang="en-US" sz="12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 </a:t>
            </a: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younger.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Century Gothic"/>
            </a:endParaRPr>
          </a:p>
          <a:p>
            <a:pPr marL="370205" marR="435609" lvl="0" indent="-287020" algn="l" defTabSz="457200" rtl="0" eaLnBrk="1" fontAlgn="auto" latinLnBrk="0" hangingPunct="1">
              <a:lnSpc>
                <a:spcPct val="100000"/>
              </a:lnSpc>
              <a:spcBef>
                <a:spcPts val="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Coverage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includes 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the </a:t>
            </a: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cost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of </a:t>
            </a: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one  hearing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aid, </a:t>
            </a: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per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hearing-impaired  </a:t>
            </a: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ear,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every </a:t>
            </a: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24 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months,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up </a:t>
            </a: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to</a:t>
            </a:r>
            <a:r>
              <a:rPr kumimoji="0" lang="en-US" sz="12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 </a:t>
            </a: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$1,500.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1659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0A98-07AD-4E67-945C-F74E3500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64913" y="111812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What’s New for 2024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E4A0D0-F360-5BFD-395A-8B42CEC0F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168" y="885149"/>
            <a:ext cx="6449664" cy="4024078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6C5E3-9D77-4FB2-85B6-230D7528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17</a:t>
            </a:fld>
            <a:endParaRPr lang="en-US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77D67E2E-EFB7-C43F-0759-4ED982540425}"/>
              </a:ext>
            </a:extLst>
          </p:cNvPr>
          <p:cNvSpPr/>
          <p:nvPr/>
        </p:nvSpPr>
        <p:spPr>
          <a:xfrm>
            <a:off x="6982835" y="419055"/>
            <a:ext cx="1627993" cy="242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699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59A8D0-0161-DC82-50F5-C20AB579B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100" y="982134"/>
            <a:ext cx="5991800" cy="38301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70D58-4772-629A-7E60-58494FE8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8042E7-9310-BAA6-9CAA-E4FDF1FA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884"/>
            <a:ext cx="4165218" cy="85725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What’s New for 2024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6DB1FFE4-D40F-6529-CE3C-C54487770328}"/>
              </a:ext>
            </a:extLst>
          </p:cNvPr>
          <p:cNvSpPr/>
          <p:nvPr/>
        </p:nvSpPr>
        <p:spPr>
          <a:xfrm>
            <a:off x="6858204" y="400474"/>
            <a:ext cx="1750695" cy="306070"/>
          </a:xfrm>
          <a:custGeom>
            <a:avLst/>
            <a:gdLst/>
            <a:ahLst/>
            <a:cxnLst/>
            <a:rect l="l" t="t" r="r" b="b"/>
            <a:pathLst>
              <a:path w="1750695" h="306069">
                <a:moveTo>
                  <a:pt x="824444" y="198398"/>
                </a:moveTo>
                <a:lnTo>
                  <a:pt x="627281" y="198398"/>
                </a:lnTo>
                <a:lnTo>
                  <a:pt x="655707" y="198855"/>
                </a:lnTo>
                <a:lnTo>
                  <a:pt x="675709" y="199498"/>
                </a:lnTo>
                <a:lnTo>
                  <a:pt x="688745" y="248884"/>
                </a:lnTo>
                <a:lnTo>
                  <a:pt x="716676" y="281812"/>
                </a:lnTo>
                <a:lnTo>
                  <a:pt x="760591" y="300179"/>
                </a:lnTo>
                <a:lnTo>
                  <a:pt x="821577" y="305880"/>
                </a:lnTo>
                <a:lnTo>
                  <a:pt x="847457" y="304913"/>
                </a:lnTo>
                <a:lnTo>
                  <a:pt x="871443" y="302290"/>
                </a:lnTo>
                <a:lnTo>
                  <a:pt x="892585" y="298209"/>
                </a:lnTo>
                <a:lnTo>
                  <a:pt x="909061" y="292965"/>
                </a:lnTo>
                <a:lnTo>
                  <a:pt x="906926" y="257023"/>
                </a:lnTo>
                <a:lnTo>
                  <a:pt x="834909" y="257023"/>
                </a:lnTo>
                <a:lnTo>
                  <a:pt x="804536" y="253134"/>
                </a:lnTo>
                <a:lnTo>
                  <a:pt x="782404" y="242027"/>
                </a:lnTo>
                <a:lnTo>
                  <a:pt x="768866" y="224549"/>
                </a:lnTo>
                <a:lnTo>
                  <a:pt x="764274" y="201543"/>
                </a:lnTo>
                <a:lnTo>
                  <a:pt x="764274" y="199924"/>
                </a:lnTo>
                <a:lnTo>
                  <a:pt x="805706" y="199924"/>
                </a:lnTo>
                <a:lnTo>
                  <a:pt x="824444" y="198398"/>
                </a:lnTo>
                <a:close/>
              </a:path>
              <a:path w="1750695" h="306069">
                <a:moveTo>
                  <a:pt x="532200" y="156675"/>
                </a:moveTo>
                <a:lnTo>
                  <a:pt x="471767" y="161364"/>
                </a:lnTo>
                <a:lnTo>
                  <a:pt x="429388" y="175199"/>
                </a:lnTo>
                <a:lnTo>
                  <a:pt x="396930" y="226307"/>
                </a:lnTo>
                <a:lnTo>
                  <a:pt x="396347" y="229493"/>
                </a:lnTo>
                <a:lnTo>
                  <a:pt x="401613" y="261296"/>
                </a:lnTo>
                <a:lnTo>
                  <a:pt x="419132" y="285434"/>
                </a:lnTo>
                <a:lnTo>
                  <a:pt x="450937" y="300507"/>
                </a:lnTo>
                <a:lnTo>
                  <a:pt x="499162" y="305710"/>
                </a:lnTo>
                <a:lnTo>
                  <a:pt x="529352" y="304913"/>
                </a:lnTo>
                <a:lnTo>
                  <a:pt x="593665" y="301409"/>
                </a:lnTo>
                <a:lnTo>
                  <a:pt x="630018" y="300612"/>
                </a:lnTo>
                <a:lnTo>
                  <a:pt x="627913" y="285434"/>
                </a:lnTo>
                <a:lnTo>
                  <a:pt x="626665" y="267336"/>
                </a:lnTo>
                <a:lnTo>
                  <a:pt x="626459" y="259318"/>
                </a:lnTo>
                <a:lnTo>
                  <a:pt x="518986" y="259318"/>
                </a:lnTo>
                <a:lnTo>
                  <a:pt x="481112" y="243416"/>
                </a:lnTo>
                <a:lnTo>
                  <a:pt x="478573" y="229493"/>
                </a:lnTo>
                <a:lnTo>
                  <a:pt x="481583" y="215788"/>
                </a:lnTo>
                <a:lnTo>
                  <a:pt x="491107" y="205682"/>
                </a:lnTo>
                <a:lnTo>
                  <a:pt x="507889" y="199431"/>
                </a:lnTo>
                <a:lnTo>
                  <a:pt x="532673" y="197290"/>
                </a:lnTo>
                <a:lnTo>
                  <a:pt x="540609" y="197205"/>
                </a:lnTo>
                <a:lnTo>
                  <a:pt x="839087" y="197205"/>
                </a:lnTo>
                <a:lnTo>
                  <a:pt x="852248" y="196133"/>
                </a:lnTo>
                <a:lnTo>
                  <a:pt x="890987" y="182753"/>
                </a:lnTo>
                <a:lnTo>
                  <a:pt x="914363" y="160076"/>
                </a:lnTo>
                <a:lnTo>
                  <a:pt x="788366" y="160076"/>
                </a:lnTo>
                <a:lnTo>
                  <a:pt x="770593" y="159990"/>
                </a:lnTo>
                <a:lnTo>
                  <a:pt x="763896" y="159479"/>
                </a:lnTo>
                <a:lnTo>
                  <a:pt x="763896" y="158464"/>
                </a:lnTo>
                <a:lnTo>
                  <a:pt x="676372" y="158464"/>
                </a:lnTo>
                <a:lnTo>
                  <a:pt x="666095" y="157979"/>
                </a:lnTo>
                <a:lnTo>
                  <a:pt x="654976" y="157655"/>
                </a:lnTo>
                <a:lnTo>
                  <a:pt x="628693" y="157356"/>
                </a:lnTo>
                <a:lnTo>
                  <a:pt x="628698" y="156760"/>
                </a:lnTo>
                <a:lnTo>
                  <a:pt x="544948" y="156760"/>
                </a:lnTo>
                <a:lnTo>
                  <a:pt x="532200" y="156675"/>
                </a:lnTo>
                <a:close/>
              </a:path>
              <a:path w="1750695" h="306069">
                <a:moveTo>
                  <a:pt x="839087" y="197205"/>
                </a:moveTo>
                <a:lnTo>
                  <a:pt x="540609" y="197205"/>
                </a:lnTo>
                <a:lnTo>
                  <a:pt x="543725" y="197461"/>
                </a:lnTo>
                <a:lnTo>
                  <a:pt x="543612" y="239860"/>
                </a:lnTo>
                <a:lnTo>
                  <a:pt x="518986" y="259318"/>
                </a:lnTo>
                <a:lnTo>
                  <a:pt x="626459" y="259318"/>
                </a:lnTo>
                <a:lnTo>
                  <a:pt x="627281" y="198398"/>
                </a:lnTo>
                <a:lnTo>
                  <a:pt x="824444" y="198398"/>
                </a:lnTo>
                <a:lnTo>
                  <a:pt x="839087" y="197205"/>
                </a:lnTo>
                <a:close/>
              </a:path>
              <a:path w="1750695" h="306069">
                <a:moveTo>
                  <a:pt x="905906" y="239860"/>
                </a:moveTo>
                <a:lnTo>
                  <a:pt x="891041" y="246521"/>
                </a:lnTo>
                <a:lnTo>
                  <a:pt x="873957" y="251979"/>
                </a:lnTo>
                <a:lnTo>
                  <a:pt x="855099" y="255668"/>
                </a:lnTo>
                <a:lnTo>
                  <a:pt x="834909" y="257023"/>
                </a:lnTo>
                <a:lnTo>
                  <a:pt x="906926" y="257023"/>
                </a:lnTo>
                <a:lnTo>
                  <a:pt x="905906" y="239860"/>
                </a:lnTo>
                <a:close/>
              </a:path>
              <a:path w="1750695" h="306069">
                <a:moveTo>
                  <a:pt x="805706" y="199924"/>
                </a:moveTo>
                <a:lnTo>
                  <a:pt x="764274" y="199924"/>
                </a:lnTo>
                <a:lnTo>
                  <a:pt x="780829" y="200350"/>
                </a:lnTo>
                <a:lnTo>
                  <a:pt x="798384" y="200520"/>
                </a:lnTo>
                <a:lnTo>
                  <a:pt x="805706" y="199924"/>
                </a:lnTo>
                <a:close/>
              </a:path>
              <a:path w="1750695" h="306069">
                <a:moveTo>
                  <a:pt x="916116" y="100512"/>
                </a:moveTo>
                <a:lnTo>
                  <a:pt x="809586" y="100512"/>
                </a:lnTo>
                <a:lnTo>
                  <a:pt x="822649" y="102191"/>
                </a:lnTo>
                <a:lnTo>
                  <a:pt x="832621" y="107120"/>
                </a:lnTo>
                <a:lnTo>
                  <a:pt x="838729" y="114819"/>
                </a:lnTo>
                <a:lnTo>
                  <a:pt x="839345" y="116911"/>
                </a:lnTo>
                <a:lnTo>
                  <a:pt x="840438" y="122264"/>
                </a:lnTo>
                <a:lnTo>
                  <a:pt x="840873" y="127702"/>
                </a:lnTo>
                <a:lnTo>
                  <a:pt x="837975" y="141186"/>
                </a:lnTo>
                <a:lnTo>
                  <a:pt x="828026" y="151833"/>
                </a:lnTo>
                <a:lnTo>
                  <a:pt x="811667" y="158027"/>
                </a:lnTo>
                <a:lnTo>
                  <a:pt x="788366" y="160076"/>
                </a:lnTo>
                <a:lnTo>
                  <a:pt x="914363" y="160076"/>
                </a:lnTo>
                <a:lnTo>
                  <a:pt x="921565" y="130465"/>
                </a:lnTo>
                <a:lnTo>
                  <a:pt x="921873" y="126091"/>
                </a:lnTo>
                <a:lnTo>
                  <a:pt x="916116" y="100512"/>
                </a:lnTo>
                <a:close/>
              </a:path>
              <a:path w="1750695" h="306069">
                <a:moveTo>
                  <a:pt x="812347" y="56248"/>
                </a:moveTo>
                <a:lnTo>
                  <a:pt x="753784" y="62994"/>
                </a:lnTo>
                <a:lnTo>
                  <a:pt x="713266" y="82757"/>
                </a:lnTo>
                <a:lnTo>
                  <a:pt x="688294" y="114819"/>
                </a:lnTo>
                <a:lnTo>
                  <a:pt x="676372" y="158464"/>
                </a:lnTo>
                <a:lnTo>
                  <a:pt x="763896" y="158464"/>
                </a:lnTo>
                <a:lnTo>
                  <a:pt x="766256" y="135212"/>
                </a:lnTo>
                <a:lnTo>
                  <a:pt x="773997" y="116911"/>
                </a:lnTo>
                <a:lnTo>
                  <a:pt x="788110" y="104856"/>
                </a:lnTo>
                <a:lnTo>
                  <a:pt x="809586" y="100512"/>
                </a:lnTo>
                <a:lnTo>
                  <a:pt x="916116" y="100512"/>
                </a:lnTo>
                <a:lnTo>
                  <a:pt x="915648" y="98436"/>
                </a:lnTo>
                <a:lnTo>
                  <a:pt x="895513" y="75884"/>
                </a:lnTo>
                <a:lnTo>
                  <a:pt x="861266" y="61378"/>
                </a:lnTo>
                <a:lnTo>
                  <a:pt x="812347" y="56248"/>
                </a:lnTo>
                <a:close/>
              </a:path>
              <a:path w="1750695" h="306069">
                <a:moveTo>
                  <a:pt x="622793" y="104765"/>
                </a:moveTo>
                <a:lnTo>
                  <a:pt x="496417" y="104765"/>
                </a:lnTo>
                <a:lnTo>
                  <a:pt x="519750" y="107448"/>
                </a:lnTo>
                <a:lnTo>
                  <a:pt x="534585" y="115768"/>
                </a:lnTo>
                <a:lnTo>
                  <a:pt x="542690" y="130465"/>
                </a:lnTo>
                <a:lnTo>
                  <a:pt x="544462" y="146565"/>
                </a:lnTo>
                <a:lnTo>
                  <a:pt x="544948" y="156760"/>
                </a:lnTo>
                <a:lnTo>
                  <a:pt x="628698" y="156760"/>
                </a:lnTo>
                <a:lnTo>
                  <a:pt x="628016" y="141186"/>
                </a:lnTo>
                <a:lnTo>
                  <a:pt x="622793" y="104765"/>
                </a:lnTo>
                <a:close/>
              </a:path>
              <a:path w="1750695" h="306069">
                <a:moveTo>
                  <a:pt x="516628" y="55992"/>
                </a:moveTo>
                <a:lnTo>
                  <a:pt x="487770" y="56951"/>
                </a:lnTo>
                <a:lnTo>
                  <a:pt x="461524" y="59646"/>
                </a:lnTo>
                <a:lnTo>
                  <a:pt x="438730" y="63806"/>
                </a:lnTo>
                <a:lnTo>
                  <a:pt x="420229" y="69161"/>
                </a:lnTo>
                <a:lnTo>
                  <a:pt x="423440" y="122264"/>
                </a:lnTo>
                <a:lnTo>
                  <a:pt x="439012" y="115768"/>
                </a:lnTo>
                <a:lnTo>
                  <a:pt x="457026" y="110171"/>
                </a:lnTo>
                <a:lnTo>
                  <a:pt x="476491" y="106245"/>
                </a:lnTo>
                <a:lnTo>
                  <a:pt x="496417" y="104765"/>
                </a:lnTo>
                <a:lnTo>
                  <a:pt x="622793" y="104765"/>
                </a:lnTo>
                <a:lnTo>
                  <a:pt x="622733" y="104347"/>
                </a:lnTo>
                <a:lnTo>
                  <a:pt x="603296" y="76331"/>
                </a:lnTo>
                <a:lnTo>
                  <a:pt x="568564" y="60789"/>
                </a:lnTo>
                <a:lnTo>
                  <a:pt x="516628" y="55992"/>
                </a:lnTo>
                <a:close/>
              </a:path>
              <a:path w="1750695" h="306069">
                <a:moveTo>
                  <a:pt x="1054211" y="114789"/>
                </a:moveTo>
                <a:lnTo>
                  <a:pt x="972091" y="114789"/>
                </a:lnTo>
                <a:lnTo>
                  <a:pt x="971243" y="165674"/>
                </a:lnTo>
                <a:lnTo>
                  <a:pt x="970770" y="229356"/>
                </a:lnTo>
                <a:lnTo>
                  <a:pt x="976533" y="263994"/>
                </a:lnTo>
                <a:lnTo>
                  <a:pt x="993647" y="287686"/>
                </a:lnTo>
                <a:lnTo>
                  <a:pt x="1021735" y="301229"/>
                </a:lnTo>
                <a:lnTo>
                  <a:pt x="1060443" y="305540"/>
                </a:lnTo>
                <a:lnTo>
                  <a:pt x="1080296" y="304928"/>
                </a:lnTo>
                <a:lnTo>
                  <a:pt x="1096731" y="303448"/>
                </a:lnTo>
                <a:lnTo>
                  <a:pt x="1109143" y="301633"/>
                </a:lnTo>
                <a:lnTo>
                  <a:pt x="1116926" y="300017"/>
                </a:lnTo>
                <a:lnTo>
                  <a:pt x="1113671" y="252691"/>
                </a:lnTo>
                <a:lnTo>
                  <a:pt x="1089631" y="252691"/>
                </a:lnTo>
                <a:lnTo>
                  <a:pt x="1072549" y="250605"/>
                </a:lnTo>
                <a:lnTo>
                  <a:pt x="1061656" y="243334"/>
                </a:lnTo>
                <a:lnTo>
                  <a:pt x="1055887" y="229237"/>
                </a:lnTo>
                <a:lnTo>
                  <a:pt x="1054211" y="207151"/>
                </a:lnTo>
                <a:lnTo>
                  <a:pt x="1054211" y="114789"/>
                </a:lnTo>
                <a:close/>
              </a:path>
              <a:path w="1750695" h="306069">
                <a:moveTo>
                  <a:pt x="1113297" y="247253"/>
                </a:moveTo>
                <a:lnTo>
                  <a:pt x="1108248" y="250396"/>
                </a:lnTo>
                <a:lnTo>
                  <a:pt x="1098151" y="252691"/>
                </a:lnTo>
                <a:lnTo>
                  <a:pt x="1113671" y="252691"/>
                </a:lnTo>
                <a:lnTo>
                  <a:pt x="1113297" y="247253"/>
                </a:lnTo>
                <a:close/>
              </a:path>
              <a:path w="1750695" h="306069">
                <a:moveTo>
                  <a:pt x="1058392" y="0"/>
                </a:moveTo>
                <a:lnTo>
                  <a:pt x="1008300" y="0"/>
                </a:lnTo>
                <a:lnTo>
                  <a:pt x="1001537" y="29652"/>
                </a:lnTo>
                <a:lnTo>
                  <a:pt x="989633" y="51657"/>
                </a:lnTo>
                <a:lnTo>
                  <a:pt x="970438" y="66526"/>
                </a:lnTo>
                <a:lnTo>
                  <a:pt x="941799" y="74770"/>
                </a:lnTo>
                <a:lnTo>
                  <a:pt x="941799" y="114789"/>
                </a:lnTo>
                <a:lnTo>
                  <a:pt x="1108248" y="114789"/>
                </a:lnTo>
                <a:lnTo>
                  <a:pt x="1108248" y="63468"/>
                </a:lnTo>
                <a:lnTo>
                  <a:pt x="1055079" y="63468"/>
                </a:lnTo>
                <a:lnTo>
                  <a:pt x="1055353" y="48473"/>
                </a:lnTo>
                <a:lnTo>
                  <a:pt x="1056223" y="29652"/>
                </a:lnTo>
                <a:lnTo>
                  <a:pt x="1057143" y="15138"/>
                </a:lnTo>
                <a:lnTo>
                  <a:pt x="1058392" y="0"/>
                </a:lnTo>
                <a:close/>
              </a:path>
              <a:path w="1750695" h="306069">
                <a:moveTo>
                  <a:pt x="1562947" y="156675"/>
                </a:moveTo>
                <a:lnTo>
                  <a:pt x="1502460" y="161364"/>
                </a:lnTo>
                <a:lnTo>
                  <a:pt x="1460070" y="175199"/>
                </a:lnTo>
                <a:lnTo>
                  <a:pt x="1427058" y="228475"/>
                </a:lnTo>
                <a:lnTo>
                  <a:pt x="1427046" y="229493"/>
                </a:lnTo>
                <a:lnTo>
                  <a:pt x="1432317" y="261296"/>
                </a:lnTo>
                <a:lnTo>
                  <a:pt x="1449844" y="285434"/>
                </a:lnTo>
                <a:lnTo>
                  <a:pt x="1481660" y="300507"/>
                </a:lnTo>
                <a:lnTo>
                  <a:pt x="1529893" y="305710"/>
                </a:lnTo>
                <a:lnTo>
                  <a:pt x="1560057" y="304913"/>
                </a:lnTo>
                <a:lnTo>
                  <a:pt x="1624320" y="301409"/>
                </a:lnTo>
                <a:lnTo>
                  <a:pt x="1660607" y="300612"/>
                </a:lnTo>
                <a:lnTo>
                  <a:pt x="1658485" y="284759"/>
                </a:lnTo>
                <a:lnTo>
                  <a:pt x="1657353" y="267336"/>
                </a:lnTo>
                <a:lnTo>
                  <a:pt x="1657145" y="259318"/>
                </a:lnTo>
                <a:lnTo>
                  <a:pt x="1549615" y="259318"/>
                </a:lnTo>
                <a:lnTo>
                  <a:pt x="1531323" y="257657"/>
                </a:lnTo>
                <a:lnTo>
                  <a:pt x="1518771" y="252404"/>
                </a:lnTo>
                <a:lnTo>
                  <a:pt x="1511543" y="243151"/>
                </a:lnTo>
                <a:lnTo>
                  <a:pt x="1509225" y="229493"/>
                </a:lnTo>
                <a:lnTo>
                  <a:pt x="1512233" y="215788"/>
                </a:lnTo>
                <a:lnTo>
                  <a:pt x="1521748" y="205682"/>
                </a:lnTo>
                <a:lnTo>
                  <a:pt x="1538512" y="199431"/>
                </a:lnTo>
                <a:lnTo>
                  <a:pt x="1563262" y="197290"/>
                </a:lnTo>
                <a:lnTo>
                  <a:pt x="1571151" y="197205"/>
                </a:lnTo>
                <a:lnTo>
                  <a:pt x="1657946" y="197205"/>
                </a:lnTo>
                <a:lnTo>
                  <a:pt x="1658822" y="175199"/>
                </a:lnTo>
                <a:lnTo>
                  <a:pt x="1659184" y="156760"/>
                </a:lnTo>
                <a:lnTo>
                  <a:pt x="1575647" y="156760"/>
                </a:lnTo>
                <a:lnTo>
                  <a:pt x="1562947" y="156675"/>
                </a:lnTo>
                <a:close/>
              </a:path>
              <a:path w="1750695" h="306069">
                <a:moveTo>
                  <a:pt x="1657946" y="197205"/>
                </a:moveTo>
                <a:lnTo>
                  <a:pt x="1571151" y="197205"/>
                </a:lnTo>
                <a:lnTo>
                  <a:pt x="1574227" y="197461"/>
                </a:lnTo>
                <a:lnTo>
                  <a:pt x="1574246" y="243151"/>
                </a:lnTo>
                <a:lnTo>
                  <a:pt x="1549615" y="259318"/>
                </a:lnTo>
                <a:lnTo>
                  <a:pt x="1657145" y="259318"/>
                </a:lnTo>
                <a:lnTo>
                  <a:pt x="1657946" y="197205"/>
                </a:lnTo>
                <a:close/>
              </a:path>
              <a:path w="1750695" h="306069">
                <a:moveTo>
                  <a:pt x="1653349" y="104765"/>
                </a:moveTo>
                <a:lnTo>
                  <a:pt x="1527054" y="104765"/>
                </a:lnTo>
                <a:lnTo>
                  <a:pt x="1550354" y="107448"/>
                </a:lnTo>
                <a:lnTo>
                  <a:pt x="1565313" y="115842"/>
                </a:lnTo>
                <a:lnTo>
                  <a:pt x="1573291" y="130465"/>
                </a:lnTo>
                <a:lnTo>
                  <a:pt x="1575066" y="146565"/>
                </a:lnTo>
                <a:lnTo>
                  <a:pt x="1575647" y="156760"/>
                </a:lnTo>
                <a:lnTo>
                  <a:pt x="1659184" y="156760"/>
                </a:lnTo>
                <a:lnTo>
                  <a:pt x="1659345" y="146565"/>
                </a:lnTo>
                <a:lnTo>
                  <a:pt x="1653349" y="104765"/>
                </a:lnTo>
                <a:close/>
              </a:path>
              <a:path w="1750695" h="306069">
                <a:moveTo>
                  <a:pt x="1547248" y="55992"/>
                </a:moveTo>
                <a:lnTo>
                  <a:pt x="1518364" y="56951"/>
                </a:lnTo>
                <a:lnTo>
                  <a:pt x="1492127" y="59646"/>
                </a:lnTo>
                <a:lnTo>
                  <a:pt x="1469351" y="63806"/>
                </a:lnTo>
                <a:lnTo>
                  <a:pt x="1450850" y="69161"/>
                </a:lnTo>
                <a:lnTo>
                  <a:pt x="1454084" y="122264"/>
                </a:lnTo>
                <a:lnTo>
                  <a:pt x="1469634" y="115768"/>
                </a:lnTo>
                <a:lnTo>
                  <a:pt x="1487611" y="110171"/>
                </a:lnTo>
                <a:lnTo>
                  <a:pt x="1507066" y="106245"/>
                </a:lnTo>
                <a:lnTo>
                  <a:pt x="1527054" y="104765"/>
                </a:lnTo>
                <a:lnTo>
                  <a:pt x="1653349" y="104765"/>
                </a:lnTo>
                <a:lnTo>
                  <a:pt x="1653289" y="104347"/>
                </a:lnTo>
                <a:lnTo>
                  <a:pt x="1633855" y="76331"/>
                </a:lnTo>
                <a:lnTo>
                  <a:pt x="1599142" y="60789"/>
                </a:lnTo>
                <a:lnTo>
                  <a:pt x="1547248" y="55992"/>
                </a:lnTo>
                <a:close/>
              </a:path>
              <a:path w="1750695" h="306069">
                <a:moveTo>
                  <a:pt x="1387555" y="104850"/>
                </a:moveTo>
                <a:lnTo>
                  <a:pt x="1268702" y="104850"/>
                </a:lnTo>
                <a:lnTo>
                  <a:pt x="1288282" y="107472"/>
                </a:lnTo>
                <a:lnTo>
                  <a:pt x="1300976" y="115948"/>
                </a:lnTo>
                <a:lnTo>
                  <a:pt x="1307828" y="131194"/>
                </a:lnTo>
                <a:lnTo>
                  <a:pt x="1309881" y="154126"/>
                </a:lnTo>
                <a:lnTo>
                  <a:pt x="1310133" y="218515"/>
                </a:lnTo>
                <a:lnTo>
                  <a:pt x="1309482" y="252032"/>
                </a:lnTo>
                <a:lnTo>
                  <a:pt x="1308599" y="280496"/>
                </a:lnTo>
                <a:lnTo>
                  <a:pt x="1307514" y="300697"/>
                </a:lnTo>
                <a:lnTo>
                  <a:pt x="1396497" y="300697"/>
                </a:lnTo>
                <a:lnTo>
                  <a:pt x="1394965" y="279959"/>
                </a:lnTo>
                <a:lnTo>
                  <a:pt x="1393769" y="252032"/>
                </a:lnTo>
                <a:lnTo>
                  <a:pt x="1392996" y="218515"/>
                </a:lnTo>
                <a:lnTo>
                  <a:pt x="1393342" y="143250"/>
                </a:lnTo>
                <a:lnTo>
                  <a:pt x="1387555" y="104850"/>
                </a:lnTo>
                <a:close/>
              </a:path>
              <a:path w="1750695" h="306069">
                <a:moveTo>
                  <a:pt x="1281245" y="56248"/>
                </a:moveTo>
                <a:lnTo>
                  <a:pt x="1248430" y="57389"/>
                </a:lnTo>
                <a:lnTo>
                  <a:pt x="1185698" y="62411"/>
                </a:lnTo>
                <a:lnTo>
                  <a:pt x="1149821" y="63553"/>
                </a:lnTo>
                <a:lnTo>
                  <a:pt x="1151563" y="96559"/>
                </a:lnTo>
                <a:lnTo>
                  <a:pt x="1151905" y="109606"/>
                </a:lnTo>
                <a:lnTo>
                  <a:pt x="1152646" y="189985"/>
                </a:lnTo>
                <a:lnTo>
                  <a:pt x="1151903" y="252032"/>
                </a:lnTo>
                <a:lnTo>
                  <a:pt x="1150966" y="280496"/>
                </a:lnTo>
                <a:lnTo>
                  <a:pt x="1149821" y="300612"/>
                </a:lnTo>
                <a:lnTo>
                  <a:pt x="1238804" y="300612"/>
                </a:lnTo>
                <a:lnTo>
                  <a:pt x="1237294" y="279959"/>
                </a:lnTo>
                <a:lnTo>
                  <a:pt x="1236132" y="252032"/>
                </a:lnTo>
                <a:lnTo>
                  <a:pt x="1235365" y="218515"/>
                </a:lnTo>
                <a:lnTo>
                  <a:pt x="1235981" y="130507"/>
                </a:lnTo>
                <a:lnTo>
                  <a:pt x="1268702" y="104850"/>
                </a:lnTo>
                <a:lnTo>
                  <a:pt x="1387555" y="104850"/>
                </a:lnTo>
                <a:lnTo>
                  <a:pt x="1387475" y="104315"/>
                </a:lnTo>
                <a:lnTo>
                  <a:pt x="1368355" y="77223"/>
                </a:lnTo>
                <a:lnTo>
                  <a:pt x="1333704" y="61395"/>
                </a:lnTo>
                <a:lnTo>
                  <a:pt x="1281245" y="56248"/>
                </a:lnTo>
                <a:close/>
              </a:path>
              <a:path w="1750695" h="306069">
                <a:moveTo>
                  <a:pt x="102437" y="34154"/>
                </a:moveTo>
                <a:lnTo>
                  <a:pt x="12365" y="99412"/>
                </a:lnTo>
                <a:lnTo>
                  <a:pt x="0" y="126461"/>
                </a:lnTo>
                <a:lnTo>
                  <a:pt x="3147" y="140836"/>
                </a:lnTo>
                <a:lnTo>
                  <a:pt x="12460" y="153452"/>
                </a:lnTo>
                <a:lnTo>
                  <a:pt x="181836" y="305880"/>
                </a:lnTo>
                <a:lnTo>
                  <a:pt x="351212" y="153452"/>
                </a:lnTo>
                <a:lnTo>
                  <a:pt x="360558" y="140788"/>
                </a:lnTo>
                <a:lnTo>
                  <a:pt x="363628" y="126397"/>
                </a:lnTo>
                <a:lnTo>
                  <a:pt x="360486" y="112023"/>
                </a:lnTo>
                <a:lnTo>
                  <a:pt x="351212" y="99412"/>
                </a:lnTo>
                <a:lnTo>
                  <a:pt x="340728" y="89977"/>
                </a:lnTo>
                <a:lnTo>
                  <a:pt x="181931" y="89977"/>
                </a:lnTo>
                <a:lnTo>
                  <a:pt x="132327" y="45371"/>
                </a:lnTo>
                <a:lnTo>
                  <a:pt x="125679" y="40465"/>
                </a:lnTo>
                <a:lnTo>
                  <a:pt x="118335" y="36960"/>
                </a:lnTo>
                <a:lnTo>
                  <a:pt x="110509" y="34856"/>
                </a:lnTo>
                <a:lnTo>
                  <a:pt x="102437" y="34154"/>
                </a:lnTo>
                <a:close/>
              </a:path>
              <a:path w="1750695" h="306069">
                <a:moveTo>
                  <a:pt x="261329" y="34240"/>
                </a:moveTo>
                <a:lnTo>
                  <a:pt x="181931" y="89977"/>
                </a:lnTo>
                <a:lnTo>
                  <a:pt x="340728" y="89977"/>
                </a:lnTo>
                <a:lnTo>
                  <a:pt x="291143" y="45371"/>
                </a:lnTo>
                <a:lnTo>
                  <a:pt x="261329" y="34240"/>
                </a:lnTo>
                <a:close/>
              </a:path>
              <a:path w="1750695" h="306069">
                <a:moveTo>
                  <a:pt x="1712199" y="41715"/>
                </a:moveTo>
                <a:lnTo>
                  <a:pt x="1697141" y="44297"/>
                </a:lnTo>
                <a:lnTo>
                  <a:pt x="1684628" y="51594"/>
                </a:lnTo>
                <a:lnTo>
                  <a:pt x="1676106" y="62902"/>
                </a:lnTo>
                <a:lnTo>
                  <a:pt x="1673462" y="75111"/>
                </a:lnTo>
                <a:lnTo>
                  <a:pt x="1673625" y="81145"/>
                </a:lnTo>
                <a:lnTo>
                  <a:pt x="1675824" y="91912"/>
                </a:lnTo>
                <a:lnTo>
                  <a:pt x="1683948" y="103306"/>
                </a:lnTo>
                <a:lnTo>
                  <a:pt x="1696376" y="110860"/>
                </a:lnTo>
                <a:lnTo>
                  <a:pt x="1712199" y="113596"/>
                </a:lnTo>
                <a:lnTo>
                  <a:pt x="1727119" y="111028"/>
                </a:lnTo>
                <a:lnTo>
                  <a:pt x="1733473" y="107313"/>
                </a:lnTo>
                <a:lnTo>
                  <a:pt x="1712199" y="107313"/>
                </a:lnTo>
                <a:lnTo>
                  <a:pt x="1699371" y="104974"/>
                </a:lnTo>
                <a:lnTo>
                  <a:pt x="1689687" y="98604"/>
                </a:lnTo>
                <a:lnTo>
                  <a:pt x="1683567" y="89175"/>
                </a:lnTo>
                <a:lnTo>
                  <a:pt x="1682079" y="81145"/>
                </a:lnTo>
                <a:lnTo>
                  <a:pt x="1681935" y="75111"/>
                </a:lnTo>
                <a:lnTo>
                  <a:pt x="1683793" y="65676"/>
                </a:lnTo>
                <a:lnTo>
                  <a:pt x="1690308" y="56267"/>
                </a:lnTo>
                <a:lnTo>
                  <a:pt x="1700070" y="50177"/>
                </a:lnTo>
                <a:lnTo>
                  <a:pt x="1712199" y="48005"/>
                </a:lnTo>
                <a:lnTo>
                  <a:pt x="1733481" y="48005"/>
                </a:lnTo>
                <a:lnTo>
                  <a:pt x="1727119" y="44285"/>
                </a:lnTo>
                <a:lnTo>
                  <a:pt x="1712199" y="41715"/>
                </a:lnTo>
                <a:close/>
              </a:path>
              <a:path w="1750695" h="306069">
                <a:moveTo>
                  <a:pt x="1733481" y="48005"/>
                </a:moveTo>
                <a:lnTo>
                  <a:pt x="1712199" y="48005"/>
                </a:lnTo>
                <a:lnTo>
                  <a:pt x="1724145" y="50189"/>
                </a:lnTo>
                <a:lnTo>
                  <a:pt x="1733813" y="56299"/>
                </a:lnTo>
                <a:lnTo>
                  <a:pt x="1740287" y="65676"/>
                </a:lnTo>
                <a:lnTo>
                  <a:pt x="1742146" y="75111"/>
                </a:lnTo>
                <a:lnTo>
                  <a:pt x="1741966" y="81145"/>
                </a:lnTo>
                <a:lnTo>
                  <a:pt x="1740287" y="89711"/>
                </a:lnTo>
                <a:lnTo>
                  <a:pt x="1733813" y="99081"/>
                </a:lnTo>
                <a:lnTo>
                  <a:pt x="1724145" y="105153"/>
                </a:lnTo>
                <a:lnTo>
                  <a:pt x="1712199" y="107313"/>
                </a:lnTo>
                <a:lnTo>
                  <a:pt x="1733473" y="107313"/>
                </a:lnTo>
                <a:lnTo>
                  <a:pt x="1739562" y="103753"/>
                </a:lnTo>
                <a:lnTo>
                  <a:pt x="1748086" y="92415"/>
                </a:lnTo>
                <a:lnTo>
                  <a:pt x="1750500" y="81145"/>
                </a:lnTo>
                <a:lnTo>
                  <a:pt x="1750701" y="75111"/>
                </a:lnTo>
                <a:lnTo>
                  <a:pt x="1748086" y="62902"/>
                </a:lnTo>
                <a:lnTo>
                  <a:pt x="1739562" y="51562"/>
                </a:lnTo>
                <a:lnTo>
                  <a:pt x="1733481" y="48005"/>
                </a:lnTo>
                <a:close/>
              </a:path>
              <a:path w="1750695" h="306069">
                <a:moveTo>
                  <a:pt x="1724426" y="58370"/>
                </a:moveTo>
                <a:lnTo>
                  <a:pt x="1696974" y="58370"/>
                </a:lnTo>
                <a:lnTo>
                  <a:pt x="1696974" y="98134"/>
                </a:lnTo>
                <a:lnTo>
                  <a:pt x="1704231" y="98134"/>
                </a:lnTo>
                <a:lnTo>
                  <a:pt x="1704231" y="81145"/>
                </a:lnTo>
                <a:lnTo>
                  <a:pt x="1718711" y="81145"/>
                </a:lnTo>
                <a:lnTo>
                  <a:pt x="1718352" y="80634"/>
                </a:lnTo>
                <a:lnTo>
                  <a:pt x="1724978" y="80038"/>
                </a:lnTo>
                <a:lnTo>
                  <a:pt x="1729948" y="77063"/>
                </a:lnTo>
                <a:lnTo>
                  <a:pt x="1729948" y="75622"/>
                </a:lnTo>
                <a:lnTo>
                  <a:pt x="1704231" y="75622"/>
                </a:lnTo>
                <a:lnTo>
                  <a:pt x="1704231" y="63979"/>
                </a:lnTo>
                <a:lnTo>
                  <a:pt x="1729948" y="63979"/>
                </a:lnTo>
                <a:lnTo>
                  <a:pt x="1729948" y="61771"/>
                </a:lnTo>
                <a:lnTo>
                  <a:pt x="1724426" y="58370"/>
                </a:lnTo>
                <a:close/>
              </a:path>
              <a:path w="1750695" h="306069">
                <a:moveTo>
                  <a:pt x="1718711" y="81145"/>
                </a:moveTo>
                <a:lnTo>
                  <a:pt x="1711015" y="81145"/>
                </a:lnTo>
                <a:lnTo>
                  <a:pt x="1722454" y="98134"/>
                </a:lnTo>
                <a:lnTo>
                  <a:pt x="1730658" y="98134"/>
                </a:lnTo>
                <a:lnTo>
                  <a:pt x="1718711" y="81145"/>
                </a:lnTo>
                <a:close/>
              </a:path>
              <a:path w="1750695" h="306069">
                <a:moveTo>
                  <a:pt x="1729948" y="63979"/>
                </a:moveTo>
                <a:lnTo>
                  <a:pt x="1717405" y="63979"/>
                </a:lnTo>
                <a:lnTo>
                  <a:pt x="1722691" y="64575"/>
                </a:lnTo>
                <a:lnTo>
                  <a:pt x="1722691" y="75111"/>
                </a:lnTo>
                <a:lnTo>
                  <a:pt x="1717879" y="75537"/>
                </a:lnTo>
                <a:lnTo>
                  <a:pt x="1704231" y="75537"/>
                </a:lnTo>
                <a:lnTo>
                  <a:pt x="1729948" y="75622"/>
                </a:lnTo>
                <a:lnTo>
                  <a:pt x="1729948" y="63979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46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6A4BC-CFFD-4C69-BA9A-B8750042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 Premium Rewards!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01099-4E28-4D21-8155-E8A22814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 algn="ctr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en-US" sz="3200" dirty="0">
                <a:latin typeface="Arial"/>
                <a:cs typeface="Arial"/>
              </a:rPr>
              <a:t>For employee </a:t>
            </a:r>
            <a:r>
              <a:rPr lang="en-US" sz="3200" spc="-5" dirty="0">
                <a:latin typeface="Arial"/>
                <a:cs typeface="Arial"/>
              </a:rPr>
              <a:t>and/or </a:t>
            </a:r>
            <a:r>
              <a:rPr lang="en-US" sz="3200" dirty="0">
                <a:latin typeface="Arial"/>
                <a:cs typeface="Arial"/>
              </a:rPr>
              <a:t>spouse</a:t>
            </a:r>
            <a:r>
              <a:rPr lang="en-US" sz="3200" spc="-7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enrolled in:</a:t>
            </a:r>
            <a:r>
              <a:rPr lang="en-US" sz="3200" b="1" dirty="0">
                <a:latin typeface="Arial"/>
                <a:cs typeface="Arial"/>
              </a:rPr>
              <a:t> </a:t>
            </a:r>
            <a:endParaRPr lang="en-US" b="1" dirty="0"/>
          </a:p>
          <a:p>
            <a:pPr marL="12700" indent="0" algn="ctr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en-US" sz="3200" b="1" spc="-55" dirty="0">
                <a:latin typeface="Arial"/>
                <a:cs typeface="Arial"/>
              </a:rPr>
              <a:t>COVA </a:t>
            </a:r>
            <a:r>
              <a:rPr lang="en-US" sz="3200" b="1" dirty="0">
                <a:latin typeface="Arial"/>
                <a:cs typeface="Arial"/>
              </a:rPr>
              <a:t>Care </a:t>
            </a:r>
            <a:r>
              <a:rPr lang="en-US" sz="3200" dirty="0">
                <a:latin typeface="Arial"/>
                <a:cs typeface="Arial"/>
              </a:rPr>
              <a:t>or </a:t>
            </a:r>
            <a:r>
              <a:rPr lang="en-US" sz="3200" b="1" spc="-60" dirty="0">
                <a:latin typeface="Arial"/>
                <a:cs typeface="Arial"/>
              </a:rPr>
              <a:t>COVA</a:t>
            </a:r>
            <a:r>
              <a:rPr lang="en-US" sz="3200" b="1" spc="-320" dirty="0">
                <a:latin typeface="Arial"/>
                <a:cs typeface="Arial"/>
              </a:rPr>
              <a:t> </a:t>
            </a:r>
            <a:r>
              <a:rPr lang="en-US" sz="3200" b="1" spc="-5" dirty="0" err="1">
                <a:latin typeface="Arial"/>
                <a:cs typeface="Arial"/>
              </a:rPr>
              <a:t>HealthAware</a:t>
            </a:r>
            <a:endParaRPr lang="en-US" sz="3200" b="1" dirty="0">
              <a:latin typeface="Arial"/>
              <a:cs typeface="Arial"/>
            </a:endParaRPr>
          </a:p>
          <a:p>
            <a:pPr marL="1155065" lvl="2" indent="-342265">
              <a:spcBef>
                <a:spcPts val="720"/>
              </a:spcBef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Employee </a:t>
            </a:r>
            <a:r>
              <a:rPr lang="en-US" spc="-5" dirty="0">
                <a:latin typeface="Arial"/>
                <a:cs typeface="Arial"/>
              </a:rPr>
              <a:t>or </a:t>
            </a:r>
            <a:r>
              <a:rPr lang="en-US" dirty="0">
                <a:latin typeface="Arial"/>
                <a:cs typeface="Arial"/>
              </a:rPr>
              <a:t>spouse </a:t>
            </a:r>
            <a:r>
              <a:rPr lang="en-US" spc="-5" dirty="0">
                <a:latin typeface="Arial"/>
                <a:cs typeface="Arial"/>
              </a:rPr>
              <a:t>can</a:t>
            </a:r>
            <a:r>
              <a:rPr lang="en-US" spc="-8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earn $17/month</a:t>
            </a:r>
            <a:endParaRPr lang="en-US" sz="3200" dirty="0">
              <a:latin typeface="Times New Roman"/>
              <a:cs typeface="Times New Roman"/>
            </a:endParaRPr>
          </a:p>
          <a:p>
            <a:pPr marL="1155065" lvl="2" indent="-342265">
              <a:tabLst>
                <a:tab pos="354965" algn="l"/>
                <a:tab pos="355600" algn="l"/>
              </a:tabLst>
            </a:pPr>
            <a:r>
              <a:rPr lang="en-US" spc="-45" dirty="0">
                <a:latin typeface="Arial"/>
                <a:cs typeface="Arial"/>
              </a:rPr>
              <a:t>Together </a:t>
            </a:r>
            <a:r>
              <a:rPr lang="en-US" dirty="0">
                <a:latin typeface="Arial"/>
                <a:cs typeface="Arial"/>
              </a:rPr>
              <a:t>can</a:t>
            </a:r>
            <a:r>
              <a:rPr lang="en-US" spc="-5" dirty="0">
                <a:latin typeface="Arial"/>
                <a:cs typeface="Arial"/>
              </a:rPr>
              <a:t> earn $34/month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390E0-779B-4319-9EFC-ACA44226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19</a:t>
            </a:fld>
            <a:endParaRPr lang="en-US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B0F0CBEC-65DD-4CDC-A013-AA75AAE14D1A}"/>
              </a:ext>
            </a:extLst>
          </p:cNvPr>
          <p:cNvSpPr/>
          <p:nvPr/>
        </p:nvSpPr>
        <p:spPr>
          <a:xfrm>
            <a:off x="405892" y="3968755"/>
            <a:ext cx="2669525" cy="578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D042A33-A69C-4FBB-A265-5785FB44E3FF}"/>
              </a:ext>
            </a:extLst>
          </p:cNvPr>
          <p:cNvSpPr/>
          <p:nvPr/>
        </p:nvSpPr>
        <p:spPr>
          <a:xfrm>
            <a:off x="6197214" y="4027838"/>
            <a:ext cx="2489586" cy="519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076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6947-918A-45F9-8829-C620F3F5C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Open Enrollment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4530-D980-4A9A-8A8F-FC50F5038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1980"/>
              </a:spcBef>
              <a:buNone/>
            </a:pPr>
            <a:r>
              <a:rPr lang="en-US" sz="3400" b="1" spc="-15" dirty="0">
                <a:latin typeface="Arial"/>
                <a:cs typeface="Arial"/>
              </a:rPr>
              <a:t>May 1 – May 15</a:t>
            </a:r>
          </a:p>
          <a:p>
            <a:pPr marL="0" indent="0" algn="ctr">
              <a:lnSpc>
                <a:spcPct val="100000"/>
              </a:lnSpc>
              <a:spcBef>
                <a:spcPts val="1980"/>
              </a:spcBef>
              <a:buNone/>
            </a:pPr>
            <a:r>
              <a:rPr lang="en-US" sz="3200" spc="-15" dirty="0">
                <a:latin typeface="Arial"/>
                <a:cs typeface="Arial"/>
              </a:rPr>
              <a:t>It’s </a:t>
            </a:r>
            <a:r>
              <a:rPr lang="en-US" sz="3200" spc="-5" dirty="0">
                <a:latin typeface="Arial"/>
                <a:cs typeface="Arial"/>
              </a:rPr>
              <a:t>time to </a:t>
            </a:r>
            <a:r>
              <a:rPr lang="en-US" sz="3200" dirty="0">
                <a:latin typeface="Arial"/>
                <a:cs typeface="Arial"/>
              </a:rPr>
              <a:t>make annual decisions on health</a:t>
            </a:r>
            <a:r>
              <a:rPr lang="en-US" sz="3200" spc="2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plans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latin typeface="Arial"/>
                <a:cs typeface="Arial"/>
              </a:rPr>
              <a:t>and flexible spending accounts</a:t>
            </a:r>
            <a:r>
              <a:rPr lang="en-US" sz="3200" spc="-3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(FSAs)</a:t>
            </a:r>
            <a:endParaRPr lang="en-US" sz="32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3200" b="1" spc="-5" dirty="0">
                <a:latin typeface="Arial"/>
                <a:cs typeface="Arial"/>
              </a:rPr>
              <a:t>Nothing is required </a:t>
            </a:r>
            <a:r>
              <a:rPr lang="en-US" sz="3200" spc="-5" dirty="0">
                <a:latin typeface="Arial"/>
                <a:cs typeface="Arial"/>
              </a:rPr>
              <a:t>if you</a:t>
            </a:r>
            <a:r>
              <a:rPr lang="en-US" sz="3200" spc="5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are:</a:t>
            </a:r>
            <a:endParaRPr lang="en-US" sz="3600" dirty="0">
              <a:latin typeface="Times New Roman"/>
              <a:cs typeface="Times New Roman"/>
            </a:endParaRPr>
          </a:p>
          <a:p>
            <a:pPr marL="927100" marR="1621790" indent="-457200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lang="en-US" sz="3200" b="1" spc="-5" dirty="0">
                <a:latin typeface="Arial"/>
                <a:cs typeface="Arial"/>
              </a:rPr>
              <a:t>Not changing </a:t>
            </a:r>
            <a:r>
              <a:rPr lang="en-US" sz="3200" spc="-5" dirty="0">
                <a:latin typeface="Arial"/>
                <a:cs typeface="Arial"/>
              </a:rPr>
              <a:t>your </a:t>
            </a:r>
            <a:r>
              <a:rPr lang="en-US" sz="3200" dirty="0">
                <a:latin typeface="Arial"/>
                <a:cs typeface="Arial"/>
              </a:rPr>
              <a:t>health </a:t>
            </a:r>
            <a:r>
              <a:rPr lang="en-US" sz="3200" spc="-5" dirty="0">
                <a:latin typeface="Arial"/>
                <a:cs typeface="Arial"/>
              </a:rPr>
              <a:t>plan or dependents</a:t>
            </a:r>
            <a:endParaRPr lang="en-US" sz="3200" dirty="0">
              <a:latin typeface="Arial"/>
              <a:cs typeface="Arial"/>
            </a:endParaRPr>
          </a:p>
          <a:p>
            <a:pPr marL="927100" indent="-457200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lang="en-US" sz="3200" b="1" spc="-5" dirty="0">
                <a:latin typeface="Arial"/>
                <a:cs typeface="Arial"/>
              </a:rPr>
              <a:t>Not enrolling </a:t>
            </a:r>
            <a:r>
              <a:rPr lang="en-US" sz="3200" spc="-5" dirty="0">
                <a:latin typeface="Arial"/>
                <a:cs typeface="Arial"/>
              </a:rPr>
              <a:t>in an </a:t>
            </a:r>
            <a:r>
              <a:rPr lang="en-US" sz="3200" spc="-10" dirty="0">
                <a:latin typeface="Arial"/>
                <a:cs typeface="Arial"/>
              </a:rPr>
              <a:t>FSA</a:t>
            </a:r>
            <a:endParaRPr lang="en-US" sz="3200" dirty="0">
              <a:latin typeface="Arial"/>
              <a:cs typeface="Arial"/>
            </a:endParaRPr>
          </a:p>
          <a:p>
            <a:pPr marL="927100" indent="-457200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lang="en-US" sz="3200" b="1" spc="-5" dirty="0">
                <a:latin typeface="Arial"/>
                <a:cs typeface="Arial"/>
              </a:rPr>
              <a:t>Not participating </a:t>
            </a:r>
            <a:r>
              <a:rPr lang="en-US" sz="3200" spc="-5" dirty="0">
                <a:latin typeface="Arial"/>
                <a:cs typeface="Arial"/>
              </a:rPr>
              <a:t>in Premium</a:t>
            </a:r>
            <a:r>
              <a:rPr lang="en-US" sz="3200" spc="7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Rewards</a:t>
            </a:r>
          </a:p>
          <a:p>
            <a:pPr marL="469900" indent="0">
              <a:lnSpc>
                <a:spcPct val="100000"/>
              </a:lnSpc>
              <a:buNone/>
              <a:tabLst>
                <a:tab pos="927100" algn="l"/>
                <a:tab pos="927735" algn="l"/>
              </a:tabLst>
            </a:pPr>
            <a:endParaRPr lang="en-US" sz="32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b="1" dirty="0"/>
              <a:t>Changes made during Open Enrollment become effective in the new plan year beginning July 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F9362-0760-4502-9A28-72B05069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6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2C58-643F-40DD-93A0-4A392619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470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I Receive a Premium Reward?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3FE1C-E6AC-4185-983D-26577450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771"/>
            <a:ext cx="8229600" cy="3394472"/>
          </a:xfrm>
        </p:spPr>
        <p:txBody>
          <a:bodyPr>
            <a:normAutofit/>
          </a:bodyPr>
          <a:lstStyle/>
          <a:p>
            <a:pPr marL="12700" indent="0">
              <a:lnSpc>
                <a:spcPct val="100000"/>
              </a:lnSpc>
              <a:buNone/>
              <a:tabLst>
                <a:tab pos="187960" algn="l"/>
              </a:tabLst>
            </a:pPr>
            <a:r>
              <a:rPr lang="en-US" sz="2000" dirty="0">
                <a:latin typeface="Arial"/>
                <a:cs typeface="Arial"/>
              </a:rPr>
              <a:t>Employee must be </a:t>
            </a:r>
            <a:r>
              <a:rPr lang="en-US" sz="2000" dirty="0"/>
              <a:t>enrolled in </a:t>
            </a:r>
            <a:r>
              <a:rPr lang="en-US" sz="2000" b="1" u="sng" dirty="0"/>
              <a:t>COVA Care </a:t>
            </a:r>
            <a:r>
              <a:rPr lang="en-US" sz="2000" dirty="0"/>
              <a:t>or</a:t>
            </a:r>
            <a:r>
              <a:rPr lang="en-US" sz="2000" b="1" dirty="0"/>
              <a:t> </a:t>
            </a:r>
            <a:r>
              <a:rPr lang="en-US" sz="2000" b="1" u="sng" dirty="0"/>
              <a:t>COVA </a:t>
            </a:r>
            <a:r>
              <a:rPr lang="en-US" sz="2000" b="1" u="sng" dirty="0" err="1"/>
              <a:t>HealthAware</a:t>
            </a:r>
            <a:endParaRPr lang="en-US" sz="2000" b="1" u="sng" dirty="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7960" algn="l"/>
              </a:tabLst>
            </a:pPr>
            <a:r>
              <a:rPr lang="en-US" sz="2000" b="1" dirty="0">
                <a:latin typeface="Arial"/>
                <a:cs typeface="Arial"/>
              </a:rPr>
              <a:t>For a </a:t>
            </a:r>
            <a:r>
              <a:rPr lang="en-US" sz="2000" b="1" spc="5" dirty="0">
                <a:latin typeface="Arial"/>
                <a:cs typeface="Arial"/>
              </a:rPr>
              <a:t>Reward </a:t>
            </a:r>
            <a:r>
              <a:rPr lang="en-US" sz="2000" b="1" dirty="0">
                <a:latin typeface="Arial"/>
                <a:cs typeface="Arial"/>
              </a:rPr>
              <a:t>Starting July</a:t>
            </a:r>
            <a:r>
              <a:rPr lang="en-US" sz="2000" b="1" spc="-19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1</a:t>
            </a:r>
            <a:endParaRPr lang="en-US" sz="2000" dirty="0">
              <a:latin typeface="Arial"/>
              <a:cs typeface="Arial"/>
            </a:endParaRPr>
          </a:p>
          <a:p>
            <a:pPr marL="645160" lvl="1" indent="-175260">
              <a:lnSpc>
                <a:spcPct val="100000"/>
              </a:lnSpc>
              <a:buChar char="•"/>
              <a:tabLst>
                <a:tab pos="645160" algn="l"/>
              </a:tabLst>
            </a:pPr>
            <a:r>
              <a:rPr lang="en-US" sz="2000" dirty="0">
                <a:latin typeface="Arial"/>
                <a:cs typeface="Arial"/>
              </a:rPr>
              <a:t>Complete your health assessment between </a:t>
            </a:r>
            <a:r>
              <a:rPr lang="en-US" sz="2000" b="1" dirty="0">
                <a:latin typeface="Arial"/>
                <a:cs typeface="Arial"/>
              </a:rPr>
              <a:t>May 1 and May</a:t>
            </a:r>
            <a:r>
              <a:rPr lang="en-US" sz="2000" b="1" spc="-19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15</a:t>
            </a:r>
            <a:endParaRPr lang="en-US"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lang="en-US" sz="2050" dirty="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7960" algn="l"/>
              </a:tabLst>
            </a:pPr>
            <a:r>
              <a:rPr lang="en-US" sz="2000" b="1" dirty="0">
                <a:latin typeface="Arial"/>
                <a:cs typeface="Arial"/>
              </a:rPr>
              <a:t>For a </a:t>
            </a:r>
            <a:r>
              <a:rPr lang="en-US" sz="2000" b="1" spc="5" dirty="0">
                <a:latin typeface="Arial"/>
                <a:cs typeface="Arial"/>
              </a:rPr>
              <a:t>Reward </a:t>
            </a:r>
            <a:r>
              <a:rPr lang="en-US" sz="2000" b="1" dirty="0">
                <a:latin typeface="Arial"/>
                <a:cs typeface="Arial"/>
              </a:rPr>
              <a:t>After July</a:t>
            </a:r>
            <a:r>
              <a:rPr lang="en-US" sz="2000" b="1" spc="-27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1</a:t>
            </a:r>
            <a:endParaRPr lang="en-US" sz="2000" dirty="0">
              <a:latin typeface="Arial"/>
              <a:cs typeface="Arial"/>
            </a:endParaRPr>
          </a:p>
          <a:p>
            <a:pPr marL="645160" marR="500380" lvl="1" indent="-175260">
              <a:lnSpc>
                <a:spcPct val="100000"/>
              </a:lnSpc>
              <a:buChar char="•"/>
              <a:tabLst>
                <a:tab pos="645160" algn="l"/>
              </a:tabLst>
            </a:pPr>
            <a:r>
              <a:rPr lang="en-US" sz="2000" dirty="0">
                <a:latin typeface="Arial"/>
                <a:cs typeface="Arial"/>
              </a:rPr>
              <a:t>Earn a reward any </a:t>
            </a:r>
            <a:r>
              <a:rPr lang="en-US" sz="2000" spc="-5" dirty="0">
                <a:latin typeface="Arial"/>
                <a:cs typeface="Arial"/>
              </a:rPr>
              <a:t>time </a:t>
            </a:r>
            <a:r>
              <a:rPr lang="en-US" sz="2000" dirty="0">
                <a:latin typeface="Arial"/>
                <a:cs typeface="Arial"/>
              </a:rPr>
              <a:t>during the plan </a:t>
            </a:r>
            <a:r>
              <a:rPr lang="en-US" sz="2000" spc="-5" dirty="0">
                <a:latin typeface="Arial"/>
                <a:cs typeface="Arial"/>
              </a:rPr>
              <a:t>year </a:t>
            </a:r>
            <a:r>
              <a:rPr lang="en-US" sz="2000" dirty="0">
                <a:latin typeface="Arial"/>
                <a:cs typeface="Arial"/>
              </a:rPr>
              <a:t>as long as</a:t>
            </a:r>
            <a:r>
              <a:rPr lang="en-US" sz="2000" spc="-1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  requirements are</a:t>
            </a:r>
            <a:r>
              <a:rPr lang="en-US" sz="2000" spc="-1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met</a:t>
            </a:r>
          </a:p>
          <a:p>
            <a:pPr marL="645160" lvl="1" indent="-175260">
              <a:lnSpc>
                <a:spcPct val="100000"/>
              </a:lnSpc>
              <a:buChar char="•"/>
              <a:tabLst>
                <a:tab pos="645160" algn="l"/>
              </a:tabLst>
            </a:pPr>
            <a:r>
              <a:rPr lang="en-US" sz="2000" dirty="0">
                <a:latin typeface="Arial"/>
                <a:cs typeface="Arial"/>
              </a:rPr>
              <a:t>See Premium Reward requirements</a:t>
            </a:r>
            <a:r>
              <a:rPr lang="en-US" sz="2000" spc="-1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chart </a:t>
            </a:r>
            <a:r>
              <a:rPr lang="en-US" sz="2000" dirty="0">
                <a:latin typeface="Arial"/>
                <a:cs typeface="Arial"/>
                <a:hlinkClick r:id="rId2"/>
              </a:rPr>
              <a:t>here</a:t>
            </a:r>
            <a:endParaRPr lang="en-US" sz="20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AA276-5B6C-4F72-AC79-4F71E057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9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5869-CCDC-48A7-819E-AECEC667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Do I Submit My Health Assessment?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9A01-2E16-4724-A21D-75BD473D3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5279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Log in to the COVA Care or COVA </a:t>
            </a:r>
            <a:r>
              <a:rPr lang="en-US" sz="2400" b="1" dirty="0" err="1"/>
              <a:t>HealthAware</a:t>
            </a:r>
            <a:r>
              <a:rPr lang="en-US" sz="2400" b="1" dirty="0"/>
              <a:t> plan website or app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**</a:t>
            </a:r>
            <a:r>
              <a:rPr lang="en-US" sz="2400" b="1" dirty="0"/>
              <a:t>Additional instructions are provided in </a:t>
            </a:r>
            <a:r>
              <a:rPr lang="en-US" sz="2400" b="1" dirty="0">
                <a:hlinkClick r:id="rId3"/>
              </a:rPr>
              <a:t>Spotlight</a:t>
            </a:r>
            <a:r>
              <a:rPr lang="en-US" sz="2400" b="1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B115F-2748-4EF9-95B9-3F2E6413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7E6E6-AAA9-4C73-97B4-EE4BA12E2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" y="2279024"/>
            <a:ext cx="6522720" cy="1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35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5859B-2427-4A67-9305-A5C4041D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115AC54-4BEC-4C48-9CEF-44551EA96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60906"/>
              </p:ext>
            </p:extLst>
          </p:nvPr>
        </p:nvGraphicFramePr>
        <p:xfrm>
          <a:off x="940003" y="369987"/>
          <a:ext cx="7263993" cy="3801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2637">
                  <a:extLst>
                    <a:ext uri="{9D8B030D-6E8A-4147-A177-3AD203B41FA5}">
                      <a16:colId xmlns:a16="http://schemas.microsoft.com/office/drawing/2014/main" val="4060540430"/>
                    </a:ext>
                  </a:extLst>
                </a:gridCol>
                <a:gridCol w="2365757">
                  <a:extLst>
                    <a:ext uri="{9D8B030D-6E8A-4147-A177-3AD203B41FA5}">
                      <a16:colId xmlns:a16="http://schemas.microsoft.com/office/drawing/2014/main" val="917963205"/>
                    </a:ext>
                  </a:extLst>
                </a:gridCol>
                <a:gridCol w="2655599">
                  <a:extLst>
                    <a:ext uri="{9D8B030D-6E8A-4147-A177-3AD203B41FA5}">
                      <a16:colId xmlns:a16="http://schemas.microsoft.com/office/drawing/2014/main" val="2310178634"/>
                    </a:ext>
                  </a:extLst>
                </a:gridCol>
              </a:tblGrid>
              <a:tr h="14796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Statewide Plans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681526"/>
                  </a:ext>
                </a:extLst>
              </a:tr>
              <a:tr h="561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COVA Care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Administered by Anthem, Delta Dental and Anthem Pharmacy delivered by </a:t>
                      </a:r>
                      <a:r>
                        <a:rPr lang="en-US" sz="1200" dirty="0" err="1">
                          <a:effectLst/>
                        </a:rPr>
                        <a:t>CarelonRx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www.anthem.com/cova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linkClick r:id="rId2"/>
                        </a:rPr>
                        <a:t>COVA Care Brochure</a:t>
                      </a:r>
                      <a:endParaRPr lang="en-US" sz="1200" dirty="0">
                        <a:effectLst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1330928818"/>
                  </a:ext>
                </a:extLst>
              </a:tr>
              <a:tr h="561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COVA HDHP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Administered by Anthem, Delta Dental and Anthem Pharmacy delivered by </a:t>
                      </a:r>
                      <a:r>
                        <a:rPr lang="en-US" sz="1200" dirty="0" err="1">
                          <a:effectLst/>
                        </a:rPr>
                        <a:t>CarelonRx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www.anthem.com/cova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hlinkClick r:id="rId3"/>
                        </a:rPr>
                        <a:t>COVA HDHP Brochure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3679374935"/>
                  </a:ext>
                </a:extLst>
              </a:tr>
              <a:tr h="561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COVA HealthAware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Administered by Aetna, Delta Dental and Anthem Pharmacy delivered by </a:t>
                      </a:r>
                      <a:r>
                        <a:rPr lang="en-US" sz="1200" dirty="0" err="1">
                          <a:effectLst/>
                        </a:rPr>
                        <a:t>CarelonRx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www.covahealthaware.com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linkClick r:id="rId4"/>
                        </a:rPr>
                        <a:t>COVA </a:t>
                      </a:r>
                      <a:r>
                        <a:rPr lang="en-US" sz="1200" dirty="0" err="1">
                          <a:effectLst/>
                          <a:hlinkClick r:id="rId4"/>
                        </a:rPr>
                        <a:t>HealthAware</a:t>
                      </a:r>
                      <a:r>
                        <a:rPr lang="en-US" sz="1200" dirty="0">
                          <a:effectLst/>
                          <a:hlinkClick r:id="rId4"/>
                        </a:rPr>
                        <a:t> Brochure</a:t>
                      </a:r>
                      <a:endParaRPr lang="en-US" sz="1200" dirty="0">
                        <a:effectLst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2343216541"/>
                  </a:ext>
                </a:extLst>
              </a:tr>
              <a:tr h="419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TRICARE Supplement for Eligible Military Retirees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Administered by Selman &amp; Company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https://info.selmanco.com/cova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800-638-2610, press Option 1</a:t>
                      </a: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543702308"/>
                  </a:ext>
                </a:extLst>
              </a:tr>
              <a:tr h="16223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Regional Plans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39480"/>
                  </a:ext>
                </a:extLst>
              </a:tr>
              <a:tr h="419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Sentara Health Vantage HMO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Available only in Hampton Roads (see website for specific zip codes)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https://www.sentarahealthplans.com/group-pages/cova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Sentara Health Plans HMO Brochure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2275818776"/>
                  </a:ext>
                </a:extLst>
              </a:tr>
              <a:tr h="561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Kaiser Permanente HMO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Available primarily in Northern Virginia (see website for specific zip codes)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4" marR="5424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https://my.kp.org/commonwealthofvirginia/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linkClick r:id="rId6"/>
                        </a:rPr>
                        <a:t>Kaiser Permanente HMO Brochure</a:t>
                      </a:r>
                      <a:endParaRPr lang="en-US" sz="1200" dirty="0">
                        <a:effectLst/>
                      </a:endParaRPr>
                    </a:p>
                  </a:txBody>
                  <a:tcPr marL="54244" marR="54244" marT="0" marB="0"/>
                </a:tc>
                <a:extLst>
                  <a:ext uri="{0D108BD9-81ED-4DB2-BD59-A6C34878D82A}">
                    <a16:rowId xmlns:a16="http://schemas.microsoft.com/office/drawing/2014/main" val="238269685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8F74A68-4803-496C-AA5B-C2BFC8A18073}"/>
              </a:ext>
            </a:extLst>
          </p:cNvPr>
          <p:cNvSpPr txBox="1"/>
          <p:nvPr/>
        </p:nvSpPr>
        <p:spPr>
          <a:xfrm>
            <a:off x="868678" y="4547270"/>
            <a:ext cx="733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Additional contact information and resources available on the last page of Spotlight</a:t>
            </a:r>
          </a:p>
        </p:txBody>
      </p:sp>
    </p:spTree>
    <p:extLst>
      <p:ext uri="{BB962C8B-B14F-4D97-AF65-F5344CB8AC3E}">
        <p14:creationId xmlns:p14="http://schemas.microsoft.com/office/powerpoint/2010/main" val="339244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98055-BF6B-4536-BF8D-D65CD30C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64E0C-E658-456A-BCAC-6FED2C2D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23</a:t>
            </a:fld>
            <a:endParaRPr lang="en-US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E29BE99-5195-4955-ABF8-DB1A3342BE30}"/>
              </a:ext>
            </a:extLst>
          </p:cNvPr>
          <p:cNvSpPr/>
          <p:nvPr/>
        </p:nvSpPr>
        <p:spPr>
          <a:xfrm>
            <a:off x="551148" y="2447164"/>
            <a:ext cx="1130808" cy="858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6C6EDB0-AEED-4921-8339-98CA81C78CF7}"/>
              </a:ext>
            </a:extLst>
          </p:cNvPr>
          <p:cNvSpPr/>
          <p:nvPr/>
        </p:nvSpPr>
        <p:spPr>
          <a:xfrm>
            <a:off x="200343" y="4318532"/>
            <a:ext cx="2022158" cy="448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E0A3AAC4-1D4A-466D-8E55-B27091B04C4A}"/>
              </a:ext>
            </a:extLst>
          </p:cNvPr>
          <p:cNvSpPr/>
          <p:nvPr/>
        </p:nvSpPr>
        <p:spPr>
          <a:xfrm>
            <a:off x="2325751" y="4402834"/>
            <a:ext cx="1992122" cy="4032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68A26190-691D-4199-B923-18C7CC09F5E5}"/>
              </a:ext>
            </a:extLst>
          </p:cNvPr>
          <p:cNvSpPr/>
          <p:nvPr/>
        </p:nvSpPr>
        <p:spPr>
          <a:xfrm>
            <a:off x="4421124" y="4254815"/>
            <a:ext cx="2562352" cy="544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334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2E199-7855-4871-838D-A5EE06074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800" b="1" dirty="0"/>
              <a:t>Administered by Anthem</a:t>
            </a:r>
          </a:p>
          <a:p>
            <a:pPr marL="0" indent="0" algn="ctr">
              <a:buNone/>
            </a:pPr>
            <a:r>
              <a:rPr lang="en-US" sz="2400" b="1" u="sng" dirty="0"/>
              <a:t>Basic Plan Includes:</a:t>
            </a:r>
          </a:p>
          <a:p>
            <a:pPr marL="0" indent="0" algn="ctr">
              <a:buNone/>
            </a:pPr>
            <a:r>
              <a:rPr lang="en-US" sz="2400" dirty="0"/>
              <a:t>Medical </a:t>
            </a:r>
          </a:p>
          <a:p>
            <a:pPr marL="0" indent="0" algn="ctr">
              <a:buNone/>
            </a:pPr>
            <a:r>
              <a:rPr lang="en-US" sz="2400" dirty="0"/>
              <a:t>Behavioral Health</a:t>
            </a:r>
          </a:p>
          <a:p>
            <a:pPr marL="0" indent="0" algn="ctr">
              <a:buNone/>
            </a:pPr>
            <a:r>
              <a:rPr lang="en-US" sz="2400" dirty="0"/>
              <a:t>Prescription Drug</a:t>
            </a:r>
          </a:p>
          <a:p>
            <a:pPr marL="0" indent="0" algn="ctr">
              <a:buNone/>
            </a:pPr>
            <a:r>
              <a:rPr lang="en-US" sz="2400" dirty="0"/>
              <a:t>Diagnostic &amp; Preventative Dental</a:t>
            </a:r>
          </a:p>
          <a:p>
            <a:pPr marL="0" indent="0" algn="ctr">
              <a:buNone/>
            </a:pPr>
            <a:r>
              <a:rPr lang="en-US" sz="2400" dirty="0"/>
              <a:t>Routine Eye Exam &amp; Vision Discounts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78B99-324B-4B0F-A783-626C60C9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24</a:t>
            </a:fld>
            <a:endParaRPr lang="en-US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C296C69-733D-48E3-83D1-2D35577AC62F}"/>
              </a:ext>
            </a:extLst>
          </p:cNvPr>
          <p:cNvSpPr/>
          <p:nvPr/>
        </p:nvSpPr>
        <p:spPr>
          <a:xfrm>
            <a:off x="457199" y="400632"/>
            <a:ext cx="3906353" cy="813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F2B4EFF-EB2D-4DF2-9862-A16E0DAF0262}"/>
              </a:ext>
            </a:extLst>
          </p:cNvPr>
          <p:cNvSpPr/>
          <p:nvPr/>
        </p:nvSpPr>
        <p:spPr>
          <a:xfrm>
            <a:off x="4780450" y="481642"/>
            <a:ext cx="3949942" cy="799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D0B65-2CE7-40F1-93C6-6C14FAE65C19}"/>
              </a:ext>
            </a:extLst>
          </p:cNvPr>
          <p:cNvCxnSpPr/>
          <p:nvPr/>
        </p:nvCxnSpPr>
        <p:spPr>
          <a:xfrm>
            <a:off x="4586868" y="412131"/>
            <a:ext cx="0" cy="7880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bject 5">
            <a:extLst>
              <a:ext uri="{FF2B5EF4-FFF2-40B4-BE49-F238E27FC236}">
                <a16:creationId xmlns:a16="http://schemas.microsoft.com/office/drawing/2014/main" id="{081871FA-0227-AC3B-A2DB-1AA5B3C52C53}"/>
              </a:ext>
            </a:extLst>
          </p:cNvPr>
          <p:cNvSpPr/>
          <p:nvPr/>
        </p:nvSpPr>
        <p:spPr>
          <a:xfrm>
            <a:off x="229822" y="4621486"/>
            <a:ext cx="1627993" cy="242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553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BCD78-CD04-41AF-82C9-82E661DF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25</a:t>
            </a:fld>
            <a:endParaRPr lang="en-US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DBEFF25-99C7-49BE-8D64-14C5862D5CCC}"/>
              </a:ext>
            </a:extLst>
          </p:cNvPr>
          <p:cNvSpPr/>
          <p:nvPr/>
        </p:nvSpPr>
        <p:spPr>
          <a:xfrm>
            <a:off x="457199" y="400632"/>
            <a:ext cx="3906353" cy="81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D7380EA-7E81-41A8-BE4E-1FDE4A698D47}"/>
              </a:ext>
            </a:extLst>
          </p:cNvPr>
          <p:cNvSpPr/>
          <p:nvPr/>
        </p:nvSpPr>
        <p:spPr>
          <a:xfrm>
            <a:off x="4780449" y="491140"/>
            <a:ext cx="3949942" cy="799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FC2C8E-DCEB-4834-AD2C-A93A4B7EAECA}"/>
              </a:ext>
            </a:extLst>
          </p:cNvPr>
          <p:cNvCxnSpPr/>
          <p:nvPr/>
        </p:nvCxnSpPr>
        <p:spPr>
          <a:xfrm>
            <a:off x="4586868" y="412131"/>
            <a:ext cx="0" cy="7880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C1C8CBA4-D61B-4961-BC34-C6575F88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61575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Optional Benefits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D9887-41DB-4F2C-A7D1-271EF72495A6}"/>
              </a:ext>
            </a:extLst>
          </p:cNvPr>
          <p:cNvSpPr txBox="1"/>
          <p:nvPr/>
        </p:nvSpPr>
        <p:spPr>
          <a:xfrm>
            <a:off x="760396" y="1722922"/>
            <a:ext cx="770020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US" sz="1800" b="1" spc="-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sz="2400" b="1" u="sng" spc="-5" dirty="0">
                <a:latin typeface="Arial"/>
                <a:cs typeface="Arial"/>
              </a:rPr>
              <a:t>Expanded Dental </a:t>
            </a: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000" b="1" spc="-5" dirty="0">
                <a:latin typeface="Arial"/>
                <a:cs typeface="Arial"/>
              </a:rPr>
              <a:t>Primary Care -</a:t>
            </a:r>
            <a:r>
              <a:rPr lang="en-US" sz="2000" spc="-5" dirty="0">
                <a:latin typeface="Arial"/>
                <a:cs typeface="Arial"/>
              </a:rPr>
              <a:t> such as fillings, extractions,  </a:t>
            </a:r>
            <a:r>
              <a:rPr lang="en-US" sz="2000" dirty="0">
                <a:latin typeface="Arial"/>
                <a:cs typeface="Arial"/>
              </a:rPr>
              <a:t>root</a:t>
            </a:r>
            <a:r>
              <a:rPr lang="en-US" sz="2000" spc="-8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canals</a:t>
            </a:r>
            <a:endParaRPr lang="en-US" sz="20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3501390" algn="l"/>
              </a:tabLst>
            </a:pPr>
            <a:r>
              <a:rPr lang="en-US" sz="2000" b="1" spc="-5" dirty="0">
                <a:latin typeface="Arial"/>
                <a:cs typeface="Arial"/>
              </a:rPr>
              <a:t>Complex</a:t>
            </a:r>
            <a:r>
              <a:rPr lang="en-US" sz="2000" b="1" spc="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Restorative - </a:t>
            </a:r>
            <a:r>
              <a:rPr lang="en-US" sz="2000" dirty="0">
                <a:latin typeface="Arial"/>
                <a:cs typeface="Arial"/>
              </a:rPr>
              <a:t>crowns,</a:t>
            </a:r>
            <a:r>
              <a:rPr lang="en-US" sz="2000" spc="-6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dentures,</a:t>
            </a:r>
            <a:endParaRPr lang="en-US" sz="20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lang="en-US" sz="2000" spc="-5" dirty="0">
                <a:latin typeface="Arial"/>
                <a:cs typeface="Arial"/>
              </a:rPr>
              <a:t>bridges and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implants</a:t>
            </a:r>
            <a:endParaRPr lang="en-US" sz="20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000" b="1" dirty="0">
                <a:latin typeface="Arial"/>
                <a:cs typeface="Arial"/>
              </a:rPr>
              <a:t>Orthodontic</a:t>
            </a:r>
            <a:r>
              <a:rPr lang="en-US" sz="2000" b="1" spc="-100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services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4745023B-DF9D-4359-3CEE-6EBD41FE625E}"/>
              </a:ext>
            </a:extLst>
          </p:cNvPr>
          <p:cNvSpPr/>
          <p:nvPr/>
        </p:nvSpPr>
        <p:spPr>
          <a:xfrm>
            <a:off x="141768" y="4645881"/>
            <a:ext cx="1627993" cy="242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019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53745-EF92-47C3-AF02-40D0537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82560C-5571-489F-846B-CFE3D012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115721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Optional Benefits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DD5C874-DB94-42B4-A7A4-AA946C217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521" y="1457943"/>
            <a:ext cx="4038600" cy="3229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u="sng" dirty="0"/>
          </a:p>
          <a:p>
            <a:pPr marL="0" indent="0" algn="ctr">
              <a:buNone/>
            </a:pPr>
            <a:r>
              <a:rPr lang="en-US" sz="2200" b="1" u="sng" dirty="0"/>
              <a:t>Expanded Hearing</a:t>
            </a:r>
            <a:endParaRPr lang="en-US" b="1" u="sng" dirty="0"/>
          </a:p>
          <a:p>
            <a:pPr marL="215265" marR="5080" indent="-201295">
              <a:lnSpc>
                <a:spcPct val="100000"/>
              </a:lnSpc>
              <a:spcBef>
                <a:spcPts val="320"/>
              </a:spcBef>
              <a:buChar char="•"/>
              <a:tabLst>
                <a:tab pos="215900" algn="l"/>
              </a:tabLst>
            </a:pPr>
            <a:r>
              <a:rPr lang="en-US" sz="2200" dirty="0">
                <a:latin typeface="Arial"/>
                <a:cs typeface="Arial"/>
              </a:rPr>
              <a:t>Routine hearing exam</a:t>
            </a:r>
            <a:r>
              <a:rPr lang="en-US" sz="2200" spc="-114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once  per plan</a:t>
            </a:r>
            <a:r>
              <a:rPr lang="en-US" sz="2200" spc="-100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year</a:t>
            </a:r>
            <a:endParaRPr lang="en-US" sz="2200" dirty="0">
              <a:latin typeface="Arial"/>
              <a:cs typeface="Arial"/>
            </a:endParaRPr>
          </a:p>
          <a:p>
            <a:pPr marL="215265" marR="6985" indent="-201295">
              <a:lnSpc>
                <a:spcPct val="100000"/>
              </a:lnSpc>
              <a:spcBef>
                <a:spcPts val="295"/>
              </a:spcBef>
              <a:buChar char="•"/>
              <a:tabLst>
                <a:tab pos="215900" algn="l"/>
              </a:tabLst>
            </a:pPr>
            <a:r>
              <a:rPr lang="en-US" sz="2200" dirty="0">
                <a:latin typeface="Arial"/>
                <a:cs typeface="Arial"/>
              </a:rPr>
              <a:t>Hearing aids and related  supplies up </a:t>
            </a:r>
            <a:r>
              <a:rPr lang="en-US" sz="2200" spc="-5" dirty="0">
                <a:latin typeface="Arial"/>
                <a:cs typeface="Arial"/>
              </a:rPr>
              <a:t>to </a:t>
            </a:r>
            <a:r>
              <a:rPr lang="en-US" sz="2200" dirty="0">
                <a:latin typeface="Arial"/>
                <a:cs typeface="Arial"/>
              </a:rPr>
              <a:t>$1,200</a:t>
            </a:r>
            <a:r>
              <a:rPr lang="en-US" sz="2200" spc="-114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every  48</a:t>
            </a:r>
            <a:r>
              <a:rPr lang="en-US" sz="2200" spc="-10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months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9B9F16E-C499-48D4-9502-63A55C8FA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677" y="1544346"/>
            <a:ext cx="4038600" cy="3235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b="1" u="sng" dirty="0"/>
          </a:p>
          <a:p>
            <a:pPr marL="0" indent="0" algn="ctr">
              <a:buNone/>
            </a:pPr>
            <a:r>
              <a:rPr lang="en-US" sz="2200" b="1" u="sng" dirty="0"/>
              <a:t>Expanded Vision</a:t>
            </a:r>
          </a:p>
          <a:p>
            <a:pPr marL="213360" indent="-200660">
              <a:lnSpc>
                <a:spcPct val="100000"/>
              </a:lnSpc>
              <a:buChar char="•"/>
              <a:tabLst>
                <a:tab pos="213995" algn="l"/>
              </a:tabLst>
            </a:pPr>
            <a:r>
              <a:rPr lang="en-US" sz="2200" dirty="0">
                <a:latin typeface="Arial"/>
                <a:cs typeface="Arial"/>
              </a:rPr>
              <a:t>Eyeglasses</a:t>
            </a:r>
          </a:p>
          <a:p>
            <a:pPr marL="213360" indent="-200660">
              <a:lnSpc>
                <a:spcPct val="100000"/>
              </a:lnSpc>
              <a:spcBef>
                <a:spcPts val="300"/>
              </a:spcBef>
              <a:buChar char="•"/>
              <a:tabLst>
                <a:tab pos="213995" algn="l"/>
              </a:tabLst>
            </a:pPr>
            <a:r>
              <a:rPr lang="en-US" sz="2200" dirty="0">
                <a:latin typeface="Arial"/>
                <a:cs typeface="Arial"/>
              </a:rPr>
              <a:t>Contact</a:t>
            </a:r>
            <a:r>
              <a:rPr lang="en-US" sz="2200" spc="-8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lenses</a:t>
            </a:r>
          </a:p>
          <a:p>
            <a:pPr marL="213360" marR="5080" indent="-200660" algn="just">
              <a:lnSpc>
                <a:spcPct val="100000"/>
              </a:lnSpc>
              <a:spcBef>
                <a:spcPts val="300"/>
              </a:spcBef>
              <a:buChar char="•"/>
              <a:tabLst>
                <a:tab pos="213995" algn="l"/>
              </a:tabLst>
            </a:pPr>
            <a:r>
              <a:rPr lang="en-US" sz="2200" dirty="0">
                <a:latin typeface="Arial"/>
                <a:cs typeface="Arial"/>
              </a:rPr>
              <a:t>Includes allowances</a:t>
            </a:r>
            <a:r>
              <a:rPr lang="en-US" sz="2200" spc="-7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for non-Blue </a:t>
            </a:r>
            <a:r>
              <a:rPr lang="en-US" sz="2200" spc="-10" dirty="0">
                <a:latin typeface="Arial"/>
                <a:cs typeface="Arial"/>
              </a:rPr>
              <a:t>View </a:t>
            </a:r>
            <a:r>
              <a:rPr lang="en-US" sz="2200" dirty="0">
                <a:latin typeface="Arial"/>
                <a:cs typeface="Arial"/>
              </a:rPr>
              <a:t>provider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092C3062-CA60-41CC-BE9A-8B6724187B56}"/>
              </a:ext>
            </a:extLst>
          </p:cNvPr>
          <p:cNvSpPr/>
          <p:nvPr/>
        </p:nvSpPr>
        <p:spPr>
          <a:xfrm>
            <a:off x="2542624" y="400632"/>
            <a:ext cx="3906353" cy="81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EE942EF3-72A3-C40B-91FD-AF3238F11A2E}"/>
              </a:ext>
            </a:extLst>
          </p:cNvPr>
          <p:cNvSpPr/>
          <p:nvPr/>
        </p:nvSpPr>
        <p:spPr>
          <a:xfrm>
            <a:off x="114675" y="4645881"/>
            <a:ext cx="1627993" cy="242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4217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EC3A570B-15B6-4919-B12F-2EF622295D28}"/>
              </a:ext>
            </a:extLst>
          </p:cNvPr>
          <p:cNvSpPr/>
          <p:nvPr/>
        </p:nvSpPr>
        <p:spPr>
          <a:xfrm>
            <a:off x="1844454" y="210716"/>
            <a:ext cx="5455091" cy="1276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ECE8E-2DA7-4136-833F-42806DC34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30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900" b="1" dirty="0"/>
              <a:t>Basic Plan Includes: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900" dirty="0"/>
              <a:t>Medical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900" dirty="0"/>
              <a:t>Behavioral Health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900" dirty="0"/>
              <a:t>Prescription Drug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900" dirty="0"/>
              <a:t>Diagnostic &amp; Preventative Dental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900" dirty="0"/>
              <a:t>Routine Eye &amp; Hearing Exams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900" dirty="0"/>
              <a:t>Health Reimbursement Arrangement (HRA)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900" dirty="0"/>
              <a:t>Out-of-Network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253D1-9CE5-463D-95A6-51391C71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27</a:t>
            </a:fld>
            <a:endParaRPr lang="en-US"/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id="{DB2E9A8D-E48D-6501-2832-99E0A74C35D6}"/>
              </a:ext>
            </a:extLst>
          </p:cNvPr>
          <p:cNvSpPr/>
          <p:nvPr/>
        </p:nvSpPr>
        <p:spPr>
          <a:xfrm>
            <a:off x="301617" y="4461193"/>
            <a:ext cx="1750695" cy="306070"/>
          </a:xfrm>
          <a:custGeom>
            <a:avLst/>
            <a:gdLst/>
            <a:ahLst/>
            <a:cxnLst/>
            <a:rect l="l" t="t" r="r" b="b"/>
            <a:pathLst>
              <a:path w="1750695" h="306069">
                <a:moveTo>
                  <a:pt x="824444" y="198398"/>
                </a:moveTo>
                <a:lnTo>
                  <a:pt x="627281" y="198398"/>
                </a:lnTo>
                <a:lnTo>
                  <a:pt x="655707" y="198855"/>
                </a:lnTo>
                <a:lnTo>
                  <a:pt x="675709" y="199498"/>
                </a:lnTo>
                <a:lnTo>
                  <a:pt x="688745" y="248884"/>
                </a:lnTo>
                <a:lnTo>
                  <a:pt x="716676" y="281812"/>
                </a:lnTo>
                <a:lnTo>
                  <a:pt x="760591" y="300179"/>
                </a:lnTo>
                <a:lnTo>
                  <a:pt x="821577" y="305880"/>
                </a:lnTo>
                <a:lnTo>
                  <a:pt x="847457" y="304913"/>
                </a:lnTo>
                <a:lnTo>
                  <a:pt x="871443" y="302290"/>
                </a:lnTo>
                <a:lnTo>
                  <a:pt x="892585" y="298209"/>
                </a:lnTo>
                <a:lnTo>
                  <a:pt x="909061" y="292965"/>
                </a:lnTo>
                <a:lnTo>
                  <a:pt x="906926" y="257023"/>
                </a:lnTo>
                <a:lnTo>
                  <a:pt x="834909" y="257023"/>
                </a:lnTo>
                <a:lnTo>
                  <a:pt x="804536" y="253134"/>
                </a:lnTo>
                <a:lnTo>
                  <a:pt x="782404" y="242027"/>
                </a:lnTo>
                <a:lnTo>
                  <a:pt x="768866" y="224549"/>
                </a:lnTo>
                <a:lnTo>
                  <a:pt x="764274" y="201543"/>
                </a:lnTo>
                <a:lnTo>
                  <a:pt x="764274" y="199924"/>
                </a:lnTo>
                <a:lnTo>
                  <a:pt x="805706" y="199924"/>
                </a:lnTo>
                <a:lnTo>
                  <a:pt x="824444" y="198398"/>
                </a:lnTo>
                <a:close/>
              </a:path>
              <a:path w="1750695" h="306069">
                <a:moveTo>
                  <a:pt x="532200" y="156675"/>
                </a:moveTo>
                <a:lnTo>
                  <a:pt x="471767" y="161364"/>
                </a:lnTo>
                <a:lnTo>
                  <a:pt x="429388" y="175199"/>
                </a:lnTo>
                <a:lnTo>
                  <a:pt x="396930" y="226307"/>
                </a:lnTo>
                <a:lnTo>
                  <a:pt x="396347" y="229493"/>
                </a:lnTo>
                <a:lnTo>
                  <a:pt x="401613" y="261296"/>
                </a:lnTo>
                <a:lnTo>
                  <a:pt x="419132" y="285434"/>
                </a:lnTo>
                <a:lnTo>
                  <a:pt x="450937" y="300507"/>
                </a:lnTo>
                <a:lnTo>
                  <a:pt x="499162" y="305710"/>
                </a:lnTo>
                <a:lnTo>
                  <a:pt x="529352" y="304913"/>
                </a:lnTo>
                <a:lnTo>
                  <a:pt x="593665" y="301409"/>
                </a:lnTo>
                <a:lnTo>
                  <a:pt x="630018" y="300612"/>
                </a:lnTo>
                <a:lnTo>
                  <a:pt x="627913" y="285434"/>
                </a:lnTo>
                <a:lnTo>
                  <a:pt x="626665" y="267336"/>
                </a:lnTo>
                <a:lnTo>
                  <a:pt x="626459" y="259318"/>
                </a:lnTo>
                <a:lnTo>
                  <a:pt x="518986" y="259318"/>
                </a:lnTo>
                <a:lnTo>
                  <a:pt x="481112" y="243416"/>
                </a:lnTo>
                <a:lnTo>
                  <a:pt x="478573" y="229493"/>
                </a:lnTo>
                <a:lnTo>
                  <a:pt x="481583" y="215788"/>
                </a:lnTo>
                <a:lnTo>
                  <a:pt x="491107" y="205682"/>
                </a:lnTo>
                <a:lnTo>
                  <a:pt x="507889" y="199431"/>
                </a:lnTo>
                <a:lnTo>
                  <a:pt x="532673" y="197290"/>
                </a:lnTo>
                <a:lnTo>
                  <a:pt x="540609" y="197205"/>
                </a:lnTo>
                <a:lnTo>
                  <a:pt x="839087" y="197205"/>
                </a:lnTo>
                <a:lnTo>
                  <a:pt x="852248" y="196133"/>
                </a:lnTo>
                <a:lnTo>
                  <a:pt x="890987" y="182753"/>
                </a:lnTo>
                <a:lnTo>
                  <a:pt x="914363" y="160076"/>
                </a:lnTo>
                <a:lnTo>
                  <a:pt x="788366" y="160076"/>
                </a:lnTo>
                <a:lnTo>
                  <a:pt x="770593" y="159990"/>
                </a:lnTo>
                <a:lnTo>
                  <a:pt x="763896" y="159479"/>
                </a:lnTo>
                <a:lnTo>
                  <a:pt x="763896" y="158464"/>
                </a:lnTo>
                <a:lnTo>
                  <a:pt x="676372" y="158464"/>
                </a:lnTo>
                <a:lnTo>
                  <a:pt x="666095" y="157979"/>
                </a:lnTo>
                <a:lnTo>
                  <a:pt x="654976" y="157655"/>
                </a:lnTo>
                <a:lnTo>
                  <a:pt x="628693" y="157356"/>
                </a:lnTo>
                <a:lnTo>
                  <a:pt x="628698" y="156760"/>
                </a:lnTo>
                <a:lnTo>
                  <a:pt x="544948" y="156760"/>
                </a:lnTo>
                <a:lnTo>
                  <a:pt x="532200" y="156675"/>
                </a:lnTo>
                <a:close/>
              </a:path>
              <a:path w="1750695" h="306069">
                <a:moveTo>
                  <a:pt x="839087" y="197205"/>
                </a:moveTo>
                <a:lnTo>
                  <a:pt x="540609" y="197205"/>
                </a:lnTo>
                <a:lnTo>
                  <a:pt x="543725" y="197461"/>
                </a:lnTo>
                <a:lnTo>
                  <a:pt x="543612" y="239860"/>
                </a:lnTo>
                <a:lnTo>
                  <a:pt x="518986" y="259318"/>
                </a:lnTo>
                <a:lnTo>
                  <a:pt x="626459" y="259318"/>
                </a:lnTo>
                <a:lnTo>
                  <a:pt x="627281" y="198398"/>
                </a:lnTo>
                <a:lnTo>
                  <a:pt x="824444" y="198398"/>
                </a:lnTo>
                <a:lnTo>
                  <a:pt x="839087" y="197205"/>
                </a:lnTo>
                <a:close/>
              </a:path>
              <a:path w="1750695" h="306069">
                <a:moveTo>
                  <a:pt x="905906" y="239860"/>
                </a:moveTo>
                <a:lnTo>
                  <a:pt x="891041" y="246521"/>
                </a:lnTo>
                <a:lnTo>
                  <a:pt x="873957" y="251979"/>
                </a:lnTo>
                <a:lnTo>
                  <a:pt x="855099" y="255668"/>
                </a:lnTo>
                <a:lnTo>
                  <a:pt x="834909" y="257023"/>
                </a:lnTo>
                <a:lnTo>
                  <a:pt x="906926" y="257023"/>
                </a:lnTo>
                <a:lnTo>
                  <a:pt x="905906" y="239860"/>
                </a:lnTo>
                <a:close/>
              </a:path>
              <a:path w="1750695" h="306069">
                <a:moveTo>
                  <a:pt x="805706" y="199924"/>
                </a:moveTo>
                <a:lnTo>
                  <a:pt x="764274" y="199924"/>
                </a:lnTo>
                <a:lnTo>
                  <a:pt x="780829" y="200350"/>
                </a:lnTo>
                <a:lnTo>
                  <a:pt x="798384" y="200520"/>
                </a:lnTo>
                <a:lnTo>
                  <a:pt x="805706" y="199924"/>
                </a:lnTo>
                <a:close/>
              </a:path>
              <a:path w="1750695" h="306069">
                <a:moveTo>
                  <a:pt x="916116" y="100512"/>
                </a:moveTo>
                <a:lnTo>
                  <a:pt x="809586" y="100512"/>
                </a:lnTo>
                <a:lnTo>
                  <a:pt x="822649" y="102191"/>
                </a:lnTo>
                <a:lnTo>
                  <a:pt x="832621" y="107120"/>
                </a:lnTo>
                <a:lnTo>
                  <a:pt x="838729" y="114819"/>
                </a:lnTo>
                <a:lnTo>
                  <a:pt x="839345" y="116911"/>
                </a:lnTo>
                <a:lnTo>
                  <a:pt x="840438" y="122264"/>
                </a:lnTo>
                <a:lnTo>
                  <a:pt x="840873" y="127702"/>
                </a:lnTo>
                <a:lnTo>
                  <a:pt x="837975" y="141186"/>
                </a:lnTo>
                <a:lnTo>
                  <a:pt x="828026" y="151833"/>
                </a:lnTo>
                <a:lnTo>
                  <a:pt x="811667" y="158027"/>
                </a:lnTo>
                <a:lnTo>
                  <a:pt x="788366" y="160076"/>
                </a:lnTo>
                <a:lnTo>
                  <a:pt x="914363" y="160076"/>
                </a:lnTo>
                <a:lnTo>
                  <a:pt x="921565" y="130465"/>
                </a:lnTo>
                <a:lnTo>
                  <a:pt x="921873" y="126091"/>
                </a:lnTo>
                <a:lnTo>
                  <a:pt x="916116" y="100512"/>
                </a:lnTo>
                <a:close/>
              </a:path>
              <a:path w="1750695" h="306069">
                <a:moveTo>
                  <a:pt x="812347" y="56248"/>
                </a:moveTo>
                <a:lnTo>
                  <a:pt x="753784" y="62994"/>
                </a:lnTo>
                <a:lnTo>
                  <a:pt x="713266" y="82757"/>
                </a:lnTo>
                <a:lnTo>
                  <a:pt x="688294" y="114819"/>
                </a:lnTo>
                <a:lnTo>
                  <a:pt x="676372" y="158464"/>
                </a:lnTo>
                <a:lnTo>
                  <a:pt x="763896" y="158464"/>
                </a:lnTo>
                <a:lnTo>
                  <a:pt x="766256" y="135212"/>
                </a:lnTo>
                <a:lnTo>
                  <a:pt x="773997" y="116911"/>
                </a:lnTo>
                <a:lnTo>
                  <a:pt x="788110" y="104856"/>
                </a:lnTo>
                <a:lnTo>
                  <a:pt x="809586" y="100512"/>
                </a:lnTo>
                <a:lnTo>
                  <a:pt x="916116" y="100512"/>
                </a:lnTo>
                <a:lnTo>
                  <a:pt x="915648" y="98436"/>
                </a:lnTo>
                <a:lnTo>
                  <a:pt x="895513" y="75884"/>
                </a:lnTo>
                <a:lnTo>
                  <a:pt x="861266" y="61378"/>
                </a:lnTo>
                <a:lnTo>
                  <a:pt x="812347" y="56248"/>
                </a:lnTo>
                <a:close/>
              </a:path>
              <a:path w="1750695" h="306069">
                <a:moveTo>
                  <a:pt x="622793" y="104765"/>
                </a:moveTo>
                <a:lnTo>
                  <a:pt x="496417" y="104765"/>
                </a:lnTo>
                <a:lnTo>
                  <a:pt x="519750" y="107448"/>
                </a:lnTo>
                <a:lnTo>
                  <a:pt x="534585" y="115768"/>
                </a:lnTo>
                <a:lnTo>
                  <a:pt x="542690" y="130465"/>
                </a:lnTo>
                <a:lnTo>
                  <a:pt x="544462" y="146565"/>
                </a:lnTo>
                <a:lnTo>
                  <a:pt x="544948" y="156760"/>
                </a:lnTo>
                <a:lnTo>
                  <a:pt x="628698" y="156760"/>
                </a:lnTo>
                <a:lnTo>
                  <a:pt x="628016" y="141186"/>
                </a:lnTo>
                <a:lnTo>
                  <a:pt x="622793" y="104765"/>
                </a:lnTo>
                <a:close/>
              </a:path>
              <a:path w="1750695" h="306069">
                <a:moveTo>
                  <a:pt x="516628" y="55992"/>
                </a:moveTo>
                <a:lnTo>
                  <a:pt x="487770" y="56951"/>
                </a:lnTo>
                <a:lnTo>
                  <a:pt x="461524" y="59646"/>
                </a:lnTo>
                <a:lnTo>
                  <a:pt x="438730" y="63806"/>
                </a:lnTo>
                <a:lnTo>
                  <a:pt x="420229" y="69161"/>
                </a:lnTo>
                <a:lnTo>
                  <a:pt x="423440" y="122264"/>
                </a:lnTo>
                <a:lnTo>
                  <a:pt x="439012" y="115768"/>
                </a:lnTo>
                <a:lnTo>
                  <a:pt x="457026" y="110171"/>
                </a:lnTo>
                <a:lnTo>
                  <a:pt x="476491" y="106245"/>
                </a:lnTo>
                <a:lnTo>
                  <a:pt x="496417" y="104765"/>
                </a:lnTo>
                <a:lnTo>
                  <a:pt x="622793" y="104765"/>
                </a:lnTo>
                <a:lnTo>
                  <a:pt x="622733" y="104347"/>
                </a:lnTo>
                <a:lnTo>
                  <a:pt x="603296" y="76331"/>
                </a:lnTo>
                <a:lnTo>
                  <a:pt x="568564" y="60789"/>
                </a:lnTo>
                <a:lnTo>
                  <a:pt x="516628" y="55992"/>
                </a:lnTo>
                <a:close/>
              </a:path>
              <a:path w="1750695" h="306069">
                <a:moveTo>
                  <a:pt x="1054211" y="114789"/>
                </a:moveTo>
                <a:lnTo>
                  <a:pt x="972091" y="114789"/>
                </a:lnTo>
                <a:lnTo>
                  <a:pt x="971243" y="165674"/>
                </a:lnTo>
                <a:lnTo>
                  <a:pt x="970770" y="229356"/>
                </a:lnTo>
                <a:lnTo>
                  <a:pt x="976533" y="263994"/>
                </a:lnTo>
                <a:lnTo>
                  <a:pt x="993647" y="287686"/>
                </a:lnTo>
                <a:lnTo>
                  <a:pt x="1021735" y="301229"/>
                </a:lnTo>
                <a:lnTo>
                  <a:pt x="1060443" y="305540"/>
                </a:lnTo>
                <a:lnTo>
                  <a:pt x="1080296" y="304928"/>
                </a:lnTo>
                <a:lnTo>
                  <a:pt x="1096731" y="303448"/>
                </a:lnTo>
                <a:lnTo>
                  <a:pt x="1109143" y="301633"/>
                </a:lnTo>
                <a:lnTo>
                  <a:pt x="1116926" y="300017"/>
                </a:lnTo>
                <a:lnTo>
                  <a:pt x="1113671" y="252691"/>
                </a:lnTo>
                <a:lnTo>
                  <a:pt x="1089631" y="252691"/>
                </a:lnTo>
                <a:lnTo>
                  <a:pt x="1072549" y="250605"/>
                </a:lnTo>
                <a:lnTo>
                  <a:pt x="1061656" y="243334"/>
                </a:lnTo>
                <a:lnTo>
                  <a:pt x="1055887" y="229237"/>
                </a:lnTo>
                <a:lnTo>
                  <a:pt x="1054211" y="207151"/>
                </a:lnTo>
                <a:lnTo>
                  <a:pt x="1054211" y="114789"/>
                </a:lnTo>
                <a:close/>
              </a:path>
              <a:path w="1750695" h="306069">
                <a:moveTo>
                  <a:pt x="1113297" y="247253"/>
                </a:moveTo>
                <a:lnTo>
                  <a:pt x="1108248" y="250396"/>
                </a:lnTo>
                <a:lnTo>
                  <a:pt x="1098151" y="252691"/>
                </a:lnTo>
                <a:lnTo>
                  <a:pt x="1113671" y="252691"/>
                </a:lnTo>
                <a:lnTo>
                  <a:pt x="1113297" y="247253"/>
                </a:lnTo>
                <a:close/>
              </a:path>
              <a:path w="1750695" h="306069">
                <a:moveTo>
                  <a:pt x="1058392" y="0"/>
                </a:moveTo>
                <a:lnTo>
                  <a:pt x="1008300" y="0"/>
                </a:lnTo>
                <a:lnTo>
                  <a:pt x="1001537" y="29652"/>
                </a:lnTo>
                <a:lnTo>
                  <a:pt x="989633" y="51657"/>
                </a:lnTo>
                <a:lnTo>
                  <a:pt x="970438" y="66526"/>
                </a:lnTo>
                <a:lnTo>
                  <a:pt x="941799" y="74770"/>
                </a:lnTo>
                <a:lnTo>
                  <a:pt x="941799" y="114789"/>
                </a:lnTo>
                <a:lnTo>
                  <a:pt x="1108248" y="114789"/>
                </a:lnTo>
                <a:lnTo>
                  <a:pt x="1108248" y="63468"/>
                </a:lnTo>
                <a:lnTo>
                  <a:pt x="1055079" y="63468"/>
                </a:lnTo>
                <a:lnTo>
                  <a:pt x="1055353" y="48473"/>
                </a:lnTo>
                <a:lnTo>
                  <a:pt x="1056223" y="29652"/>
                </a:lnTo>
                <a:lnTo>
                  <a:pt x="1057143" y="15138"/>
                </a:lnTo>
                <a:lnTo>
                  <a:pt x="1058392" y="0"/>
                </a:lnTo>
                <a:close/>
              </a:path>
              <a:path w="1750695" h="306069">
                <a:moveTo>
                  <a:pt x="1562947" y="156675"/>
                </a:moveTo>
                <a:lnTo>
                  <a:pt x="1502460" y="161364"/>
                </a:lnTo>
                <a:lnTo>
                  <a:pt x="1460070" y="175199"/>
                </a:lnTo>
                <a:lnTo>
                  <a:pt x="1427058" y="228475"/>
                </a:lnTo>
                <a:lnTo>
                  <a:pt x="1427046" y="229493"/>
                </a:lnTo>
                <a:lnTo>
                  <a:pt x="1432317" y="261296"/>
                </a:lnTo>
                <a:lnTo>
                  <a:pt x="1449844" y="285434"/>
                </a:lnTo>
                <a:lnTo>
                  <a:pt x="1481660" y="300507"/>
                </a:lnTo>
                <a:lnTo>
                  <a:pt x="1529893" y="305710"/>
                </a:lnTo>
                <a:lnTo>
                  <a:pt x="1560057" y="304913"/>
                </a:lnTo>
                <a:lnTo>
                  <a:pt x="1624320" y="301409"/>
                </a:lnTo>
                <a:lnTo>
                  <a:pt x="1660607" y="300612"/>
                </a:lnTo>
                <a:lnTo>
                  <a:pt x="1658485" y="284759"/>
                </a:lnTo>
                <a:lnTo>
                  <a:pt x="1657353" y="267336"/>
                </a:lnTo>
                <a:lnTo>
                  <a:pt x="1657145" y="259318"/>
                </a:lnTo>
                <a:lnTo>
                  <a:pt x="1549615" y="259318"/>
                </a:lnTo>
                <a:lnTo>
                  <a:pt x="1531323" y="257657"/>
                </a:lnTo>
                <a:lnTo>
                  <a:pt x="1518771" y="252404"/>
                </a:lnTo>
                <a:lnTo>
                  <a:pt x="1511543" y="243151"/>
                </a:lnTo>
                <a:lnTo>
                  <a:pt x="1509225" y="229493"/>
                </a:lnTo>
                <a:lnTo>
                  <a:pt x="1512233" y="215788"/>
                </a:lnTo>
                <a:lnTo>
                  <a:pt x="1521748" y="205682"/>
                </a:lnTo>
                <a:lnTo>
                  <a:pt x="1538512" y="199431"/>
                </a:lnTo>
                <a:lnTo>
                  <a:pt x="1563262" y="197290"/>
                </a:lnTo>
                <a:lnTo>
                  <a:pt x="1571151" y="197205"/>
                </a:lnTo>
                <a:lnTo>
                  <a:pt x="1657946" y="197205"/>
                </a:lnTo>
                <a:lnTo>
                  <a:pt x="1658822" y="175199"/>
                </a:lnTo>
                <a:lnTo>
                  <a:pt x="1659184" y="156760"/>
                </a:lnTo>
                <a:lnTo>
                  <a:pt x="1575647" y="156760"/>
                </a:lnTo>
                <a:lnTo>
                  <a:pt x="1562947" y="156675"/>
                </a:lnTo>
                <a:close/>
              </a:path>
              <a:path w="1750695" h="306069">
                <a:moveTo>
                  <a:pt x="1657946" y="197205"/>
                </a:moveTo>
                <a:lnTo>
                  <a:pt x="1571151" y="197205"/>
                </a:lnTo>
                <a:lnTo>
                  <a:pt x="1574227" y="197461"/>
                </a:lnTo>
                <a:lnTo>
                  <a:pt x="1574246" y="243151"/>
                </a:lnTo>
                <a:lnTo>
                  <a:pt x="1549615" y="259318"/>
                </a:lnTo>
                <a:lnTo>
                  <a:pt x="1657145" y="259318"/>
                </a:lnTo>
                <a:lnTo>
                  <a:pt x="1657946" y="197205"/>
                </a:lnTo>
                <a:close/>
              </a:path>
              <a:path w="1750695" h="306069">
                <a:moveTo>
                  <a:pt x="1653349" y="104765"/>
                </a:moveTo>
                <a:lnTo>
                  <a:pt x="1527054" y="104765"/>
                </a:lnTo>
                <a:lnTo>
                  <a:pt x="1550354" y="107448"/>
                </a:lnTo>
                <a:lnTo>
                  <a:pt x="1565313" y="115842"/>
                </a:lnTo>
                <a:lnTo>
                  <a:pt x="1573291" y="130465"/>
                </a:lnTo>
                <a:lnTo>
                  <a:pt x="1575066" y="146565"/>
                </a:lnTo>
                <a:lnTo>
                  <a:pt x="1575647" y="156760"/>
                </a:lnTo>
                <a:lnTo>
                  <a:pt x="1659184" y="156760"/>
                </a:lnTo>
                <a:lnTo>
                  <a:pt x="1659345" y="146565"/>
                </a:lnTo>
                <a:lnTo>
                  <a:pt x="1653349" y="104765"/>
                </a:lnTo>
                <a:close/>
              </a:path>
              <a:path w="1750695" h="306069">
                <a:moveTo>
                  <a:pt x="1547248" y="55992"/>
                </a:moveTo>
                <a:lnTo>
                  <a:pt x="1518364" y="56951"/>
                </a:lnTo>
                <a:lnTo>
                  <a:pt x="1492127" y="59646"/>
                </a:lnTo>
                <a:lnTo>
                  <a:pt x="1469351" y="63806"/>
                </a:lnTo>
                <a:lnTo>
                  <a:pt x="1450850" y="69161"/>
                </a:lnTo>
                <a:lnTo>
                  <a:pt x="1454084" y="122264"/>
                </a:lnTo>
                <a:lnTo>
                  <a:pt x="1469634" y="115768"/>
                </a:lnTo>
                <a:lnTo>
                  <a:pt x="1487611" y="110171"/>
                </a:lnTo>
                <a:lnTo>
                  <a:pt x="1507066" y="106245"/>
                </a:lnTo>
                <a:lnTo>
                  <a:pt x="1527054" y="104765"/>
                </a:lnTo>
                <a:lnTo>
                  <a:pt x="1653349" y="104765"/>
                </a:lnTo>
                <a:lnTo>
                  <a:pt x="1653289" y="104347"/>
                </a:lnTo>
                <a:lnTo>
                  <a:pt x="1633855" y="76331"/>
                </a:lnTo>
                <a:lnTo>
                  <a:pt x="1599142" y="60789"/>
                </a:lnTo>
                <a:lnTo>
                  <a:pt x="1547248" y="55992"/>
                </a:lnTo>
                <a:close/>
              </a:path>
              <a:path w="1750695" h="306069">
                <a:moveTo>
                  <a:pt x="1387555" y="104850"/>
                </a:moveTo>
                <a:lnTo>
                  <a:pt x="1268702" y="104850"/>
                </a:lnTo>
                <a:lnTo>
                  <a:pt x="1288282" y="107472"/>
                </a:lnTo>
                <a:lnTo>
                  <a:pt x="1300976" y="115948"/>
                </a:lnTo>
                <a:lnTo>
                  <a:pt x="1307828" y="131194"/>
                </a:lnTo>
                <a:lnTo>
                  <a:pt x="1309881" y="154126"/>
                </a:lnTo>
                <a:lnTo>
                  <a:pt x="1310133" y="218515"/>
                </a:lnTo>
                <a:lnTo>
                  <a:pt x="1309482" y="252032"/>
                </a:lnTo>
                <a:lnTo>
                  <a:pt x="1308599" y="280496"/>
                </a:lnTo>
                <a:lnTo>
                  <a:pt x="1307514" y="300697"/>
                </a:lnTo>
                <a:lnTo>
                  <a:pt x="1396497" y="300697"/>
                </a:lnTo>
                <a:lnTo>
                  <a:pt x="1394965" y="279959"/>
                </a:lnTo>
                <a:lnTo>
                  <a:pt x="1393769" y="252032"/>
                </a:lnTo>
                <a:lnTo>
                  <a:pt x="1392996" y="218515"/>
                </a:lnTo>
                <a:lnTo>
                  <a:pt x="1393342" y="143250"/>
                </a:lnTo>
                <a:lnTo>
                  <a:pt x="1387555" y="104850"/>
                </a:lnTo>
                <a:close/>
              </a:path>
              <a:path w="1750695" h="306069">
                <a:moveTo>
                  <a:pt x="1281245" y="56248"/>
                </a:moveTo>
                <a:lnTo>
                  <a:pt x="1248430" y="57389"/>
                </a:lnTo>
                <a:lnTo>
                  <a:pt x="1185698" y="62411"/>
                </a:lnTo>
                <a:lnTo>
                  <a:pt x="1149821" y="63553"/>
                </a:lnTo>
                <a:lnTo>
                  <a:pt x="1151563" y="96559"/>
                </a:lnTo>
                <a:lnTo>
                  <a:pt x="1151905" y="109606"/>
                </a:lnTo>
                <a:lnTo>
                  <a:pt x="1152646" y="189985"/>
                </a:lnTo>
                <a:lnTo>
                  <a:pt x="1151903" y="252032"/>
                </a:lnTo>
                <a:lnTo>
                  <a:pt x="1150966" y="280496"/>
                </a:lnTo>
                <a:lnTo>
                  <a:pt x="1149821" y="300612"/>
                </a:lnTo>
                <a:lnTo>
                  <a:pt x="1238804" y="300612"/>
                </a:lnTo>
                <a:lnTo>
                  <a:pt x="1237294" y="279959"/>
                </a:lnTo>
                <a:lnTo>
                  <a:pt x="1236132" y="252032"/>
                </a:lnTo>
                <a:lnTo>
                  <a:pt x="1235365" y="218515"/>
                </a:lnTo>
                <a:lnTo>
                  <a:pt x="1235981" y="130507"/>
                </a:lnTo>
                <a:lnTo>
                  <a:pt x="1268702" y="104850"/>
                </a:lnTo>
                <a:lnTo>
                  <a:pt x="1387555" y="104850"/>
                </a:lnTo>
                <a:lnTo>
                  <a:pt x="1387475" y="104315"/>
                </a:lnTo>
                <a:lnTo>
                  <a:pt x="1368355" y="77223"/>
                </a:lnTo>
                <a:lnTo>
                  <a:pt x="1333704" y="61395"/>
                </a:lnTo>
                <a:lnTo>
                  <a:pt x="1281245" y="56248"/>
                </a:lnTo>
                <a:close/>
              </a:path>
              <a:path w="1750695" h="306069">
                <a:moveTo>
                  <a:pt x="102437" y="34154"/>
                </a:moveTo>
                <a:lnTo>
                  <a:pt x="12365" y="99412"/>
                </a:lnTo>
                <a:lnTo>
                  <a:pt x="0" y="126461"/>
                </a:lnTo>
                <a:lnTo>
                  <a:pt x="3147" y="140836"/>
                </a:lnTo>
                <a:lnTo>
                  <a:pt x="12460" y="153452"/>
                </a:lnTo>
                <a:lnTo>
                  <a:pt x="181836" y="305880"/>
                </a:lnTo>
                <a:lnTo>
                  <a:pt x="351212" y="153452"/>
                </a:lnTo>
                <a:lnTo>
                  <a:pt x="360558" y="140788"/>
                </a:lnTo>
                <a:lnTo>
                  <a:pt x="363628" y="126397"/>
                </a:lnTo>
                <a:lnTo>
                  <a:pt x="360486" y="112023"/>
                </a:lnTo>
                <a:lnTo>
                  <a:pt x="351212" y="99412"/>
                </a:lnTo>
                <a:lnTo>
                  <a:pt x="340728" y="89977"/>
                </a:lnTo>
                <a:lnTo>
                  <a:pt x="181931" y="89977"/>
                </a:lnTo>
                <a:lnTo>
                  <a:pt x="132327" y="45371"/>
                </a:lnTo>
                <a:lnTo>
                  <a:pt x="125679" y="40465"/>
                </a:lnTo>
                <a:lnTo>
                  <a:pt x="118335" y="36960"/>
                </a:lnTo>
                <a:lnTo>
                  <a:pt x="110509" y="34856"/>
                </a:lnTo>
                <a:lnTo>
                  <a:pt x="102437" y="34154"/>
                </a:lnTo>
                <a:close/>
              </a:path>
              <a:path w="1750695" h="306069">
                <a:moveTo>
                  <a:pt x="261329" y="34240"/>
                </a:moveTo>
                <a:lnTo>
                  <a:pt x="181931" y="89977"/>
                </a:lnTo>
                <a:lnTo>
                  <a:pt x="340728" y="89977"/>
                </a:lnTo>
                <a:lnTo>
                  <a:pt x="291143" y="45371"/>
                </a:lnTo>
                <a:lnTo>
                  <a:pt x="261329" y="34240"/>
                </a:lnTo>
                <a:close/>
              </a:path>
              <a:path w="1750695" h="306069">
                <a:moveTo>
                  <a:pt x="1712199" y="41715"/>
                </a:moveTo>
                <a:lnTo>
                  <a:pt x="1697141" y="44297"/>
                </a:lnTo>
                <a:lnTo>
                  <a:pt x="1684628" y="51594"/>
                </a:lnTo>
                <a:lnTo>
                  <a:pt x="1676106" y="62902"/>
                </a:lnTo>
                <a:lnTo>
                  <a:pt x="1673462" y="75111"/>
                </a:lnTo>
                <a:lnTo>
                  <a:pt x="1673625" y="81145"/>
                </a:lnTo>
                <a:lnTo>
                  <a:pt x="1675824" y="91912"/>
                </a:lnTo>
                <a:lnTo>
                  <a:pt x="1683948" y="103306"/>
                </a:lnTo>
                <a:lnTo>
                  <a:pt x="1696376" y="110860"/>
                </a:lnTo>
                <a:lnTo>
                  <a:pt x="1712199" y="113596"/>
                </a:lnTo>
                <a:lnTo>
                  <a:pt x="1727119" y="111028"/>
                </a:lnTo>
                <a:lnTo>
                  <a:pt x="1733473" y="107313"/>
                </a:lnTo>
                <a:lnTo>
                  <a:pt x="1712199" y="107313"/>
                </a:lnTo>
                <a:lnTo>
                  <a:pt x="1699371" y="104974"/>
                </a:lnTo>
                <a:lnTo>
                  <a:pt x="1689687" y="98604"/>
                </a:lnTo>
                <a:lnTo>
                  <a:pt x="1683567" y="89175"/>
                </a:lnTo>
                <a:lnTo>
                  <a:pt x="1682079" y="81145"/>
                </a:lnTo>
                <a:lnTo>
                  <a:pt x="1681935" y="75111"/>
                </a:lnTo>
                <a:lnTo>
                  <a:pt x="1683793" y="65676"/>
                </a:lnTo>
                <a:lnTo>
                  <a:pt x="1690308" y="56267"/>
                </a:lnTo>
                <a:lnTo>
                  <a:pt x="1700070" y="50177"/>
                </a:lnTo>
                <a:lnTo>
                  <a:pt x="1712199" y="48005"/>
                </a:lnTo>
                <a:lnTo>
                  <a:pt x="1733481" y="48005"/>
                </a:lnTo>
                <a:lnTo>
                  <a:pt x="1727119" y="44285"/>
                </a:lnTo>
                <a:lnTo>
                  <a:pt x="1712199" y="41715"/>
                </a:lnTo>
                <a:close/>
              </a:path>
              <a:path w="1750695" h="306069">
                <a:moveTo>
                  <a:pt x="1733481" y="48005"/>
                </a:moveTo>
                <a:lnTo>
                  <a:pt x="1712199" y="48005"/>
                </a:lnTo>
                <a:lnTo>
                  <a:pt x="1724145" y="50189"/>
                </a:lnTo>
                <a:lnTo>
                  <a:pt x="1733813" y="56299"/>
                </a:lnTo>
                <a:lnTo>
                  <a:pt x="1740287" y="65676"/>
                </a:lnTo>
                <a:lnTo>
                  <a:pt x="1742146" y="75111"/>
                </a:lnTo>
                <a:lnTo>
                  <a:pt x="1741966" y="81145"/>
                </a:lnTo>
                <a:lnTo>
                  <a:pt x="1740287" y="89711"/>
                </a:lnTo>
                <a:lnTo>
                  <a:pt x="1733813" y="99081"/>
                </a:lnTo>
                <a:lnTo>
                  <a:pt x="1724145" y="105153"/>
                </a:lnTo>
                <a:lnTo>
                  <a:pt x="1712199" y="107313"/>
                </a:lnTo>
                <a:lnTo>
                  <a:pt x="1733473" y="107313"/>
                </a:lnTo>
                <a:lnTo>
                  <a:pt x="1739562" y="103753"/>
                </a:lnTo>
                <a:lnTo>
                  <a:pt x="1748086" y="92415"/>
                </a:lnTo>
                <a:lnTo>
                  <a:pt x="1750500" y="81145"/>
                </a:lnTo>
                <a:lnTo>
                  <a:pt x="1750701" y="75111"/>
                </a:lnTo>
                <a:lnTo>
                  <a:pt x="1748086" y="62902"/>
                </a:lnTo>
                <a:lnTo>
                  <a:pt x="1739562" y="51562"/>
                </a:lnTo>
                <a:lnTo>
                  <a:pt x="1733481" y="48005"/>
                </a:lnTo>
                <a:close/>
              </a:path>
              <a:path w="1750695" h="306069">
                <a:moveTo>
                  <a:pt x="1724426" y="58370"/>
                </a:moveTo>
                <a:lnTo>
                  <a:pt x="1696974" y="58370"/>
                </a:lnTo>
                <a:lnTo>
                  <a:pt x="1696974" y="98134"/>
                </a:lnTo>
                <a:lnTo>
                  <a:pt x="1704231" y="98134"/>
                </a:lnTo>
                <a:lnTo>
                  <a:pt x="1704231" y="81145"/>
                </a:lnTo>
                <a:lnTo>
                  <a:pt x="1718711" y="81145"/>
                </a:lnTo>
                <a:lnTo>
                  <a:pt x="1718352" y="80634"/>
                </a:lnTo>
                <a:lnTo>
                  <a:pt x="1724978" y="80038"/>
                </a:lnTo>
                <a:lnTo>
                  <a:pt x="1729948" y="77063"/>
                </a:lnTo>
                <a:lnTo>
                  <a:pt x="1729948" y="75622"/>
                </a:lnTo>
                <a:lnTo>
                  <a:pt x="1704231" y="75622"/>
                </a:lnTo>
                <a:lnTo>
                  <a:pt x="1704231" y="63979"/>
                </a:lnTo>
                <a:lnTo>
                  <a:pt x="1729948" y="63979"/>
                </a:lnTo>
                <a:lnTo>
                  <a:pt x="1729948" y="61771"/>
                </a:lnTo>
                <a:lnTo>
                  <a:pt x="1724426" y="58370"/>
                </a:lnTo>
                <a:close/>
              </a:path>
              <a:path w="1750695" h="306069">
                <a:moveTo>
                  <a:pt x="1718711" y="81145"/>
                </a:moveTo>
                <a:lnTo>
                  <a:pt x="1711015" y="81145"/>
                </a:lnTo>
                <a:lnTo>
                  <a:pt x="1722454" y="98134"/>
                </a:lnTo>
                <a:lnTo>
                  <a:pt x="1730658" y="98134"/>
                </a:lnTo>
                <a:lnTo>
                  <a:pt x="1718711" y="81145"/>
                </a:lnTo>
                <a:close/>
              </a:path>
              <a:path w="1750695" h="306069">
                <a:moveTo>
                  <a:pt x="1729948" y="63979"/>
                </a:moveTo>
                <a:lnTo>
                  <a:pt x="1717405" y="63979"/>
                </a:lnTo>
                <a:lnTo>
                  <a:pt x="1722691" y="64575"/>
                </a:lnTo>
                <a:lnTo>
                  <a:pt x="1722691" y="75111"/>
                </a:lnTo>
                <a:lnTo>
                  <a:pt x="1717879" y="75537"/>
                </a:lnTo>
                <a:lnTo>
                  <a:pt x="1704231" y="75537"/>
                </a:lnTo>
                <a:lnTo>
                  <a:pt x="1729948" y="75622"/>
                </a:lnTo>
                <a:lnTo>
                  <a:pt x="1729948" y="63979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838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2DCC-0E3F-4D81-A8AF-F516D94B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46293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Optional Benefits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5CE95A-489E-4C5F-899B-7E9FD048A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674918"/>
            <a:ext cx="4038600" cy="322926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b="1" u="sng" dirty="0"/>
          </a:p>
          <a:p>
            <a:pPr marL="0" indent="0" algn="ctr">
              <a:buNone/>
            </a:pPr>
            <a:r>
              <a:rPr lang="en-US" b="1" u="sng" dirty="0"/>
              <a:t>Expanded Dental</a:t>
            </a:r>
          </a:p>
          <a:p>
            <a:pPr marL="355600" marR="11811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b="1" spc="-5" dirty="0">
                <a:latin typeface="Arial"/>
                <a:cs typeface="Arial"/>
              </a:rPr>
              <a:t>Primary </a:t>
            </a:r>
            <a:r>
              <a:rPr lang="en-US" b="1" dirty="0">
                <a:latin typeface="Arial"/>
                <a:cs typeface="Arial"/>
              </a:rPr>
              <a:t>Care - </a:t>
            </a:r>
            <a:r>
              <a:rPr lang="en-US" dirty="0">
                <a:latin typeface="Arial"/>
                <a:cs typeface="Arial"/>
              </a:rPr>
              <a:t>such</a:t>
            </a:r>
            <a:r>
              <a:rPr lang="en-US" spc="-10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as  fillings, extractions, root  canals</a:t>
            </a: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2964815" algn="l"/>
              </a:tabLst>
            </a:pPr>
            <a:r>
              <a:rPr lang="en-US" b="1" dirty="0">
                <a:latin typeface="Arial"/>
                <a:cs typeface="Arial"/>
              </a:rPr>
              <a:t>Complex </a:t>
            </a:r>
            <a:r>
              <a:rPr lang="en-US" b="1" spc="-5" dirty="0">
                <a:latin typeface="Arial"/>
                <a:cs typeface="Arial"/>
              </a:rPr>
              <a:t>Restorative</a:t>
            </a:r>
            <a:r>
              <a:rPr lang="en-US" b="1" spc="-5" dirty="0"/>
              <a:t> - </a:t>
            </a:r>
            <a:r>
              <a:rPr lang="en-US" dirty="0">
                <a:latin typeface="Arial"/>
                <a:cs typeface="Arial"/>
              </a:rPr>
              <a:t>crowns, dentures,</a:t>
            </a:r>
            <a:r>
              <a:rPr lang="en-US" spc="-1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bridges  and</a:t>
            </a:r>
            <a:r>
              <a:rPr lang="en-US" spc="-10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implants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b="1" dirty="0">
                <a:latin typeface="Arial"/>
                <a:cs typeface="Arial"/>
              </a:rPr>
              <a:t>Orthodontic</a:t>
            </a:r>
            <a:r>
              <a:rPr lang="en-US" b="1" spc="-85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services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519551-4B1E-411A-9623-4B764751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4918"/>
            <a:ext cx="4038600" cy="323561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b="1" u="sng" dirty="0"/>
          </a:p>
          <a:p>
            <a:pPr marL="0" indent="0" algn="ctr">
              <a:buNone/>
            </a:pPr>
            <a:r>
              <a:rPr lang="en-US" b="1" u="sng" dirty="0"/>
              <a:t>Expanded Vision</a:t>
            </a:r>
          </a:p>
          <a:p>
            <a:pPr marL="213360" indent="-200660">
              <a:lnSpc>
                <a:spcPct val="100000"/>
              </a:lnSpc>
              <a:buChar char="•"/>
              <a:tabLst>
                <a:tab pos="213995" algn="l"/>
              </a:tabLst>
            </a:pPr>
            <a:r>
              <a:rPr lang="en-US" sz="2800" dirty="0">
                <a:latin typeface="Arial"/>
                <a:cs typeface="Arial"/>
              </a:rPr>
              <a:t>Eyeglasses</a:t>
            </a:r>
          </a:p>
          <a:p>
            <a:pPr marL="213360" indent="-200660">
              <a:lnSpc>
                <a:spcPct val="100000"/>
              </a:lnSpc>
              <a:spcBef>
                <a:spcPts val="300"/>
              </a:spcBef>
              <a:buChar char="•"/>
              <a:tabLst>
                <a:tab pos="213995" algn="l"/>
              </a:tabLst>
            </a:pPr>
            <a:r>
              <a:rPr lang="en-US" sz="2800" dirty="0">
                <a:latin typeface="Arial"/>
                <a:cs typeface="Arial"/>
              </a:rPr>
              <a:t>Contact</a:t>
            </a:r>
            <a:r>
              <a:rPr lang="en-US" sz="2800" spc="-10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lenses</a:t>
            </a:r>
          </a:p>
          <a:p>
            <a:pPr marL="213360" indent="-200660">
              <a:lnSpc>
                <a:spcPct val="100000"/>
              </a:lnSpc>
              <a:spcBef>
                <a:spcPts val="300"/>
              </a:spcBef>
              <a:buChar char="•"/>
              <a:tabLst>
                <a:tab pos="213995" algn="l"/>
              </a:tabLst>
            </a:pPr>
            <a:r>
              <a:rPr lang="en-US" sz="2800" dirty="0">
                <a:latin typeface="Arial"/>
                <a:cs typeface="Arial"/>
              </a:rPr>
              <a:t>Discounts for eyewear</a:t>
            </a:r>
            <a:r>
              <a:rPr lang="en-US" sz="2800" spc="-1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</a:t>
            </a:r>
            <a:r>
              <a:rPr lang="en-US" sz="2800" dirty="0">
                <a:latin typeface="Arial"/>
                <a:cs typeface="Arial"/>
              </a:rPr>
              <a:t>accessories</a:t>
            </a:r>
          </a:p>
          <a:p>
            <a:pPr marL="213360" marR="242570" indent="-200660">
              <a:lnSpc>
                <a:spcPct val="100000"/>
              </a:lnSpc>
              <a:spcBef>
                <a:spcPts val="300"/>
              </a:spcBef>
              <a:buChar char="•"/>
              <a:tabLst>
                <a:tab pos="213995" algn="l"/>
              </a:tabLst>
            </a:pPr>
            <a:r>
              <a:rPr lang="en-US" sz="2800" dirty="0">
                <a:latin typeface="Arial"/>
                <a:cs typeface="Arial"/>
              </a:rPr>
              <a:t>Network includes</a:t>
            </a:r>
            <a:r>
              <a:rPr lang="en-US" sz="2800" spc="-114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private  practice providers plus  participating national chains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BA51-0220-4EA4-8B39-D07ED33E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28</a:t>
            </a:fld>
            <a:endParaRPr lang="en-US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0D527F86-2467-430D-9C76-670D837D0DDF}"/>
              </a:ext>
            </a:extLst>
          </p:cNvPr>
          <p:cNvSpPr/>
          <p:nvPr/>
        </p:nvSpPr>
        <p:spPr>
          <a:xfrm>
            <a:off x="1920654" y="210716"/>
            <a:ext cx="5455091" cy="1276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7FFDEB64-49C4-5D30-A576-B894918F6B08}"/>
              </a:ext>
            </a:extLst>
          </p:cNvPr>
          <p:cNvSpPr/>
          <p:nvPr/>
        </p:nvSpPr>
        <p:spPr>
          <a:xfrm>
            <a:off x="111963" y="4598113"/>
            <a:ext cx="1750695" cy="306070"/>
          </a:xfrm>
          <a:custGeom>
            <a:avLst/>
            <a:gdLst/>
            <a:ahLst/>
            <a:cxnLst/>
            <a:rect l="l" t="t" r="r" b="b"/>
            <a:pathLst>
              <a:path w="1750695" h="306069">
                <a:moveTo>
                  <a:pt x="824444" y="198398"/>
                </a:moveTo>
                <a:lnTo>
                  <a:pt x="627281" y="198398"/>
                </a:lnTo>
                <a:lnTo>
                  <a:pt x="655707" y="198855"/>
                </a:lnTo>
                <a:lnTo>
                  <a:pt x="675709" y="199498"/>
                </a:lnTo>
                <a:lnTo>
                  <a:pt x="688745" y="248884"/>
                </a:lnTo>
                <a:lnTo>
                  <a:pt x="716676" y="281812"/>
                </a:lnTo>
                <a:lnTo>
                  <a:pt x="760591" y="300179"/>
                </a:lnTo>
                <a:lnTo>
                  <a:pt x="821577" y="305880"/>
                </a:lnTo>
                <a:lnTo>
                  <a:pt x="847457" y="304913"/>
                </a:lnTo>
                <a:lnTo>
                  <a:pt x="871443" y="302290"/>
                </a:lnTo>
                <a:lnTo>
                  <a:pt x="892585" y="298209"/>
                </a:lnTo>
                <a:lnTo>
                  <a:pt x="909061" y="292965"/>
                </a:lnTo>
                <a:lnTo>
                  <a:pt x="906926" y="257023"/>
                </a:lnTo>
                <a:lnTo>
                  <a:pt x="834909" y="257023"/>
                </a:lnTo>
                <a:lnTo>
                  <a:pt x="804536" y="253134"/>
                </a:lnTo>
                <a:lnTo>
                  <a:pt x="782404" y="242027"/>
                </a:lnTo>
                <a:lnTo>
                  <a:pt x="768866" y="224549"/>
                </a:lnTo>
                <a:lnTo>
                  <a:pt x="764274" y="201543"/>
                </a:lnTo>
                <a:lnTo>
                  <a:pt x="764274" y="199924"/>
                </a:lnTo>
                <a:lnTo>
                  <a:pt x="805706" y="199924"/>
                </a:lnTo>
                <a:lnTo>
                  <a:pt x="824444" y="198398"/>
                </a:lnTo>
                <a:close/>
              </a:path>
              <a:path w="1750695" h="306069">
                <a:moveTo>
                  <a:pt x="532200" y="156675"/>
                </a:moveTo>
                <a:lnTo>
                  <a:pt x="471767" y="161364"/>
                </a:lnTo>
                <a:lnTo>
                  <a:pt x="429388" y="175199"/>
                </a:lnTo>
                <a:lnTo>
                  <a:pt x="396930" y="226307"/>
                </a:lnTo>
                <a:lnTo>
                  <a:pt x="396347" y="229493"/>
                </a:lnTo>
                <a:lnTo>
                  <a:pt x="401613" y="261296"/>
                </a:lnTo>
                <a:lnTo>
                  <a:pt x="419132" y="285434"/>
                </a:lnTo>
                <a:lnTo>
                  <a:pt x="450937" y="300507"/>
                </a:lnTo>
                <a:lnTo>
                  <a:pt x="499162" y="305710"/>
                </a:lnTo>
                <a:lnTo>
                  <a:pt x="529352" y="304913"/>
                </a:lnTo>
                <a:lnTo>
                  <a:pt x="593665" y="301409"/>
                </a:lnTo>
                <a:lnTo>
                  <a:pt x="630018" y="300612"/>
                </a:lnTo>
                <a:lnTo>
                  <a:pt x="627913" y="285434"/>
                </a:lnTo>
                <a:lnTo>
                  <a:pt x="626665" y="267336"/>
                </a:lnTo>
                <a:lnTo>
                  <a:pt x="626459" y="259318"/>
                </a:lnTo>
                <a:lnTo>
                  <a:pt x="518986" y="259318"/>
                </a:lnTo>
                <a:lnTo>
                  <a:pt x="481112" y="243416"/>
                </a:lnTo>
                <a:lnTo>
                  <a:pt x="478573" y="229493"/>
                </a:lnTo>
                <a:lnTo>
                  <a:pt x="481583" y="215788"/>
                </a:lnTo>
                <a:lnTo>
                  <a:pt x="491107" y="205682"/>
                </a:lnTo>
                <a:lnTo>
                  <a:pt x="507889" y="199431"/>
                </a:lnTo>
                <a:lnTo>
                  <a:pt x="532673" y="197290"/>
                </a:lnTo>
                <a:lnTo>
                  <a:pt x="540609" y="197205"/>
                </a:lnTo>
                <a:lnTo>
                  <a:pt x="839087" y="197205"/>
                </a:lnTo>
                <a:lnTo>
                  <a:pt x="852248" y="196133"/>
                </a:lnTo>
                <a:lnTo>
                  <a:pt x="890987" y="182753"/>
                </a:lnTo>
                <a:lnTo>
                  <a:pt x="914363" y="160076"/>
                </a:lnTo>
                <a:lnTo>
                  <a:pt x="788366" y="160076"/>
                </a:lnTo>
                <a:lnTo>
                  <a:pt x="770593" y="159990"/>
                </a:lnTo>
                <a:lnTo>
                  <a:pt x="763896" y="159479"/>
                </a:lnTo>
                <a:lnTo>
                  <a:pt x="763896" y="158464"/>
                </a:lnTo>
                <a:lnTo>
                  <a:pt x="676372" y="158464"/>
                </a:lnTo>
                <a:lnTo>
                  <a:pt x="666095" y="157979"/>
                </a:lnTo>
                <a:lnTo>
                  <a:pt x="654976" y="157655"/>
                </a:lnTo>
                <a:lnTo>
                  <a:pt x="628693" y="157356"/>
                </a:lnTo>
                <a:lnTo>
                  <a:pt x="628698" y="156760"/>
                </a:lnTo>
                <a:lnTo>
                  <a:pt x="544948" y="156760"/>
                </a:lnTo>
                <a:lnTo>
                  <a:pt x="532200" y="156675"/>
                </a:lnTo>
                <a:close/>
              </a:path>
              <a:path w="1750695" h="306069">
                <a:moveTo>
                  <a:pt x="839087" y="197205"/>
                </a:moveTo>
                <a:lnTo>
                  <a:pt x="540609" y="197205"/>
                </a:lnTo>
                <a:lnTo>
                  <a:pt x="543725" y="197461"/>
                </a:lnTo>
                <a:lnTo>
                  <a:pt x="543612" y="239860"/>
                </a:lnTo>
                <a:lnTo>
                  <a:pt x="518986" y="259318"/>
                </a:lnTo>
                <a:lnTo>
                  <a:pt x="626459" y="259318"/>
                </a:lnTo>
                <a:lnTo>
                  <a:pt x="627281" y="198398"/>
                </a:lnTo>
                <a:lnTo>
                  <a:pt x="824444" y="198398"/>
                </a:lnTo>
                <a:lnTo>
                  <a:pt x="839087" y="197205"/>
                </a:lnTo>
                <a:close/>
              </a:path>
              <a:path w="1750695" h="306069">
                <a:moveTo>
                  <a:pt x="905906" y="239860"/>
                </a:moveTo>
                <a:lnTo>
                  <a:pt x="891041" y="246521"/>
                </a:lnTo>
                <a:lnTo>
                  <a:pt x="873957" y="251979"/>
                </a:lnTo>
                <a:lnTo>
                  <a:pt x="855099" y="255668"/>
                </a:lnTo>
                <a:lnTo>
                  <a:pt x="834909" y="257023"/>
                </a:lnTo>
                <a:lnTo>
                  <a:pt x="906926" y="257023"/>
                </a:lnTo>
                <a:lnTo>
                  <a:pt x="905906" y="239860"/>
                </a:lnTo>
                <a:close/>
              </a:path>
              <a:path w="1750695" h="306069">
                <a:moveTo>
                  <a:pt x="805706" y="199924"/>
                </a:moveTo>
                <a:lnTo>
                  <a:pt x="764274" y="199924"/>
                </a:lnTo>
                <a:lnTo>
                  <a:pt x="780829" y="200350"/>
                </a:lnTo>
                <a:lnTo>
                  <a:pt x="798384" y="200520"/>
                </a:lnTo>
                <a:lnTo>
                  <a:pt x="805706" y="199924"/>
                </a:lnTo>
                <a:close/>
              </a:path>
              <a:path w="1750695" h="306069">
                <a:moveTo>
                  <a:pt x="916116" y="100512"/>
                </a:moveTo>
                <a:lnTo>
                  <a:pt x="809586" y="100512"/>
                </a:lnTo>
                <a:lnTo>
                  <a:pt x="822649" y="102191"/>
                </a:lnTo>
                <a:lnTo>
                  <a:pt x="832621" y="107120"/>
                </a:lnTo>
                <a:lnTo>
                  <a:pt x="838729" y="114819"/>
                </a:lnTo>
                <a:lnTo>
                  <a:pt x="839345" y="116911"/>
                </a:lnTo>
                <a:lnTo>
                  <a:pt x="840438" y="122264"/>
                </a:lnTo>
                <a:lnTo>
                  <a:pt x="840873" y="127702"/>
                </a:lnTo>
                <a:lnTo>
                  <a:pt x="837975" y="141186"/>
                </a:lnTo>
                <a:lnTo>
                  <a:pt x="828026" y="151833"/>
                </a:lnTo>
                <a:lnTo>
                  <a:pt x="811667" y="158027"/>
                </a:lnTo>
                <a:lnTo>
                  <a:pt x="788366" y="160076"/>
                </a:lnTo>
                <a:lnTo>
                  <a:pt x="914363" y="160076"/>
                </a:lnTo>
                <a:lnTo>
                  <a:pt x="921565" y="130465"/>
                </a:lnTo>
                <a:lnTo>
                  <a:pt x="921873" y="126091"/>
                </a:lnTo>
                <a:lnTo>
                  <a:pt x="916116" y="100512"/>
                </a:lnTo>
                <a:close/>
              </a:path>
              <a:path w="1750695" h="306069">
                <a:moveTo>
                  <a:pt x="812347" y="56248"/>
                </a:moveTo>
                <a:lnTo>
                  <a:pt x="753784" y="62994"/>
                </a:lnTo>
                <a:lnTo>
                  <a:pt x="713266" y="82757"/>
                </a:lnTo>
                <a:lnTo>
                  <a:pt x="688294" y="114819"/>
                </a:lnTo>
                <a:lnTo>
                  <a:pt x="676372" y="158464"/>
                </a:lnTo>
                <a:lnTo>
                  <a:pt x="763896" y="158464"/>
                </a:lnTo>
                <a:lnTo>
                  <a:pt x="766256" y="135212"/>
                </a:lnTo>
                <a:lnTo>
                  <a:pt x="773997" y="116911"/>
                </a:lnTo>
                <a:lnTo>
                  <a:pt x="788110" y="104856"/>
                </a:lnTo>
                <a:lnTo>
                  <a:pt x="809586" y="100512"/>
                </a:lnTo>
                <a:lnTo>
                  <a:pt x="916116" y="100512"/>
                </a:lnTo>
                <a:lnTo>
                  <a:pt x="915648" y="98436"/>
                </a:lnTo>
                <a:lnTo>
                  <a:pt x="895513" y="75884"/>
                </a:lnTo>
                <a:lnTo>
                  <a:pt x="861266" y="61378"/>
                </a:lnTo>
                <a:lnTo>
                  <a:pt x="812347" y="56248"/>
                </a:lnTo>
                <a:close/>
              </a:path>
              <a:path w="1750695" h="306069">
                <a:moveTo>
                  <a:pt x="622793" y="104765"/>
                </a:moveTo>
                <a:lnTo>
                  <a:pt x="496417" y="104765"/>
                </a:lnTo>
                <a:lnTo>
                  <a:pt x="519750" y="107448"/>
                </a:lnTo>
                <a:lnTo>
                  <a:pt x="534585" y="115768"/>
                </a:lnTo>
                <a:lnTo>
                  <a:pt x="542690" y="130465"/>
                </a:lnTo>
                <a:lnTo>
                  <a:pt x="544462" y="146565"/>
                </a:lnTo>
                <a:lnTo>
                  <a:pt x="544948" y="156760"/>
                </a:lnTo>
                <a:lnTo>
                  <a:pt x="628698" y="156760"/>
                </a:lnTo>
                <a:lnTo>
                  <a:pt x="628016" y="141186"/>
                </a:lnTo>
                <a:lnTo>
                  <a:pt x="622793" y="104765"/>
                </a:lnTo>
                <a:close/>
              </a:path>
              <a:path w="1750695" h="306069">
                <a:moveTo>
                  <a:pt x="516628" y="55992"/>
                </a:moveTo>
                <a:lnTo>
                  <a:pt x="487770" y="56951"/>
                </a:lnTo>
                <a:lnTo>
                  <a:pt x="461524" y="59646"/>
                </a:lnTo>
                <a:lnTo>
                  <a:pt x="438730" y="63806"/>
                </a:lnTo>
                <a:lnTo>
                  <a:pt x="420229" y="69161"/>
                </a:lnTo>
                <a:lnTo>
                  <a:pt x="423440" y="122264"/>
                </a:lnTo>
                <a:lnTo>
                  <a:pt x="439012" y="115768"/>
                </a:lnTo>
                <a:lnTo>
                  <a:pt x="457026" y="110171"/>
                </a:lnTo>
                <a:lnTo>
                  <a:pt x="476491" y="106245"/>
                </a:lnTo>
                <a:lnTo>
                  <a:pt x="496417" y="104765"/>
                </a:lnTo>
                <a:lnTo>
                  <a:pt x="622793" y="104765"/>
                </a:lnTo>
                <a:lnTo>
                  <a:pt x="622733" y="104347"/>
                </a:lnTo>
                <a:lnTo>
                  <a:pt x="603296" y="76331"/>
                </a:lnTo>
                <a:lnTo>
                  <a:pt x="568564" y="60789"/>
                </a:lnTo>
                <a:lnTo>
                  <a:pt x="516628" y="55992"/>
                </a:lnTo>
                <a:close/>
              </a:path>
              <a:path w="1750695" h="306069">
                <a:moveTo>
                  <a:pt x="1054211" y="114789"/>
                </a:moveTo>
                <a:lnTo>
                  <a:pt x="972091" y="114789"/>
                </a:lnTo>
                <a:lnTo>
                  <a:pt x="971243" y="165674"/>
                </a:lnTo>
                <a:lnTo>
                  <a:pt x="970770" y="229356"/>
                </a:lnTo>
                <a:lnTo>
                  <a:pt x="976533" y="263994"/>
                </a:lnTo>
                <a:lnTo>
                  <a:pt x="993647" y="287686"/>
                </a:lnTo>
                <a:lnTo>
                  <a:pt x="1021735" y="301229"/>
                </a:lnTo>
                <a:lnTo>
                  <a:pt x="1060443" y="305540"/>
                </a:lnTo>
                <a:lnTo>
                  <a:pt x="1080296" y="304928"/>
                </a:lnTo>
                <a:lnTo>
                  <a:pt x="1096731" y="303448"/>
                </a:lnTo>
                <a:lnTo>
                  <a:pt x="1109143" y="301633"/>
                </a:lnTo>
                <a:lnTo>
                  <a:pt x="1116926" y="300017"/>
                </a:lnTo>
                <a:lnTo>
                  <a:pt x="1113671" y="252691"/>
                </a:lnTo>
                <a:lnTo>
                  <a:pt x="1089631" y="252691"/>
                </a:lnTo>
                <a:lnTo>
                  <a:pt x="1072549" y="250605"/>
                </a:lnTo>
                <a:lnTo>
                  <a:pt x="1061656" y="243334"/>
                </a:lnTo>
                <a:lnTo>
                  <a:pt x="1055887" y="229237"/>
                </a:lnTo>
                <a:lnTo>
                  <a:pt x="1054211" y="207151"/>
                </a:lnTo>
                <a:lnTo>
                  <a:pt x="1054211" y="114789"/>
                </a:lnTo>
                <a:close/>
              </a:path>
              <a:path w="1750695" h="306069">
                <a:moveTo>
                  <a:pt x="1113297" y="247253"/>
                </a:moveTo>
                <a:lnTo>
                  <a:pt x="1108248" y="250396"/>
                </a:lnTo>
                <a:lnTo>
                  <a:pt x="1098151" y="252691"/>
                </a:lnTo>
                <a:lnTo>
                  <a:pt x="1113671" y="252691"/>
                </a:lnTo>
                <a:lnTo>
                  <a:pt x="1113297" y="247253"/>
                </a:lnTo>
                <a:close/>
              </a:path>
              <a:path w="1750695" h="306069">
                <a:moveTo>
                  <a:pt x="1058392" y="0"/>
                </a:moveTo>
                <a:lnTo>
                  <a:pt x="1008300" y="0"/>
                </a:lnTo>
                <a:lnTo>
                  <a:pt x="1001537" y="29652"/>
                </a:lnTo>
                <a:lnTo>
                  <a:pt x="989633" y="51657"/>
                </a:lnTo>
                <a:lnTo>
                  <a:pt x="970438" y="66526"/>
                </a:lnTo>
                <a:lnTo>
                  <a:pt x="941799" y="74770"/>
                </a:lnTo>
                <a:lnTo>
                  <a:pt x="941799" y="114789"/>
                </a:lnTo>
                <a:lnTo>
                  <a:pt x="1108248" y="114789"/>
                </a:lnTo>
                <a:lnTo>
                  <a:pt x="1108248" y="63468"/>
                </a:lnTo>
                <a:lnTo>
                  <a:pt x="1055079" y="63468"/>
                </a:lnTo>
                <a:lnTo>
                  <a:pt x="1055353" y="48473"/>
                </a:lnTo>
                <a:lnTo>
                  <a:pt x="1056223" y="29652"/>
                </a:lnTo>
                <a:lnTo>
                  <a:pt x="1057143" y="15138"/>
                </a:lnTo>
                <a:lnTo>
                  <a:pt x="1058392" y="0"/>
                </a:lnTo>
                <a:close/>
              </a:path>
              <a:path w="1750695" h="306069">
                <a:moveTo>
                  <a:pt x="1562947" y="156675"/>
                </a:moveTo>
                <a:lnTo>
                  <a:pt x="1502460" y="161364"/>
                </a:lnTo>
                <a:lnTo>
                  <a:pt x="1460070" y="175199"/>
                </a:lnTo>
                <a:lnTo>
                  <a:pt x="1427058" y="228475"/>
                </a:lnTo>
                <a:lnTo>
                  <a:pt x="1427046" y="229493"/>
                </a:lnTo>
                <a:lnTo>
                  <a:pt x="1432317" y="261296"/>
                </a:lnTo>
                <a:lnTo>
                  <a:pt x="1449844" y="285434"/>
                </a:lnTo>
                <a:lnTo>
                  <a:pt x="1481660" y="300507"/>
                </a:lnTo>
                <a:lnTo>
                  <a:pt x="1529893" y="305710"/>
                </a:lnTo>
                <a:lnTo>
                  <a:pt x="1560057" y="304913"/>
                </a:lnTo>
                <a:lnTo>
                  <a:pt x="1624320" y="301409"/>
                </a:lnTo>
                <a:lnTo>
                  <a:pt x="1660607" y="300612"/>
                </a:lnTo>
                <a:lnTo>
                  <a:pt x="1658485" y="284759"/>
                </a:lnTo>
                <a:lnTo>
                  <a:pt x="1657353" y="267336"/>
                </a:lnTo>
                <a:lnTo>
                  <a:pt x="1657145" y="259318"/>
                </a:lnTo>
                <a:lnTo>
                  <a:pt x="1549615" y="259318"/>
                </a:lnTo>
                <a:lnTo>
                  <a:pt x="1531323" y="257657"/>
                </a:lnTo>
                <a:lnTo>
                  <a:pt x="1518771" y="252404"/>
                </a:lnTo>
                <a:lnTo>
                  <a:pt x="1511543" y="243151"/>
                </a:lnTo>
                <a:lnTo>
                  <a:pt x="1509225" y="229493"/>
                </a:lnTo>
                <a:lnTo>
                  <a:pt x="1512233" y="215788"/>
                </a:lnTo>
                <a:lnTo>
                  <a:pt x="1521748" y="205682"/>
                </a:lnTo>
                <a:lnTo>
                  <a:pt x="1538512" y="199431"/>
                </a:lnTo>
                <a:lnTo>
                  <a:pt x="1563262" y="197290"/>
                </a:lnTo>
                <a:lnTo>
                  <a:pt x="1571151" y="197205"/>
                </a:lnTo>
                <a:lnTo>
                  <a:pt x="1657946" y="197205"/>
                </a:lnTo>
                <a:lnTo>
                  <a:pt x="1658822" y="175199"/>
                </a:lnTo>
                <a:lnTo>
                  <a:pt x="1659184" y="156760"/>
                </a:lnTo>
                <a:lnTo>
                  <a:pt x="1575647" y="156760"/>
                </a:lnTo>
                <a:lnTo>
                  <a:pt x="1562947" y="156675"/>
                </a:lnTo>
                <a:close/>
              </a:path>
              <a:path w="1750695" h="306069">
                <a:moveTo>
                  <a:pt x="1657946" y="197205"/>
                </a:moveTo>
                <a:lnTo>
                  <a:pt x="1571151" y="197205"/>
                </a:lnTo>
                <a:lnTo>
                  <a:pt x="1574227" y="197461"/>
                </a:lnTo>
                <a:lnTo>
                  <a:pt x="1574246" y="243151"/>
                </a:lnTo>
                <a:lnTo>
                  <a:pt x="1549615" y="259318"/>
                </a:lnTo>
                <a:lnTo>
                  <a:pt x="1657145" y="259318"/>
                </a:lnTo>
                <a:lnTo>
                  <a:pt x="1657946" y="197205"/>
                </a:lnTo>
                <a:close/>
              </a:path>
              <a:path w="1750695" h="306069">
                <a:moveTo>
                  <a:pt x="1653349" y="104765"/>
                </a:moveTo>
                <a:lnTo>
                  <a:pt x="1527054" y="104765"/>
                </a:lnTo>
                <a:lnTo>
                  <a:pt x="1550354" y="107448"/>
                </a:lnTo>
                <a:lnTo>
                  <a:pt x="1565313" y="115842"/>
                </a:lnTo>
                <a:lnTo>
                  <a:pt x="1573291" y="130465"/>
                </a:lnTo>
                <a:lnTo>
                  <a:pt x="1575066" y="146565"/>
                </a:lnTo>
                <a:lnTo>
                  <a:pt x="1575647" y="156760"/>
                </a:lnTo>
                <a:lnTo>
                  <a:pt x="1659184" y="156760"/>
                </a:lnTo>
                <a:lnTo>
                  <a:pt x="1659345" y="146565"/>
                </a:lnTo>
                <a:lnTo>
                  <a:pt x="1653349" y="104765"/>
                </a:lnTo>
                <a:close/>
              </a:path>
              <a:path w="1750695" h="306069">
                <a:moveTo>
                  <a:pt x="1547248" y="55992"/>
                </a:moveTo>
                <a:lnTo>
                  <a:pt x="1518364" y="56951"/>
                </a:lnTo>
                <a:lnTo>
                  <a:pt x="1492127" y="59646"/>
                </a:lnTo>
                <a:lnTo>
                  <a:pt x="1469351" y="63806"/>
                </a:lnTo>
                <a:lnTo>
                  <a:pt x="1450850" y="69161"/>
                </a:lnTo>
                <a:lnTo>
                  <a:pt x="1454084" y="122264"/>
                </a:lnTo>
                <a:lnTo>
                  <a:pt x="1469634" y="115768"/>
                </a:lnTo>
                <a:lnTo>
                  <a:pt x="1487611" y="110171"/>
                </a:lnTo>
                <a:lnTo>
                  <a:pt x="1507066" y="106245"/>
                </a:lnTo>
                <a:lnTo>
                  <a:pt x="1527054" y="104765"/>
                </a:lnTo>
                <a:lnTo>
                  <a:pt x="1653349" y="104765"/>
                </a:lnTo>
                <a:lnTo>
                  <a:pt x="1653289" y="104347"/>
                </a:lnTo>
                <a:lnTo>
                  <a:pt x="1633855" y="76331"/>
                </a:lnTo>
                <a:lnTo>
                  <a:pt x="1599142" y="60789"/>
                </a:lnTo>
                <a:lnTo>
                  <a:pt x="1547248" y="55992"/>
                </a:lnTo>
                <a:close/>
              </a:path>
              <a:path w="1750695" h="306069">
                <a:moveTo>
                  <a:pt x="1387555" y="104850"/>
                </a:moveTo>
                <a:lnTo>
                  <a:pt x="1268702" y="104850"/>
                </a:lnTo>
                <a:lnTo>
                  <a:pt x="1288282" y="107472"/>
                </a:lnTo>
                <a:lnTo>
                  <a:pt x="1300976" y="115948"/>
                </a:lnTo>
                <a:lnTo>
                  <a:pt x="1307828" y="131194"/>
                </a:lnTo>
                <a:lnTo>
                  <a:pt x="1309881" y="154126"/>
                </a:lnTo>
                <a:lnTo>
                  <a:pt x="1310133" y="218515"/>
                </a:lnTo>
                <a:lnTo>
                  <a:pt x="1309482" y="252032"/>
                </a:lnTo>
                <a:lnTo>
                  <a:pt x="1308599" y="280496"/>
                </a:lnTo>
                <a:lnTo>
                  <a:pt x="1307514" y="300697"/>
                </a:lnTo>
                <a:lnTo>
                  <a:pt x="1396497" y="300697"/>
                </a:lnTo>
                <a:lnTo>
                  <a:pt x="1394965" y="279959"/>
                </a:lnTo>
                <a:lnTo>
                  <a:pt x="1393769" y="252032"/>
                </a:lnTo>
                <a:lnTo>
                  <a:pt x="1392996" y="218515"/>
                </a:lnTo>
                <a:lnTo>
                  <a:pt x="1393342" y="143250"/>
                </a:lnTo>
                <a:lnTo>
                  <a:pt x="1387555" y="104850"/>
                </a:lnTo>
                <a:close/>
              </a:path>
              <a:path w="1750695" h="306069">
                <a:moveTo>
                  <a:pt x="1281245" y="56248"/>
                </a:moveTo>
                <a:lnTo>
                  <a:pt x="1248430" y="57389"/>
                </a:lnTo>
                <a:lnTo>
                  <a:pt x="1185698" y="62411"/>
                </a:lnTo>
                <a:lnTo>
                  <a:pt x="1149821" y="63553"/>
                </a:lnTo>
                <a:lnTo>
                  <a:pt x="1151563" y="96559"/>
                </a:lnTo>
                <a:lnTo>
                  <a:pt x="1151905" y="109606"/>
                </a:lnTo>
                <a:lnTo>
                  <a:pt x="1152646" y="189985"/>
                </a:lnTo>
                <a:lnTo>
                  <a:pt x="1151903" y="252032"/>
                </a:lnTo>
                <a:lnTo>
                  <a:pt x="1150966" y="280496"/>
                </a:lnTo>
                <a:lnTo>
                  <a:pt x="1149821" y="300612"/>
                </a:lnTo>
                <a:lnTo>
                  <a:pt x="1238804" y="300612"/>
                </a:lnTo>
                <a:lnTo>
                  <a:pt x="1237294" y="279959"/>
                </a:lnTo>
                <a:lnTo>
                  <a:pt x="1236132" y="252032"/>
                </a:lnTo>
                <a:lnTo>
                  <a:pt x="1235365" y="218515"/>
                </a:lnTo>
                <a:lnTo>
                  <a:pt x="1235981" y="130507"/>
                </a:lnTo>
                <a:lnTo>
                  <a:pt x="1268702" y="104850"/>
                </a:lnTo>
                <a:lnTo>
                  <a:pt x="1387555" y="104850"/>
                </a:lnTo>
                <a:lnTo>
                  <a:pt x="1387475" y="104315"/>
                </a:lnTo>
                <a:lnTo>
                  <a:pt x="1368355" y="77223"/>
                </a:lnTo>
                <a:lnTo>
                  <a:pt x="1333704" y="61395"/>
                </a:lnTo>
                <a:lnTo>
                  <a:pt x="1281245" y="56248"/>
                </a:lnTo>
                <a:close/>
              </a:path>
              <a:path w="1750695" h="306069">
                <a:moveTo>
                  <a:pt x="102437" y="34154"/>
                </a:moveTo>
                <a:lnTo>
                  <a:pt x="12365" y="99412"/>
                </a:lnTo>
                <a:lnTo>
                  <a:pt x="0" y="126461"/>
                </a:lnTo>
                <a:lnTo>
                  <a:pt x="3147" y="140836"/>
                </a:lnTo>
                <a:lnTo>
                  <a:pt x="12460" y="153452"/>
                </a:lnTo>
                <a:lnTo>
                  <a:pt x="181836" y="305880"/>
                </a:lnTo>
                <a:lnTo>
                  <a:pt x="351212" y="153452"/>
                </a:lnTo>
                <a:lnTo>
                  <a:pt x="360558" y="140788"/>
                </a:lnTo>
                <a:lnTo>
                  <a:pt x="363628" y="126397"/>
                </a:lnTo>
                <a:lnTo>
                  <a:pt x="360486" y="112023"/>
                </a:lnTo>
                <a:lnTo>
                  <a:pt x="351212" y="99412"/>
                </a:lnTo>
                <a:lnTo>
                  <a:pt x="340728" y="89977"/>
                </a:lnTo>
                <a:lnTo>
                  <a:pt x="181931" y="89977"/>
                </a:lnTo>
                <a:lnTo>
                  <a:pt x="132327" y="45371"/>
                </a:lnTo>
                <a:lnTo>
                  <a:pt x="125679" y="40465"/>
                </a:lnTo>
                <a:lnTo>
                  <a:pt x="118335" y="36960"/>
                </a:lnTo>
                <a:lnTo>
                  <a:pt x="110509" y="34856"/>
                </a:lnTo>
                <a:lnTo>
                  <a:pt x="102437" y="34154"/>
                </a:lnTo>
                <a:close/>
              </a:path>
              <a:path w="1750695" h="306069">
                <a:moveTo>
                  <a:pt x="261329" y="34240"/>
                </a:moveTo>
                <a:lnTo>
                  <a:pt x="181931" y="89977"/>
                </a:lnTo>
                <a:lnTo>
                  <a:pt x="340728" y="89977"/>
                </a:lnTo>
                <a:lnTo>
                  <a:pt x="291143" y="45371"/>
                </a:lnTo>
                <a:lnTo>
                  <a:pt x="261329" y="34240"/>
                </a:lnTo>
                <a:close/>
              </a:path>
              <a:path w="1750695" h="306069">
                <a:moveTo>
                  <a:pt x="1712199" y="41715"/>
                </a:moveTo>
                <a:lnTo>
                  <a:pt x="1697141" y="44297"/>
                </a:lnTo>
                <a:lnTo>
                  <a:pt x="1684628" y="51594"/>
                </a:lnTo>
                <a:lnTo>
                  <a:pt x="1676106" y="62902"/>
                </a:lnTo>
                <a:lnTo>
                  <a:pt x="1673462" y="75111"/>
                </a:lnTo>
                <a:lnTo>
                  <a:pt x="1673625" y="81145"/>
                </a:lnTo>
                <a:lnTo>
                  <a:pt x="1675824" y="91912"/>
                </a:lnTo>
                <a:lnTo>
                  <a:pt x="1683948" y="103306"/>
                </a:lnTo>
                <a:lnTo>
                  <a:pt x="1696376" y="110860"/>
                </a:lnTo>
                <a:lnTo>
                  <a:pt x="1712199" y="113596"/>
                </a:lnTo>
                <a:lnTo>
                  <a:pt x="1727119" y="111028"/>
                </a:lnTo>
                <a:lnTo>
                  <a:pt x="1733473" y="107313"/>
                </a:lnTo>
                <a:lnTo>
                  <a:pt x="1712199" y="107313"/>
                </a:lnTo>
                <a:lnTo>
                  <a:pt x="1699371" y="104974"/>
                </a:lnTo>
                <a:lnTo>
                  <a:pt x="1689687" y="98604"/>
                </a:lnTo>
                <a:lnTo>
                  <a:pt x="1683567" y="89175"/>
                </a:lnTo>
                <a:lnTo>
                  <a:pt x="1682079" y="81145"/>
                </a:lnTo>
                <a:lnTo>
                  <a:pt x="1681935" y="75111"/>
                </a:lnTo>
                <a:lnTo>
                  <a:pt x="1683793" y="65676"/>
                </a:lnTo>
                <a:lnTo>
                  <a:pt x="1690308" y="56267"/>
                </a:lnTo>
                <a:lnTo>
                  <a:pt x="1700070" y="50177"/>
                </a:lnTo>
                <a:lnTo>
                  <a:pt x="1712199" y="48005"/>
                </a:lnTo>
                <a:lnTo>
                  <a:pt x="1733481" y="48005"/>
                </a:lnTo>
                <a:lnTo>
                  <a:pt x="1727119" y="44285"/>
                </a:lnTo>
                <a:lnTo>
                  <a:pt x="1712199" y="41715"/>
                </a:lnTo>
                <a:close/>
              </a:path>
              <a:path w="1750695" h="306069">
                <a:moveTo>
                  <a:pt x="1733481" y="48005"/>
                </a:moveTo>
                <a:lnTo>
                  <a:pt x="1712199" y="48005"/>
                </a:lnTo>
                <a:lnTo>
                  <a:pt x="1724145" y="50189"/>
                </a:lnTo>
                <a:lnTo>
                  <a:pt x="1733813" y="56299"/>
                </a:lnTo>
                <a:lnTo>
                  <a:pt x="1740287" y="65676"/>
                </a:lnTo>
                <a:lnTo>
                  <a:pt x="1742146" y="75111"/>
                </a:lnTo>
                <a:lnTo>
                  <a:pt x="1741966" y="81145"/>
                </a:lnTo>
                <a:lnTo>
                  <a:pt x="1740287" y="89711"/>
                </a:lnTo>
                <a:lnTo>
                  <a:pt x="1733813" y="99081"/>
                </a:lnTo>
                <a:lnTo>
                  <a:pt x="1724145" y="105153"/>
                </a:lnTo>
                <a:lnTo>
                  <a:pt x="1712199" y="107313"/>
                </a:lnTo>
                <a:lnTo>
                  <a:pt x="1733473" y="107313"/>
                </a:lnTo>
                <a:lnTo>
                  <a:pt x="1739562" y="103753"/>
                </a:lnTo>
                <a:lnTo>
                  <a:pt x="1748086" y="92415"/>
                </a:lnTo>
                <a:lnTo>
                  <a:pt x="1750500" y="81145"/>
                </a:lnTo>
                <a:lnTo>
                  <a:pt x="1750701" y="75111"/>
                </a:lnTo>
                <a:lnTo>
                  <a:pt x="1748086" y="62902"/>
                </a:lnTo>
                <a:lnTo>
                  <a:pt x="1739562" y="51562"/>
                </a:lnTo>
                <a:lnTo>
                  <a:pt x="1733481" y="48005"/>
                </a:lnTo>
                <a:close/>
              </a:path>
              <a:path w="1750695" h="306069">
                <a:moveTo>
                  <a:pt x="1724426" y="58370"/>
                </a:moveTo>
                <a:lnTo>
                  <a:pt x="1696974" y="58370"/>
                </a:lnTo>
                <a:lnTo>
                  <a:pt x="1696974" y="98134"/>
                </a:lnTo>
                <a:lnTo>
                  <a:pt x="1704231" y="98134"/>
                </a:lnTo>
                <a:lnTo>
                  <a:pt x="1704231" y="81145"/>
                </a:lnTo>
                <a:lnTo>
                  <a:pt x="1718711" y="81145"/>
                </a:lnTo>
                <a:lnTo>
                  <a:pt x="1718352" y="80634"/>
                </a:lnTo>
                <a:lnTo>
                  <a:pt x="1724978" y="80038"/>
                </a:lnTo>
                <a:lnTo>
                  <a:pt x="1729948" y="77063"/>
                </a:lnTo>
                <a:lnTo>
                  <a:pt x="1729948" y="75622"/>
                </a:lnTo>
                <a:lnTo>
                  <a:pt x="1704231" y="75622"/>
                </a:lnTo>
                <a:lnTo>
                  <a:pt x="1704231" y="63979"/>
                </a:lnTo>
                <a:lnTo>
                  <a:pt x="1729948" y="63979"/>
                </a:lnTo>
                <a:lnTo>
                  <a:pt x="1729948" y="61771"/>
                </a:lnTo>
                <a:lnTo>
                  <a:pt x="1724426" y="58370"/>
                </a:lnTo>
                <a:close/>
              </a:path>
              <a:path w="1750695" h="306069">
                <a:moveTo>
                  <a:pt x="1718711" y="81145"/>
                </a:moveTo>
                <a:lnTo>
                  <a:pt x="1711015" y="81145"/>
                </a:lnTo>
                <a:lnTo>
                  <a:pt x="1722454" y="98134"/>
                </a:lnTo>
                <a:lnTo>
                  <a:pt x="1730658" y="98134"/>
                </a:lnTo>
                <a:lnTo>
                  <a:pt x="1718711" y="81145"/>
                </a:lnTo>
                <a:close/>
              </a:path>
              <a:path w="1750695" h="306069">
                <a:moveTo>
                  <a:pt x="1729948" y="63979"/>
                </a:moveTo>
                <a:lnTo>
                  <a:pt x="1717405" y="63979"/>
                </a:lnTo>
                <a:lnTo>
                  <a:pt x="1722691" y="64575"/>
                </a:lnTo>
                <a:lnTo>
                  <a:pt x="1722691" y="75111"/>
                </a:lnTo>
                <a:lnTo>
                  <a:pt x="1717879" y="75537"/>
                </a:lnTo>
                <a:lnTo>
                  <a:pt x="1704231" y="75537"/>
                </a:lnTo>
                <a:lnTo>
                  <a:pt x="1729948" y="75622"/>
                </a:lnTo>
                <a:lnTo>
                  <a:pt x="1729948" y="63979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855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4B0F-D209-4998-A393-FC65339D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/>
              <a:t>What is a Health Reimbursement Arrangement (HRA)?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1F17E-1A10-4FA3-96FE-F2FBFD672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6127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Account that automatically pays eligible out-of-pocket expenses as long as funds are available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Medical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Behavioral Health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Pharmacy</a:t>
            </a:r>
          </a:p>
          <a:p>
            <a:pPr marL="342900" lvl="2" indent="-342900"/>
            <a:r>
              <a:rPr lang="en-US" sz="2200" dirty="0"/>
              <a:t>Funds paid from HRA toward any eligible expenses for any covered member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Unused HRA funds roll-over into future plan years with no limit if enrollment in the plan continues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22A99-18C9-4C1E-B075-A35B8A90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29</a:t>
            </a:fld>
            <a:endParaRPr lang="en-US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A96FDF1A-62D0-4E19-B3AC-671112ADC99D}"/>
              </a:ext>
            </a:extLst>
          </p:cNvPr>
          <p:cNvSpPr/>
          <p:nvPr/>
        </p:nvSpPr>
        <p:spPr>
          <a:xfrm>
            <a:off x="4572000" y="2255075"/>
            <a:ext cx="4242659" cy="992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BE87CEAB-8AEF-35DD-EC86-989911D68999}"/>
              </a:ext>
            </a:extLst>
          </p:cNvPr>
          <p:cNvSpPr/>
          <p:nvPr/>
        </p:nvSpPr>
        <p:spPr>
          <a:xfrm>
            <a:off x="84870" y="4598115"/>
            <a:ext cx="1750695" cy="306070"/>
          </a:xfrm>
          <a:custGeom>
            <a:avLst/>
            <a:gdLst/>
            <a:ahLst/>
            <a:cxnLst/>
            <a:rect l="l" t="t" r="r" b="b"/>
            <a:pathLst>
              <a:path w="1750695" h="306069">
                <a:moveTo>
                  <a:pt x="824444" y="198398"/>
                </a:moveTo>
                <a:lnTo>
                  <a:pt x="627281" y="198398"/>
                </a:lnTo>
                <a:lnTo>
                  <a:pt x="655707" y="198855"/>
                </a:lnTo>
                <a:lnTo>
                  <a:pt x="675709" y="199498"/>
                </a:lnTo>
                <a:lnTo>
                  <a:pt x="688745" y="248884"/>
                </a:lnTo>
                <a:lnTo>
                  <a:pt x="716676" y="281812"/>
                </a:lnTo>
                <a:lnTo>
                  <a:pt x="760591" y="300179"/>
                </a:lnTo>
                <a:lnTo>
                  <a:pt x="821577" y="305880"/>
                </a:lnTo>
                <a:lnTo>
                  <a:pt x="847457" y="304913"/>
                </a:lnTo>
                <a:lnTo>
                  <a:pt x="871443" y="302290"/>
                </a:lnTo>
                <a:lnTo>
                  <a:pt x="892585" y="298209"/>
                </a:lnTo>
                <a:lnTo>
                  <a:pt x="909061" y="292965"/>
                </a:lnTo>
                <a:lnTo>
                  <a:pt x="906926" y="257023"/>
                </a:lnTo>
                <a:lnTo>
                  <a:pt x="834909" y="257023"/>
                </a:lnTo>
                <a:lnTo>
                  <a:pt x="804536" y="253134"/>
                </a:lnTo>
                <a:lnTo>
                  <a:pt x="782404" y="242027"/>
                </a:lnTo>
                <a:lnTo>
                  <a:pt x="768866" y="224549"/>
                </a:lnTo>
                <a:lnTo>
                  <a:pt x="764274" y="201543"/>
                </a:lnTo>
                <a:lnTo>
                  <a:pt x="764274" y="199924"/>
                </a:lnTo>
                <a:lnTo>
                  <a:pt x="805706" y="199924"/>
                </a:lnTo>
                <a:lnTo>
                  <a:pt x="824444" y="198398"/>
                </a:lnTo>
                <a:close/>
              </a:path>
              <a:path w="1750695" h="306069">
                <a:moveTo>
                  <a:pt x="532200" y="156675"/>
                </a:moveTo>
                <a:lnTo>
                  <a:pt x="471767" y="161364"/>
                </a:lnTo>
                <a:lnTo>
                  <a:pt x="429388" y="175199"/>
                </a:lnTo>
                <a:lnTo>
                  <a:pt x="396930" y="226307"/>
                </a:lnTo>
                <a:lnTo>
                  <a:pt x="396347" y="229493"/>
                </a:lnTo>
                <a:lnTo>
                  <a:pt x="401613" y="261296"/>
                </a:lnTo>
                <a:lnTo>
                  <a:pt x="419132" y="285434"/>
                </a:lnTo>
                <a:lnTo>
                  <a:pt x="450937" y="300507"/>
                </a:lnTo>
                <a:lnTo>
                  <a:pt x="499162" y="305710"/>
                </a:lnTo>
                <a:lnTo>
                  <a:pt x="529352" y="304913"/>
                </a:lnTo>
                <a:lnTo>
                  <a:pt x="593665" y="301409"/>
                </a:lnTo>
                <a:lnTo>
                  <a:pt x="630018" y="300612"/>
                </a:lnTo>
                <a:lnTo>
                  <a:pt x="627913" y="285434"/>
                </a:lnTo>
                <a:lnTo>
                  <a:pt x="626665" y="267336"/>
                </a:lnTo>
                <a:lnTo>
                  <a:pt x="626459" y="259318"/>
                </a:lnTo>
                <a:lnTo>
                  <a:pt x="518986" y="259318"/>
                </a:lnTo>
                <a:lnTo>
                  <a:pt x="481112" y="243416"/>
                </a:lnTo>
                <a:lnTo>
                  <a:pt x="478573" y="229493"/>
                </a:lnTo>
                <a:lnTo>
                  <a:pt x="481583" y="215788"/>
                </a:lnTo>
                <a:lnTo>
                  <a:pt x="491107" y="205682"/>
                </a:lnTo>
                <a:lnTo>
                  <a:pt x="507889" y="199431"/>
                </a:lnTo>
                <a:lnTo>
                  <a:pt x="532673" y="197290"/>
                </a:lnTo>
                <a:lnTo>
                  <a:pt x="540609" y="197205"/>
                </a:lnTo>
                <a:lnTo>
                  <a:pt x="839087" y="197205"/>
                </a:lnTo>
                <a:lnTo>
                  <a:pt x="852248" y="196133"/>
                </a:lnTo>
                <a:lnTo>
                  <a:pt x="890987" y="182753"/>
                </a:lnTo>
                <a:lnTo>
                  <a:pt x="914363" y="160076"/>
                </a:lnTo>
                <a:lnTo>
                  <a:pt x="788366" y="160076"/>
                </a:lnTo>
                <a:lnTo>
                  <a:pt x="770593" y="159990"/>
                </a:lnTo>
                <a:lnTo>
                  <a:pt x="763896" y="159479"/>
                </a:lnTo>
                <a:lnTo>
                  <a:pt x="763896" y="158464"/>
                </a:lnTo>
                <a:lnTo>
                  <a:pt x="676372" y="158464"/>
                </a:lnTo>
                <a:lnTo>
                  <a:pt x="666095" y="157979"/>
                </a:lnTo>
                <a:lnTo>
                  <a:pt x="654976" y="157655"/>
                </a:lnTo>
                <a:lnTo>
                  <a:pt x="628693" y="157356"/>
                </a:lnTo>
                <a:lnTo>
                  <a:pt x="628698" y="156760"/>
                </a:lnTo>
                <a:lnTo>
                  <a:pt x="544948" y="156760"/>
                </a:lnTo>
                <a:lnTo>
                  <a:pt x="532200" y="156675"/>
                </a:lnTo>
                <a:close/>
              </a:path>
              <a:path w="1750695" h="306069">
                <a:moveTo>
                  <a:pt x="839087" y="197205"/>
                </a:moveTo>
                <a:lnTo>
                  <a:pt x="540609" y="197205"/>
                </a:lnTo>
                <a:lnTo>
                  <a:pt x="543725" y="197461"/>
                </a:lnTo>
                <a:lnTo>
                  <a:pt x="543612" y="239860"/>
                </a:lnTo>
                <a:lnTo>
                  <a:pt x="518986" y="259318"/>
                </a:lnTo>
                <a:lnTo>
                  <a:pt x="626459" y="259318"/>
                </a:lnTo>
                <a:lnTo>
                  <a:pt x="627281" y="198398"/>
                </a:lnTo>
                <a:lnTo>
                  <a:pt x="824444" y="198398"/>
                </a:lnTo>
                <a:lnTo>
                  <a:pt x="839087" y="197205"/>
                </a:lnTo>
                <a:close/>
              </a:path>
              <a:path w="1750695" h="306069">
                <a:moveTo>
                  <a:pt x="905906" y="239860"/>
                </a:moveTo>
                <a:lnTo>
                  <a:pt x="891041" y="246521"/>
                </a:lnTo>
                <a:lnTo>
                  <a:pt x="873957" y="251979"/>
                </a:lnTo>
                <a:lnTo>
                  <a:pt x="855099" y="255668"/>
                </a:lnTo>
                <a:lnTo>
                  <a:pt x="834909" y="257023"/>
                </a:lnTo>
                <a:lnTo>
                  <a:pt x="906926" y="257023"/>
                </a:lnTo>
                <a:lnTo>
                  <a:pt x="905906" y="239860"/>
                </a:lnTo>
                <a:close/>
              </a:path>
              <a:path w="1750695" h="306069">
                <a:moveTo>
                  <a:pt x="805706" y="199924"/>
                </a:moveTo>
                <a:lnTo>
                  <a:pt x="764274" y="199924"/>
                </a:lnTo>
                <a:lnTo>
                  <a:pt x="780829" y="200350"/>
                </a:lnTo>
                <a:lnTo>
                  <a:pt x="798384" y="200520"/>
                </a:lnTo>
                <a:lnTo>
                  <a:pt x="805706" y="199924"/>
                </a:lnTo>
                <a:close/>
              </a:path>
              <a:path w="1750695" h="306069">
                <a:moveTo>
                  <a:pt x="916116" y="100512"/>
                </a:moveTo>
                <a:lnTo>
                  <a:pt x="809586" y="100512"/>
                </a:lnTo>
                <a:lnTo>
                  <a:pt x="822649" y="102191"/>
                </a:lnTo>
                <a:lnTo>
                  <a:pt x="832621" y="107120"/>
                </a:lnTo>
                <a:lnTo>
                  <a:pt x="838729" y="114819"/>
                </a:lnTo>
                <a:lnTo>
                  <a:pt x="839345" y="116911"/>
                </a:lnTo>
                <a:lnTo>
                  <a:pt x="840438" y="122264"/>
                </a:lnTo>
                <a:lnTo>
                  <a:pt x="840873" y="127702"/>
                </a:lnTo>
                <a:lnTo>
                  <a:pt x="837975" y="141186"/>
                </a:lnTo>
                <a:lnTo>
                  <a:pt x="828026" y="151833"/>
                </a:lnTo>
                <a:lnTo>
                  <a:pt x="811667" y="158027"/>
                </a:lnTo>
                <a:lnTo>
                  <a:pt x="788366" y="160076"/>
                </a:lnTo>
                <a:lnTo>
                  <a:pt x="914363" y="160076"/>
                </a:lnTo>
                <a:lnTo>
                  <a:pt x="921565" y="130465"/>
                </a:lnTo>
                <a:lnTo>
                  <a:pt x="921873" y="126091"/>
                </a:lnTo>
                <a:lnTo>
                  <a:pt x="916116" y="100512"/>
                </a:lnTo>
                <a:close/>
              </a:path>
              <a:path w="1750695" h="306069">
                <a:moveTo>
                  <a:pt x="812347" y="56248"/>
                </a:moveTo>
                <a:lnTo>
                  <a:pt x="753784" y="62994"/>
                </a:lnTo>
                <a:lnTo>
                  <a:pt x="713266" y="82757"/>
                </a:lnTo>
                <a:lnTo>
                  <a:pt x="688294" y="114819"/>
                </a:lnTo>
                <a:lnTo>
                  <a:pt x="676372" y="158464"/>
                </a:lnTo>
                <a:lnTo>
                  <a:pt x="763896" y="158464"/>
                </a:lnTo>
                <a:lnTo>
                  <a:pt x="766256" y="135212"/>
                </a:lnTo>
                <a:lnTo>
                  <a:pt x="773997" y="116911"/>
                </a:lnTo>
                <a:lnTo>
                  <a:pt x="788110" y="104856"/>
                </a:lnTo>
                <a:lnTo>
                  <a:pt x="809586" y="100512"/>
                </a:lnTo>
                <a:lnTo>
                  <a:pt x="916116" y="100512"/>
                </a:lnTo>
                <a:lnTo>
                  <a:pt x="915648" y="98436"/>
                </a:lnTo>
                <a:lnTo>
                  <a:pt x="895513" y="75884"/>
                </a:lnTo>
                <a:lnTo>
                  <a:pt x="861266" y="61378"/>
                </a:lnTo>
                <a:lnTo>
                  <a:pt x="812347" y="56248"/>
                </a:lnTo>
                <a:close/>
              </a:path>
              <a:path w="1750695" h="306069">
                <a:moveTo>
                  <a:pt x="622793" y="104765"/>
                </a:moveTo>
                <a:lnTo>
                  <a:pt x="496417" y="104765"/>
                </a:lnTo>
                <a:lnTo>
                  <a:pt x="519750" y="107448"/>
                </a:lnTo>
                <a:lnTo>
                  <a:pt x="534585" y="115768"/>
                </a:lnTo>
                <a:lnTo>
                  <a:pt x="542690" y="130465"/>
                </a:lnTo>
                <a:lnTo>
                  <a:pt x="544462" y="146565"/>
                </a:lnTo>
                <a:lnTo>
                  <a:pt x="544948" y="156760"/>
                </a:lnTo>
                <a:lnTo>
                  <a:pt x="628698" y="156760"/>
                </a:lnTo>
                <a:lnTo>
                  <a:pt x="628016" y="141186"/>
                </a:lnTo>
                <a:lnTo>
                  <a:pt x="622793" y="104765"/>
                </a:lnTo>
                <a:close/>
              </a:path>
              <a:path w="1750695" h="306069">
                <a:moveTo>
                  <a:pt x="516628" y="55992"/>
                </a:moveTo>
                <a:lnTo>
                  <a:pt x="487770" y="56951"/>
                </a:lnTo>
                <a:lnTo>
                  <a:pt x="461524" y="59646"/>
                </a:lnTo>
                <a:lnTo>
                  <a:pt x="438730" y="63806"/>
                </a:lnTo>
                <a:lnTo>
                  <a:pt x="420229" y="69161"/>
                </a:lnTo>
                <a:lnTo>
                  <a:pt x="423440" y="122264"/>
                </a:lnTo>
                <a:lnTo>
                  <a:pt x="439012" y="115768"/>
                </a:lnTo>
                <a:lnTo>
                  <a:pt x="457026" y="110171"/>
                </a:lnTo>
                <a:lnTo>
                  <a:pt x="476491" y="106245"/>
                </a:lnTo>
                <a:lnTo>
                  <a:pt x="496417" y="104765"/>
                </a:lnTo>
                <a:lnTo>
                  <a:pt x="622793" y="104765"/>
                </a:lnTo>
                <a:lnTo>
                  <a:pt x="622733" y="104347"/>
                </a:lnTo>
                <a:lnTo>
                  <a:pt x="603296" y="76331"/>
                </a:lnTo>
                <a:lnTo>
                  <a:pt x="568564" y="60789"/>
                </a:lnTo>
                <a:lnTo>
                  <a:pt x="516628" y="55992"/>
                </a:lnTo>
                <a:close/>
              </a:path>
              <a:path w="1750695" h="306069">
                <a:moveTo>
                  <a:pt x="1054211" y="114789"/>
                </a:moveTo>
                <a:lnTo>
                  <a:pt x="972091" y="114789"/>
                </a:lnTo>
                <a:lnTo>
                  <a:pt x="971243" y="165674"/>
                </a:lnTo>
                <a:lnTo>
                  <a:pt x="970770" y="229356"/>
                </a:lnTo>
                <a:lnTo>
                  <a:pt x="976533" y="263994"/>
                </a:lnTo>
                <a:lnTo>
                  <a:pt x="993647" y="287686"/>
                </a:lnTo>
                <a:lnTo>
                  <a:pt x="1021735" y="301229"/>
                </a:lnTo>
                <a:lnTo>
                  <a:pt x="1060443" y="305540"/>
                </a:lnTo>
                <a:lnTo>
                  <a:pt x="1080296" y="304928"/>
                </a:lnTo>
                <a:lnTo>
                  <a:pt x="1096731" y="303448"/>
                </a:lnTo>
                <a:lnTo>
                  <a:pt x="1109143" y="301633"/>
                </a:lnTo>
                <a:lnTo>
                  <a:pt x="1116926" y="300017"/>
                </a:lnTo>
                <a:lnTo>
                  <a:pt x="1113671" y="252691"/>
                </a:lnTo>
                <a:lnTo>
                  <a:pt x="1089631" y="252691"/>
                </a:lnTo>
                <a:lnTo>
                  <a:pt x="1072549" y="250605"/>
                </a:lnTo>
                <a:lnTo>
                  <a:pt x="1061656" y="243334"/>
                </a:lnTo>
                <a:lnTo>
                  <a:pt x="1055887" y="229237"/>
                </a:lnTo>
                <a:lnTo>
                  <a:pt x="1054211" y="207151"/>
                </a:lnTo>
                <a:lnTo>
                  <a:pt x="1054211" y="114789"/>
                </a:lnTo>
                <a:close/>
              </a:path>
              <a:path w="1750695" h="306069">
                <a:moveTo>
                  <a:pt x="1113297" y="247253"/>
                </a:moveTo>
                <a:lnTo>
                  <a:pt x="1108248" y="250396"/>
                </a:lnTo>
                <a:lnTo>
                  <a:pt x="1098151" y="252691"/>
                </a:lnTo>
                <a:lnTo>
                  <a:pt x="1113671" y="252691"/>
                </a:lnTo>
                <a:lnTo>
                  <a:pt x="1113297" y="247253"/>
                </a:lnTo>
                <a:close/>
              </a:path>
              <a:path w="1750695" h="306069">
                <a:moveTo>
                  <a:pt x="1058392" y="0"/>
                </a:moveTo>
                <a:lnTo>
                  <a:pt x="1008300" y="0"/>
                </a:lnTo>
                <a:lnTo>
                  <a:pt x="1001537" y="29652"/>
                </a:lnTo>
                <a:lnTo>
                  <a:pt x="989633" y="51657"/>
                </a:lnTo>
                <a:lnTo>
                  <a:pt x="970438" y="66526"/>
                </a:lnTo>
                <a:lnTo>
                  <a:pt x="941799" y="74770"/>
                </a:lnTo>
                <a:lnTo>
                  <a:pt x="941799" y="114789"/>
                </a:lnTo>
                <a:lnTo>
                  <a:pt x="1108248" y="114789"/>
                </a:lnTo>
                <a:lnTo>
                  <a:pt x="1108248" y="63468"/>
                </a:lnTo>
                <a:lnTo>
                  <a:pt x="1055079" y="63468"/>
                </a:lnTo>
                <a:lnTo>
                  <a:pt x="1055353" y="48473"/>
                </a:lnTo>
                <a:lnTo>
                  <a:pt x="1056223" y="29652"/>
                </a:lnTo>
                <a:lnTo>
                  <a:pt x="1057143" y="15138"/>
                </a:lnTo>
                <a:lnTo>
                  <a:pt x="1058392" y="0"/>
                </a:lnTo>
                <a:close/>
              </a:path>
              <a:path w="1750695" h="306069">
                <a:moveTo>
                  <a:pt x="1562947" y="156675"/>
                </a:moveTo>
                <a:lnTo>
                  <a:pt x="1502460" y="161364"/>
                </a:lnTo>
                <a:lnTo>
                  <a:pt x="1460070" y="175199"/>
                </a:lnTo>
                <a:lnTo>
                  <a:pt x="1427058" y="228475"/>
                </a:lnTo>
                <a:lnTo>
                  <a:pt x="1427046" y="229493"/>
                </a:lnTo>
                <a:lnTo>
                  <a:pt x="1432317" y="261296"/>
                </a:lnTo>
                <a:lnTo>
                  <a:pt x="1449844" y="285434"/>
                </a:lnTo>
                <a:lnTo>
                  <a:pt x="1481660" y="300507"/>
                </a:lnTo>
                <a:lnTo>
                  <a:pt x="1529893" y="305710"/>
                </a:lnTo>
                <a:lnTo>
                  <a:pt x="1560057" y="304913"/>
                </a:lnTo>
                <a:lnTo>
                  <a:pt x="1624320" y="301409"/>
                </a:lnTo>
                <a:lnTo>
                  <a:pt x="1660607" y="300612"/>
                </a:lnTo>
                <a:lnTo>
                  <a:pt x="1658485" y="284759"/>
                </a:lnTo>
                <a:lnTo>
                  <a:pt x="1657353" y="267336"/>
                </a:lnTo>
                <a:lnTo>
                  <a:pt x="1657145" y="259318"/>
                </a:lnTo>
                <a:lnTo>
                  <a:pt x="1549615" y="259318"/>
                </a:lnTo>
                <a:lnTo>
                  <a:pt x="1531323" y="257657"/>
                </a:lnTo>
                <a:lnTo>
                  <a:pt x="1518771" y="252404"/>
                </a:lnTo>
                <a:lnTo>
                  <a:pt x="1511543" y="243151"/>
                </a:lnTo>
                <a:lnTo>
                  <a:pt x="1509225" y="229493"/>
                </a:lnTo>
                <a:lnTo>
                  <a:pt x="1512233" y="215788"/>
                </a:lnTo>
                <a:lnTo>
                  <a:pt x="1521748" y="205682"/>
                </a:lnTo>
                <a:lnTo>
                  <a:pt x="1538512" y="199431"/>
                </a:lnTo>
                <a:lnTo>
                  <a:pt x="1563262" y="197290"/>
                </a:lnTo>
                <a:lnTo>
                  <a:pt x="1571151" y="197205"/>
                </a:lnTo>
                <a:lnTo>
                  <a:pt x="1657946" y="197205"/>
                </a:lnTo>
                <a:lnTo>
                  <a:pt x="1658822" y="175199"/>
                </a:lnTo>
                <a:lnTo>
                  <a:pt x="1659184" y="156760"/>
                </a:lnTo>
                <a:lnTo>
                  <a:pt x="1575647" y="156760"/>
                </a:lnTo>
                <a:lnTo>
                  <a:pt x="1562947" y="156675"/>
                </a:lnTo>
                <a:close/>
              </a:path>
              <a:path w="1750695" h="306069">
                <a:moveTo>
                  <a:pt x="1657946" y="197205"/>
                </a:moveTo>
                <a:lnTo>
                  <a:pt x="1571151" y="197205"/>
                </a:lnTo>
                <a:lnTo>
                  <a:pt x="1574227" y="197461"/>
                </a:lnTo>
                <a:lnTo>
                  <a:pt x="1574246" y="243151"/>
                </a:lnTo>
                <a:lnTo>
                  <a:pt x="1549615" y="259318"/>
                </a:lnTo>
                <a:lnTo>
                  <a:pt x="1657145" y="259318"/>
                </a:lnTo>
                <a:lnTo>
                  <a:pt x="1657946" y="197205"/>
                </a:lnTo>
                <a:close/>
              </a:path>
              <a:path w="1750695" h="306069">
                <a:moveTo>
                  <a:pt x="1653349" y="104765"/>
                </a:moveTo>
                <a:lnTo>
                  <a:pt x="1527054" y="104765"/>
                </a:lnTo>
                <a:lnTo>
                  <a:pt x="1550354" y="107448"/>
                </a:lnTo>
                <a:lnTo>
                  <a:pt x="1565313" y="115842"/>
                </a:lnTo>
                <a:lnTo>
                  <a:pt x="1573291" y="130465"/>
                </a:lnTo>
                <a:lnTo>
                  <a:pt x="1575066" y="146565"/>
                </a:lnTo>
                <a:lnTo>
                  <a:pt x="1575647" y="156760"/>
                </a:lnTo>
                <a:lnTo>
                  <a:pt x="1659184" y="156760"/>
                </a:lnTo>
                <a:lnTo>
                  <a:pt x="1659345" y="146565"/>
                </a:lnTo>
                <a:lnTo>
                  <a:pt x="1653349" y="104765"/>
                </a:lnTo>
                <a:close/>
              </a:path>
              <a:path w="1750695" h="306069">
                <a:moveTo>
                  <a:pt x="1547248" y="55992"/>
                </a:moveTo>
                <a:lnTo>
                  <a:pt x="1518364" y="56951"/>
                </a:lnTo>
                <a:lnTo>
                  <a:pt x="1492127" y="59646"/>
                </a:lnTo>
                <a:lnTo>
                  <a:pt x="1469351" y="63806"/>
                </a:lnTo>
                <a:lnTo>
                  <a:pt x="1450850" y="69161"/>
                </a:lnTo>
                <a:lnTo>
                  <a:pt x="1454084" y="122264"/>
                </a:lnTo>
                <a:lnTo>
                  <a:pt x="1469634" y="115768"/>
                </a:lnTo>
                <a:lnTo>
                  <a:pt x="1487611" y="110171"/>
                </a:lnTo>
                <a:lnTo>
                  <a:pt x="1507066" y="106245"/>
                </a:lnTo>
                <a:lnTo>
                  <a:pt x="1527054" y="104765"/>
                </a:lnTo>
                <a:lnTo>
                  <a:pt x="1653349" y="104765"/>
                </a:lnTo>
                <a:lnTo>
                  <a:pt x="1653289" y="104347"/>
                </a:lnTo>
                <a:lnTo>
                  <a:pt x="1633855" y="76331"/>
                </a:lnTo>
                <a:lnTo>
                  <a:pt x="1599142" y="60789"/>
                </a:lnTo>
                <a:lnTo>
                  <a:pt x="1547248" y="55992"/>
                </a:lnTo>
                <a:close/>
              </a:path>
              <a:path w="1750695" h="306069">
                <a:moveTo>
                  <a:pt x="1387555" y="104850"/>
                </a:moveTo>
                <a:lnTo>
                  <a:pt x="1268702" y="104850"/>
                </a:lnTo>
                <a:lnTo>
                  <a:pt x="1288282" y="107472"/>
                </a:lnTo>
                <a:lnTo>
                  <a:pt x="1300976" y="115948"/>
                </a:lnTo>
                <a:lnTo>
                  <a:pt x="1307828" y="131194"/>
                </a:lnTo>
                <a:lnTo>
                  <a:pt x="1309881" y="154126"/>
                </a:lnTo>
                <a:lnTo>
                  <a:pt x="1310133" y="218515"/>
                </a:lnTo>
                <a:lnTo>
                  <a:pt x="1309482" y="252032"/>
                </a:lnTo>
                <a:lnTo>
                  <a:pt x="1308599" y="280496"/>
                </a:lnTo>
                <a:lnTo>
                  <a:pt x="1307514" y="300697"/>
                </a:lnTo>
                <a:lnTo>
                  <a:pt x="1396497" y="300697"/>
                </a:lnTo>
                <a:lnTo>
                  <a:pt x="1394965" y="279959"/>
                </a:lnTo>
                <a:lnTo>
                  <a:pt x="1393769" y="252032"/>
                </a:lnTo>
                <a:lnTo>
                  <a:pt x="1392996" y="218515"/>
                </a:lnTo>
                <a:lnTo>
                  <a:pt x="1393342" y="143250"/>
                </a:lnTo>
                <a:lnTo>
                  <a:pt x="1387555" y="104850"/>
                </a:lnTo>
                <a:close/>
              </a:path>
              <a:path w="1750695" h="306069">
                <a:moveTo>
                  <a:pt x="1281245" y="56248"/>
                </a:moveTo>
                <a:lnTo>
                  <a:pt x="1248430" y="57389"/>
                </a:lnTo>
                <a:lnTo>
                  <a:pt x="1185698" y="62411"/>
                </a:lnTo>
                <a:lnTo>
                  <a:pt x="1149821" y="63553"/>
                </a:lnTo>
                <a:lnTo>
                  <a:pt x="1151563" y="96559"/>
                </a:lnTo>
                <a:lnTo>
                  <a:pt x="1151905" y="109606"/>
                </a:lnTo>
                <a:lnTo>
                  <a:pt x="1152646" y="189985"/>
                </a:lnTo>
                <a:lnTo>
                  <a:pt x="1151903" y="252032"/>
                </a:lnTo>
                <a:lnTo>
                  <a:pt x="1150966" y="280496"/>
                </a:lnTo>
                <a:lnTo>
                  <a:pt x="1149821" y="300612"/>
                </a:lnTo>
                <a:lnTo>
                  <a:pt x="1238804" y="300612"/>
                </a:lnTo>
                <a:lnTo>
                  <a:pt x="1237294" y="279959"/>
                </a:lnTo>
                <a:lnTo>
                  <a:pt x="1236132" y="252032"/>
                </a:lnTo>
                <a:lnTo>
                  <a:pt x="1235365" y="218515"/>
                </a:lnTo>
                <a:lnTo>
                  <a:pt x="1235981" y="130507"/>
                </a:lnTo>
                <a:lnTo>
                  <a:pt x="1268702" y="104850"/>
                </a:lnTo>
                <a:lnTo>
                  <a:pt x="1387555" y="104850"/>
                </a:lnTo>
                <a:lnTo>
                  <a:pt x="1387475" y="104315"/>
                </a:lnTo>
                <a:lnTo>
                  <a:pt x="1368355" y="77223"/>
                </a:lnTo>
                <a:lnTo>
                  <a:pt x="1333704" y="61395"/>
                </a:lnTo>
                <a:lnTo>
                  <a:pt x="1281245" y="56248"/>
                </a:lnTo>
                <a:close/>
              </a:path>
              <a:path w="1750695" h="306069">
                <a:moveTo>
                  <a:pt x="102437" y="34154"/>
                </a:moveTo>
                <a:lnTo>
                  <a:pt x="12365" y="99412"/>
                </a:lnTo>
                <a:lnTo>
                  <a:pt x="0" y="126461"/>
                </a:lnTo>
                <a:lnTo>
                  <a:pt x="3147" y="140836"/>
                </a:lnTo>
                <a:lnTo>
                  <a:pt x="12460" y="153452"/>
                </a:lnTo>
                <a:lnTo>
                  <a:pt x="181836" y="305880"/>
                </a:lnTo>
                <a:lnTo>
                  <a:pt x="351212" y="153452"/>
                </a:lnTo>
                <a:lnTo>
                  <a:pt x="360558" y="140788"/>
                </a:lnTo>
                <a:lnTo>
                  <a:pt x="363628" y="126397"/>
                </a:lnTo>
                <a:lnTo>
                  <a:pt x="360486" y="112023"/>
                </a:lnTo>
                <a:lnTo>
                  <a:pt x="351212" y="99412"/>
                </a:lnTo>
                <a:lnTo>
                  <a:pt x="340728" y="89977"/>
                </a:lnTo>
                <a:lnTo>
                  <a:pt x="181931" y="89977"/>
                </a:lnTo>
                <a:lnTo>
                  <a:pt x="132327" y="45371"/>
                </a:lnTo>
                <a:lnTo>
                  <a:pt x="125679" y="40465"/>
                </a:lnTo>
                <a:lnTo>
                  <a:pt x="118335" y="36960"/>
                </a:lnTo>
                <a:lnTo>
                  <a:pt x="110509" y="34856"/>
                </a:lnTo>
                <a:lnTo>
                  <a:pt x="102437" y="34154"/>
                </a:lnTo>
                <a:close/>
              </a:path>
              <a:path w="1750695" h="306069">
                <a:moveTo>
                  <a:pt x="261329" y="34240"/>
                </a:moveTo>
                <a:lnTo>
                  <a:pt x="181931" y="89977"/>
                </a:lnTo>
                <a:lnTo>
                  <a:pt x="340728" y="89977"/>
                </a:lnTo>
                <a:lnTo>
                  <a:pt x="291143" y="45371"/>
                </a:lnTo>
                <a:lnTo>
                  <a:pt x="261329" y="34240"/>
                </a:lnTo>
                <a:close/>
              </a:path>
              <a:path w="1750695" h="306069">
                <a:moveTo>
                  <a:pt x="1712199" y="41715"/>
                </a:moveTo>
                <a:lnTo>
                  <a:pt x="1697141" y="44297"/>
                </a:lnTo>
                <a:lnTo>
                  <a:pt x="1684628" y="51594"/>
                </a:lnTo>
                <a:lnTo>
                  <a:pt x="1676106" y="62902"/>
                </a:lnTo>
                <a:lnTo>
                  <a:pt x="1673462" y="75111"/>
                </a:lnTo>
                <a:lnTo>
                  <a:pt x="1673625" y="81145"/>
                </a:lnTo>
                <a:lnTo>
                  <a:pt x="1675824" y="91912"/>
                </a:lnTo>
                <a:lnTo>
                  <a:pt x="1683948" y="103306"/>
                </a:lnTo>
                <a:lnTo>
                  <a:pt x="1696376" y="110860"/>
                </a:lnTo>
                <a:lnTo>
                  <a:pt x="1712199" y="113596"/>
                </a:lnTo>
                <a:lnTo>
                  <a:pt x="1727119" y="111028"/>
                </a:lnTo>
                <a:lnTo>
                  <a:pt x="1733473" y="107313"/>
                </a:lnTo>
                <a:lnTo>
                  <a:pt x="1712199" y="107313"/>
                </a:lnTo>
                <a:lnTo>
                  <a:pt x="1699371" y="104974"/>
                </a:lnTo>
                <a:lnTo>
                  <a:pt x="1689687" y="98604"/>
                </a:lnTo>
                <a:lnTo>
                  <a:pt x="1683567" y="89175"/>
                </a:lnTo>
                <a:lnTo>
                  <a:pt x="1682079" y="81145"/>
                </a:lnTo>
                <a:lnTo>
                  <a:pt x="1681935" y="75111"/>
                </a:lnTo>
                <a:lnTo>
                  <a:pt x="1683793" y="65676"/>
                </a:lnTo>
                <a:lnTo>
                  <a:pt x="1690308" y="56267"/>
                </a:lnTo>
                <a:lnTo>
                  <a:pt x="1700070" y="50177"/>
                </a:lnTo>
                <a:lnTo>
                  <a:pt x="1712199" y="48005"/>
                </a:lnTo>
                <a:lnTo>
                  <a:pt x="1733481" y="48005"/>
                </a:lnTo>
                <a:lnTo>
                  <a:pt x="1727119" y="44285"/>
                </a:lnTo>
                <a:lnTo>
                  <a:pt x="1712199" y="41715"/>
                </a:lnTo>
                <a:close/>
              </a:path>
              <a:path w="1750695" h="306069">
                <a:moveTo>
                  <a:pt x="1733481" y="48005"/>
                </a:moveTo>
                <a:lnTo>
                  <a:pt x="1712199" y="48005"/>
                </a:lnTo>
                <a:lnTo>
                  <a:pt x="1724145" y="50189"/>
                </a:lnTo>
                <a:lnTo>
                  <a:pt x="1733813" y="56299"/>
                </a:lnTo>
                <a:lnTo>
                  <a:pt x="1740287" y="65676"/>
                </a:lnTo>
                <a:lnTo>
                  <a:pt x="1742146" y="75111"/>
                </a:lnTo>
                <a:lnTo>
                  <a:pt x="1741966" y="81145"/>
                </a:lnTo>
                <a:lnTo>
                  <a:pt x="1740287" y="89711"/>
                </a:lnTo>
                <a:lnTo>
                  <a:pt x="1733813" y="99081"/>
                </a:lnTo>
                <a:lnTo>
                  <a:pt x="1724145" y="105153"/>
                </a:lnTo>
                <a:lnTo>
                  <a:pt x="1712199" y="107313"/>
                </a:lnTo>
                <a:lnTo>
                  <a:pt x="1733473" y="107313"/>
                </a:lnTo>
                <a:lnTo>
                  <a:pt x="1739562" y="103753"/>
                </a:lnTo>
                <a:lnTo>
                  <a:pt x="1748086" y="92415"/>
                </a:lnTo>
                <a:lnTo>
                  <a:pt x="1750500" y="81145"/>
                </a:lnTo>
                <a:lnTo>
                  <a:pt x="1750701" y="75111"/>
                </a:lnTo>
                <a:lnTo>
                  <a:pt x="1748086" y="62902"/>
                </a:lnTo>
                <a:lnTo>
                  <a:pt x="1739562" y="51562"/>
                </a:lnTo>
                <a:lnTo>
                  <a:pt x="1733481" y="48005"/>
                </a:lnTo>
                <a:close/>
              </a:path>
              <a:path w="1750695" h="306069">
                <a:moveTo>
                  <a:pt x="1724426" y="58370"/>
                </a:moveTo>
                <a:lnTo>
                  <a:pt x="1696974" y="58370"/>
                </a:lnTo>
                <a:lnTo>
                  <a:pt x="1696974" y="98134"/>
                </a:lnTo>
                <a:lnTo>
                  <a:pt x="1704231" y="98134"/>
                </a:lnTo>
                <a:lnTo>
                  <a:pt x="1704231" y="81145"/>
                </a:lnTo>
                <a:lnTo>
                  <a:pt x="1718711" y="81145"/>
                </a:lnTo>
                <a:lnTo>
                  <a:pt x="1718352" y="80634"/>
                </a:lnTo>
                <a:lnTo>
                  <a:pt x="1724978" y="80038"/>
                </a:lnTo>
                <a:lnTo>
                  <a:pt x="1729948" y="77063"/>
                </a:lnTo>
                <a:lnTo>
                  <a:pt x="1729948" y="75622"/>
                </a:lnTo>
                <a:lnTo>
                  <a:pt x="1704231" y="75622"/>
                </a:lnTo>
                <a:lnTo>
                  <a:pt x="1704231" y="63979"/>
                </a:lnTo>
                <a:lnTo>
                  <a:pt x="1729948" y="63979"/>
                </a:lnTo>
                <a:lnTo>
                  <a:pt x="1729948" y="61771"/>
                </a:lnTo>
                <a:lnTo>
                  <a:pt x="1724426" y="58370"/>
                </a:lnTo>
                <a:close/>
              </a:path>
              <a:path w="1750695" h="306069">
                <a:moveTo>
                  <a:pt x="1718711" y="81145"/>
                </a:moveTo>
                <a:lnTo>
                  <a:pt x="1711015" y="81145"/>
                </a:lnTo>
                <a:lnTo>
                  <a:pt x="1722454" y="98134"/>
                </a:lnTo>
                <a:lnTo>
                  <a:pt x="1730658" y="98134"/>
                </a:lnTo>
                <a:lnTo>
                  <a:pt x="1718711" y="81145"/>
                </a:lnTo>
                <a:close/>
              </a:path>
              <a:path w="1750695" h="306069">
                <a:moveTo>
                  <a:pt x="1729948" y="63979"/>
                </a:moveTo>
                <a:lnTo>
                  <a:pt x="1717405" y="63979"/>
                </a:lnTo>
                <a:lnTo>
                  <a:pt x="1722691" y="64575"/>
                </a:lnTo>
                <a:lnTo>
                  <a:pt x="1722691" y="75111"/>
                </a:lnTo>
                <a:lnTo>
                  <a:pt x="1717879" y="75537"/>
                </a:lnTo>
                <a:lnTo>
                  <a:pt x="1704231" y="75537"/>
                </a:lnTo>
                <a:lnTo>
                  <a:pt x="1729948" y="75622"/>
                </a:lnTo>
                <a:lnTo>
                  <a:pt x="1729948" y="63979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86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B4DD-7C2C-42C1-8E14-D4CB9B78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8268-CC5A-408A-A75C-09E899CF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2791"/>
            <a:ext cx="8229600" cy="3394472"/>
          </a:xfrm>
        </p:spPr>
        <p:txBody>
          <a:bodyPr/>
          <a:lstStyle/>
          <a:p>
            <a:pPr marL="355600" indent="-342900">
              <a:lnSpc>
                <a:spcPct val="150000"/>
              </a:lnSpc>
              <a:spcBef>
                <a:spcPts val="1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b="1" spc="-5" dirty="0">
                <a:latin typeface="Arial"/>
                <a:cs typeface="Arial"/>
              </a:rPr>
              <a:t>Enroll </a:t>
            </a:r>
            <a:r>
              <a:rPr lang="en-US" sz="2800" b="1" dirty="0">
                <a:latin typeface="Arial"/>
                <a:cs typeface="Arial"/>
              </a:rPr>
              <a:t>in </a:t>
            </a:r>
            <a:r>
              <a:rPr lang="en-US" sz="2800" b="1" spc="-5" dirty="0">
                <a:latin typeface="Arial"/>
                <a:cs typeface="Arial"/>
              </a:rPr>
              <a:t>or change </a:t>
            </a:r>
            <a:r>
              <a:rPr lang="en-US" sz="2800" spc="-5" dirty="0">
                <a:latin typeface="Arial"/>
                <a:cs typeface="Arial"/>
              </a:rPr>
              <a:t>your </a:t>
            </a:r>
            <a:r>
              <a:rPr lang="en-US" sz="2800" dirty="0">
                <a:latin typeface="Arial"/>
                <a:cs typeface="Arial"/>
              </a:rPr>
              <a:t>health</a:t>
            </a:r>
            <a:r>
              <a:rPr lang="en-US" sz="2800" spc="15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plan</a:t>
            </a:r>
            <a:endParaRPr lang="en-US"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b="1" spc="-5" dirty="0">
                <a:latin typeface="Arial"/>
                <a:cs typeface="Arial"/>
              </a:rPr>
              <a:t>Elect or remove optional buy-ups </a:t>
            </a:r>
            <a:endParaRPr lang="en-US" sz="2800" b="1" spc="-5" dirty="0"/>
          </a:p>
          <a:p>
            <a:pPr marL="355600" marR="508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b="1" spc="-25" dirty="0">
                <a:latin typeface="Arial"/>
                <a:cs typeface="Arial"/>
              </a:rPr>
              <a:t>Waive</a:t>
            </a:r>
            <a:r>
              <a:rPr lang="en-US" sz="2800" b="1" spc="-7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coverage </a:t>
            </a:r>
          </a:p>
          <a:p>
            <a:pPr marL="355600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b="1" spc="-5" dirty="0">
                <a:latin typeface="Arial"/>
                <a:cs typeface="Arial"/>
              </a:rPr>
              <a:t>Add or remove </a:t>
            </a:r>
            <a:r>
              <a:rPr lang="en-US" sz="2800" spc="-5" dirty="0">
                <a:latin typeface="Arial"/>
                <a:cs typeface="Arial"/>
              </a:rPr>
              <a:t>family</a:t>
            </a:r>
            <a:r>
              <a:rPr lang="en-US" sz="2800" spc="30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members</a:t>
            </a:r>
            <a:endParaRPr 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EEA63-91C7-4B59-91D1-59B37BAF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1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2F1F-866E-47DA-ABE6-EADB000B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HRA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A24E5-E0F6-43B9-B838-20CA637FF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spc="-5" dirty="0">
                <a:solidFill>
                  <a:srgbClr val="000000"/>
                </a:solidFill>
                <a:latin typeface="Arial"/>
                <a:cs typeface="Arial"/>
              </a:rPr>
              <a:t>Initial HRA contribution for</a:t>
            </a:r>
            <a:r>
              <a:rPr lang="en-US" sz="32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200" b="1" spc="-5" dirty="0">
                <a:solidFill>
                  <a:srgbClr val="000000"/>
                </a:solidFill>
                <a:latin typeface="Arial"/>
                <a:cs typeface="Arial"/>
              </a:rPr>
              <a:t>7/1/2024:</a:t>
            </a:r>
          </a:p>
          <a:p>
            <a:pPr marL="702945" indent="-342900">
              <a:lnSpc>
                <a:spcPct val="100000"/>
              </a:lnSpc>
              <a:buChar char="•"/>
              <a:tabLst>
                <a:tab pos="702945" algn="l"/>
                <a:tab pos="703580" algn="l"/>
                <a:tab pos="3512185" algn="l"/>
              </a:tabLst>
            </a:pPr>
            <a:r>
              <a:rPr lang="en-US" sz="2800" dirty="0">
                <a:latin typeface="Arial"/>
                <a:cs typeface="Arial"/>
              </a:rPr>
              <a:t>Employee/Early Retiree	</a:t>
            </a:r>
            <a:r>
              <a:rPr lang="en-US" sz="2800" b="1" dirty="0">
                <a:latin typeface="Arial"/>
                <a:cs typeface="Arial"/>
              </a:rPr>
              <a:t>-</a:t>
            </a:r>
            <a:r>
              <a:rPr lang="en-US" sz="2800" b="1" spc="-110" dirty="0">
                <a:latin typeface="Arial"/>
                <a:cs typeface="Arial"/>
              </a:rPr>
              <a:t> </a:t>
            </a:r>
            <a:r>
              <a:rPr lang="en-US" sz="2800" i="1" dirty="0">
                <a:latin typeface="Arial"/>
                <a:cs typeface="Arial"/>
              </a:rPr>
              <a:t>$600</a:t>
            </a:r>
            <a:endParaRPr lang="en-US" sz="2800" dirty="0">
              <a:latin typeface="Arial"/>
              <a:cs typeface="Arial"/>
            </a:endParaRPr>
          </a:p>
          <a:p>
            <a:pPr marL="702945" indent="-342900">
              <a:lnSpc>
                <a:spcPct val="100000"/>
              </a:lnSpc>
              <a:buChar char="•"/>
              <a:tabLst>
                <a:tab pos="702945" algn="l"/>
                <a:tab pos="703580" algn="l"/>
              </a:tabLst>
            </a:pPr>
            <a:r>
              <a:rPr lang="en-US" sz="2800" dirty="0">
                <a:latin typeface="Arial"/>
                <a:cs typeface="Arial"/>
              </a:rPr>
              <a:t>Employee/Early Retiree + Enrolled Spouse </a:t>
            </a:r>
            <a:r>
              <a:rPr lang="en-US" sz="2800" i="1" dirty="0">
                <a:latin typeface="Arial"/>
                <a:cs typeface="Arial"/>
              </a:rPr>
              <a:t>-</a:t>
            </a:r>
            <a:r>
              <a:rPr lang="en-US" sz="2800" i="1" spc="-135" dirty="0">
                <a:latin typeface="Arial"/>
                <a:cs typeface="Arial"/>
              </a:rPr>
              <a:t> </a:t>
            </a:r>
            <a:r>
              <a:rPr lang="en-US" sz="2800" i="1" dirty="0">
                <a:latin typeface="Arial"/>
                <a:cs typeface="Arial"/>
              </a:rPr>
              <a:t>$1200</a:t>
            </a:r>
          </a:p>
          <a:p>
            <a:pPr marL="360045" indent="0">
              <a:lnSpc>
                <a:spcPct val="100000"/>
              </a:lnSpc>
              <a:buNone/>
              <a:tabLst>
                <a:tab pos="702945" algn="l"/>
                <a:tab pos="703580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12700" indent="0">
              <a:lnSpc>
                <a:spcPts val="2375"/>
              </a:lnSpc>
              <a:spcBef>
                <a:spcPts val="1670"/>
              </a:spcBef>
              <a:buNone/>
              <a:tabLst>
                <a:tab pos="355600" algn="l"/>
                <a:tab pos="356235" algn="l"/>
              </a:tabLst>
            </a:pPr>
            <a:r>
              <a:rPr lang="en-US" sz="3200" spc="-5" dirty="0">
                <a:latin typeface="Arial"/>
                <a:cs typeface="Arial"/>
              </a:rPr>
              <a:t>HRA </a:t>
            </a:r>
            <a:r>
              <a:rPr lang="en-US" sz="3200" dirty="0">
                <a:latin typeface="Arial"/>
                <a:cs typeface="Arial"/>
              </a:rPr>
              <a:t>contribution </a:t>
            </a:r>
            <a:r>
              <a:rPr lang="en-US" sz="3200" spc="-5" dirty="0">
                <a:latin typeface="Arial"/>
                <a:cs typeface="Arial"/>
              </a:rPr>
              <a:t>is prorated for new enrollments</a:t>
            </a:r>
            <a:r>
              <a:rPr lang="en-US" sz="3200" spc="-3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or</a:t>
            </a:r>
            <a:endParaRPr lang="en-US" sz="3200" dirty="0">
              <a:latin typeface="Arial"/>
              <a:cs typeface="Arial"/>
            </a:endParaRPr>
          </a:p>
          <a:p>
            <a:pPr marL="12700" indent="0">
              <a:lnSpc>
                <a:spcPts val="2375"/>
              </a:lnSpc>
              <a:buNone/>
            </a:pPr>
            <a:r>
              <a:rPr lang="en-US" sz="3200" spc="-10" dirty="0">
                <a:latin typeface="Arial"/>
                <a:cs typeface="Arial"/>
              </a:rPr>
              <a:t>QME </a:t>
            </a:r>
            <a:r>
              <a:rPr lang="en-US" sz="3200" spc="-5" dirty="0">
                <a:latin typeface="Arial"/>
                <a:cs typeface="Arial"/>
              </a:rPr>
              <a:t>changes during the plan</a:t>
            </a:r>
            <a:r>
              <a:rPr lang="en-US" sz="3200" spc="20" dirty="0">
                <a:latin typeface="Arial"/>
                <a:cs typeface="Arial"/>
              </a:rPr>
              <a:t> </a:t>
            </a:r>
            <a:r>
              <a:rPr lang="en-US" sz="3200" spc="-25" dirty="0">
                <a:latin typeface="Arial"/>
                <a:cs typeface="Arial"/>
              </a:rPr>
              <a:t>year.</a:t>
            </a:r>
            <a:endParaRPr lang="en-US" sz="3200" dirty="0">
              <a:latin typeface="Arial"/>
              <a:cs typeface="Arial"/>
            </a:endParaRPr>
          </a:p>
          <a:p>
            <a:pPr marL="12700" indent="0" algn="ctr">
              <a:lnSpc>
                <a:spcPts val="2380"/>
              </a:lnSpc>
              <a:spcBef>
                <a:spcPts val="1800"/>
              </a:spcBef>
              <a:buNone/>
              <a:tabLst>
                <a:tab pos="355600" algn="l"/>
                <a:tab pos="356235" algn="l"/>
              </a:tabLst>
            </a:pPr>
            <a:r>
              <a:rPr lang="en-US" sz="3100" spc="-5" dirty="0">
                <a:latin typeface="Arial"/>
                <a:cs typeface="Arial"/>
              </a:rPr>
              <a:t>The HRA proration chart may be found</a:t>
            </a:r>
            <a:r>
              <a:rPr lang="en-US" sz="3100" spc="-35" dirty="0">
                <a:latin typeface="Arial"/>
                <a:cs typeface="Arial"/>
              </a:rPr>
              <a:t> </a:t>
            </a:r>
            <a:r>
              <a:rPr lang="en-US" sz="3100" spc="-5" dirty="0">
                <a:hlinkClick r:id="rId3"/>
              </a:rPr>
              <a:t>here</a:t>
            </a:r>
            <a:endParaRPr lang="en-US" sz="3100" spc="-5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111E3-1544-4761-A057-36FE280C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30</a:t>
            </a:fld>
            <a:endParaRPr lang="en-US"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F9E42E47-3B41-EBA8-9CDD-5C479C4EFC4F}"/>
              </a:ext>
            </a:extLst>
          </p:cNvPr>
          <p:cNvSpPr/>
          <p:nvPr/>
        </p:nvSpPr>
        <p:spPr>
          <a:xfrm>
            <a:off x="91644" y="4614228"/>
            <a:ext cx="1750695" cy="306070"/>
          </a:xfrm>
          <a:custGeom>
            <a:avLst/>
            <a:gdLst/>
            <a:ahLst/>
            <a:cxnLst/>
            <a:rect l="l" t="t" r="r" b="b"/>
            <a:pathLst>
              <a:path w="1750695" h="306069">
                <a:moveTo>
                  <a:pt x="824444" y="198398"/>
                </a:moveTo>
                <a:lnTo>
                  <a:pt x="627281" y="198398"/>
                </a:lnTo>
                <a:lnTo>
                  <a:pt x="655707" y="198855"/>
                </a:lnTo>
                <a:lnTo>
                  <a:pt x="675709" y="199498"/>
                </a:lnTo>
                <a:lnTo>
                  <a:pt x="688745" y="248884"/>
                </a:lnTo>
                <a:lnTo>
                  <a:pt x="716676" y="281812"/>
                </a:lnTo>
                <a:lnTo>
                  <a:pt x="760591" y="300179"/>
                </a:lnTo>
                <a:lnTo>
                  <a:pt x="821577" y="305880"/>
                </a:lnTo>
                <a:lnTo>
                  <a:pt x="847457" y="304913"/>
                </a:lnTo>
                <a:lnTo>
                  <a:pt x="871443" y="302290"/>
                </a:lnTo>
                <a:lnTo>
                  <a:pt x="892585" y="298209"/>
                </a:lnTo>
                <a:lnTo>
                  <a:pt x="909061" y="292965"/>
                </a:lnTo>
                <a:lnTo>
                  <a:pt x="906926" y="257023"/>
                </a:lnTo>
                <a:lnTo>
                  <a:pt x="834909" y="257023"/>
                </a:lnTo>
                <a:lnTo>
                  <a:pt x="804536" y="253134"/>
                </a:lnTo>
                <a:lnTo>
                  <a:pt x="782404" y="242027"/>
                </a:lnTo>
                <a:lnTo>
                  <a:pt x="768866" y="224549"/>
                </a:lnTo>
                <a:lnTo>
                  <a:pt x="764274" y="201543"/>
                </a:lnTo>
                <a:lnTo>
                  <a:pt x="764274" y="199924"/>
                </a:lnTo>
                <a:lnTo>
                  <a:pt x="805706" y="199924"/>
                </a:lnTo>
                <a:lnTo>
                  <a:pt x="824444" y="198398"/>
                </a:lnTo>
                <a:close/>
              </a:path>
              <a:path w="1750695" h="306069">
                <a:moveTo>
                  <a:pt x="532200" y="156675"/>
                </a:moveTo>
                <a:lnTo>
                  <a:pt x="471767" y="161364"/>
                </a:lnTo>
                <a:lnTo>
                  <a:pt x="429388" y="175199"/>
                </a:lnTo>
                <a:lnTo>
                  <a:pt x="396930" y="226307"/>
                </a:lnTo>
                <a:lnTo>
                  <a:pt x="396347" y="229493"/>
                </a:lnTo>
                <a:lnTo>
                  <a:pt x="401613" y="261296"/>
                </a:lnTo>
                <a:lnTo>
                  <a:pt x="419132" y="285434"/>
                </a:lnTo>
                <a:lnTo>
                  <a:pt x="450937" y="300507"/>
                </a:lnTo>
                <a:lnTo>
                  <a:pt x="499162" y="305710"/>
                </a:lnTo>
                <a:lnTo>
                  <a:pt x="529352" y="304913"/>
                </a:lnTo>
                <a:lnTo>
                  <a:pt x="593665" y="301409"/>
                </a:lnTo>
                <a:lnTo>
                  <a:pt x="630018" y="300612"/>
                </a:lnTo>
                <a:lnTo>
                  <a:pt x="627913" y="285434"/>
                </a:lnTo>
                <a:lnTo>
                  <a:pt x="626665" y="267336"/>
                </a:lnTo>
                <a:lnTo>
                  <a:pt x="626459" y="259318"/>
                </a:lnTo>
                <a:lnTo>
                  <a:pt x="518986" y="259318"/>
                </a:lnTo>
                <a:lnTo>
                  <a:pt x="481112" y="243416"/>
                </a:lnTo>
                <a:lnTo>
                  <a:pt x="478573" y="229493"/>
                </a:lnTo>
                <a:lnTo>
                  <a:pt x="481583" y="215788"/>
                </a:lnTo>
                <a:lnTo>
                  <a:pt x="491107" y="205682"/>
                </a:lnTo>
                <a:lnTo>
                  <a:pt x="507889" y="199431"/>
                </a:lnTo>
                <a:lnTo>
                  <a:pt x="532673" y="197290"/>
                </a:lnTo>
                <a:lnTo>
                  <a:pt x="540609" y="197205"/>
                </a:lnTo>
                <a:lnTo>
                  <a:pt x="839087" y="197205"/>
                </a:lnTo>
                <a:lnTo>
                  <a:pt x="852248" y="196133"/>
                </a:lnTo>
                <a:lnTo>
                  <a:pt x="890987" y="182753"/>
                </a:lnTo>
                <a:lnTo>
                  <a:pt x="914363" y="160076"/>
                </a:lnTo>
                <a:lnTo>
                  <a:pt x="788366" y="160076"/>
                </a:lnTo>
                <a:lnTo>
                  <a:pt x="770593" y="159990"/>
                </a:lnTo>
                <a:lnTo>
                  <a:pt x="763896" y="159479"/>
                </a:lnTo>
                <a:lnTo>
                  <a:pt x="763896" y="158464"/>
                </a:lnTo>
                <a:lnTo>
                  <a:pt x="676372" y="158464"/>
                </a:lnTo>
                <a:lnTo>
                  <a:pt x="666095" y="157979"/>
                </a:lnTo>
                <a:lnTo>
                  <a:pt x="654976" y="157655"/>
                </a:lnTo>
                <a:lnTo>
                  <a:pt x="628693" y="157356"/>
                </a:lnTo>
                <a:lnTo>
                  <a:pt x="628698" y="156760"/>
                </a:lnTo>
                <a:lnTo>
                  <a:pt x="544948" y="156760"/>
                </a:lnTo>
                <a:lnTo>
                  <a:pt x="532200" y="156675"/>
                </a:lnTo>
                <a:close/>
              </a:path>
              <a:path w="1750695" h="306069">
                <a:moveTo>
                  <a:pt x="839087" y="197205"/>
                </a:moveTo>
                <a:lnTo>
                  <a:pt x="540609" y="197205"/>
                </a:lnTo>
                <a:lnTo>
                  <a:pt x="543725" y="197461"/>
                </a:lnTo>
                <a:lnTo>
                  <a:pt x="543612" y="239860"/>
                </a:lnTo>
                <a:lnTo>
                  <a:pt x="518986" y="259318"/>
                </a:lnTo>
                <a:lnTo>
                  <a:pt x="626459" y="259318"/>
                </a:lnTo>
                <a:lnTo>
                  <a:pt x="627281" y="198398"/>
                </a:lnTo>
                <a:lnTo>
                  <a:pt x="824444" y="198398"/>
                </a:lnTo>
                <a:lnTo>
                  <a:pt x="839087" y="197205"/>
                </a:lnTo>
                <a:close/>
              </a:path>
              <a:path w="1750695" h="306069">
                <a:moveTo>
                  <a:pt x="905906" y="239860"/>
                </a:moveTo>
                <a:lnTo>
                  <a:pt x="891041" y="246521"/>
                </a:lnTo>
                <a:lnTo>
                  <a:pt x="873957" y="251979"/>
                </a:lnTo>
                <a:lnTo>
                  <a:pt x="855099" y="255668"/>
                </a:lnTo>
                <a:lnTo>
                  <a:pt x="834909" y="257023"/>
                </a:lnTo>
                <a:lnTo>
                  <a:pt x="906926" y="257023"/>
                </a:lnTo>
                <a:lnTo>
                  <a:pt x="905906" y="239860"/>
                </a:lnTo>
                <a:close/>
              </a:path>
              <a:path w="1750695" h="306069">
                <a:moveTo>
                  <a:pt x="805706" y="199924"/>
                </a:moveTo>
                <a:lnTo>
                  <a:pt x="764274" y="199924"/>
                </a:lnTo>
                <a:lnTo>
                  <a:pt x="780829" y="200350"/>
                </a:lnTo>
                <a:lnTo>
                  <a:pt x="798384" y="200520"/>
                </a:lnTo>
                <a:lnTo>
                  <a:pt x="805706" y="199924"/>
                </a:lnTo>
                <a:close/>
              </a:path>
              <a:path w="1750695" h="306069">
                <a:moveTo>
                  <a:pt x="916116" y="100512"/>
                </a:moveTo>
                <a:lnTo>
                  <a:pt x="809586" y="100512"/>
                </a:lnTo>
                <a:lnTo>
                  <a:pt x="822649" y="102191"/>
                </a:lnTo>
                <a:lnTo>
                  <a:pt x="832621" y="107120"/>
                </a:lnTo>
                <a:lnTo>
                  <a:pt x="838729" y="114819"/>
                </a:lnTo>
                <a:lnTo>
                  <a:pt x="839345" y="116911"/>
                </a:lnTo>
                <a:lnTo>
                  <a:pt x="840438" y="122264"/>
                </a:lnTo>
                <a:lnTo>
                  <a:pt x="840873" y="127702"/>
                </a:lnTo>
                <a:lnTo>
                  <a:pt x="837975" y="141186"/>
                </a:lnTo>
                <a:lnTo>
                  <a:pt x="828026" y="151833"/>
                </a:lnTo>
                <a:lnTo>
                  <a:pt x="811667" y="158027"/>
                </a:lnTo>
                <a:lnTo>
                  <a:pt x="788366" y="160076"/>
                </a:lnTo>
                <a:lnTo>
                  <a:pt x="914363" y="160076"/>
                </a:lnTo>
                <a:lnTo>
                  <a:pt x="921565" y="130465"/>
                </a:lnTo>
                <a:lnTo>
                  <a:pt x="921873" y="126091"/>
                </a:lnTo>
                <a:lnTo>
                  <a:pt x="916116" y="100512"/>
                </a:lnTo>
                <a:close/>
              </a:path>
              <a:path w="1750695" h="306069">
                <a:moveTo>
                  <a:pt x="812347" y="56248"/>
                </a:moveTo>
                <a:lnTo>
                  <a:pt x="753784" y="62994"/>
                </a:lnTo>
                <a:lnTo>
                  <a:pt x="713266" y="82757"/>
                </a:lnTo>
                <a:lnTo>
                  <a:pt x="688294" y="114819"/>
                </a:lnTo>
                <a:lnTo>
                  <a:pt x="676372" y="158464"/>
                </a:lnTo>
                <a:lnTo>
                  <a:pt x="763896" y="158464"/>
                </a:lnTo>
                <a:lnTo>
                  <a:pt x="766256" y="135212"/>
                </a:lnTo>
                <a:lnTo>
                  <a:pt x="773997" y="116911"/>
                </a:lnTo>
                <a:lnTo>
                  <a:pt x="788110" y="104856"/>
                </a:lnTo>
                <a:lnTo>
                  <a:pt x="809586" y="100512"/>
                </a:lnTo>
                <a:lnTo>
                  <a:pt x="916116" y="100512"/>
                </a:lnTo>
                <a:lnTo>
                  <a:pt x="915648" y="98436"/>
                </a:lnTo>
                <a:lnTo>
                  <a:pt x="895513" y="75884"/>
                </a:lnTo>
                <a:lnTo>
                  <a:pt x="861266" y="61378"/>
                </a:lnTo>
                <a:lnTo>
                  <a:pt x="812347" y="56248"/>
                </a:lnTo>
                <a:close/>
              </a:path>
              <a:path w="1750695" h="306069">
                <a:moveTo>
                  <a:pt x="622793" y="104765"/>
                </a:moveTo>
                <a:lnTo>
                  <a:pt x="496417" y="104765"/>
                </a:lnTo>
                <a:lnTo>
                  <a:pt x="519750" y="107448"/>
                </a:lnTo>
                <a:lnTo>
                  <a:pt x="534585" y="115768"/>
                </a:lnTo>
                <a:lnTo>
                  <a:pt x="542690" y="130465"/>
                </a:lnTo>
                <a:lnTo>
                  <a:pt x="544462" y="146565"/>
                </a:lnTo>
                <a:lnTo>
                  <a:pt x="544948" y="156760"/>
                </a:lnTo>
                <a:lnTo>
                  <a:pt x="628698" y="156760"/>
                </a:lnTo>
                <a:lnTo>
                  <a:pt x="628016" y="141186"/>
                </a:lnTo>
                <a:lnTo>
                  <a:pt x="622793" y="104765"/>
                </a:lnTo>
                <a:close/>
              </a:path>
              <a:path w="1750695" h="306069">
                <a:moveTo>
                  <a:pt x="516628" y="55992"/>
                </a:moveTo>
                <a:lnTo>
                  <a:pt x="487770" y="56951"/>
                </a:lnTo>
                <a:lnTo>
                  <a:pt x="461524" y="59646"/>
                </a:lnTo>
                <a:lnTo>
                  <a:pt x="438730" y="63806"/>
                </a:lnTo>
                <a:lnTo>
                  <a:pt x="420229" y="69161"/>
                </a:lnTo>
                <a:lnTo>
                  <a:pt x="423440" y="122264"/>
                </a:lnTo>
                <a:lnTo>
                  <a:pt x="439012" y="115768"/>
                </a:lnTo>
                <a:lnTo>
                  <a:pt x="457026" y="110171"/>
                </a:lnTo>
                <a:lnTo>
                  <a:pt x="476491" y="106245"/>
                </a:lnTo>
                <a:lnTo>
                  <a:pt x="496417" y="104765"/>
                </a:lnTo>
                <a:lnTo>
                  <a:pt x="622793" y="104765"/>
                </a:lnTo>
                <a:lnTo>
                  <a:pt x="622733" y="104347"/>
                </a:lnTo>
                <a:lnTo>
                  <a:pt x="603296" y="76331"/>
                </a:lnTo>
                <a:lnTo>
                  <a:pt x="568564" y="60789"/>
                </a:lnTo>
                <a:lnTo>
                  <a:pt x="516628" y="55992"/>
                </a:lnTo>
                <a:close/>
              </a:path>
              <a:path w="1750695" h="306069">
                <a:moveTo>
                  <a:pt x="1054211" y="114789"/>
                </a:moveTo>
                <a:lnTo>
                  <a:pt x="972091" y="114789"/>
                </a:lnTo>
                <a:lnTo>
                  <a:pt x="971243" y="165674"/>
                </a:lnTo>
                <a:lnTo>
                  <a:pt x="970770" y="229356"/>
                </a:lnTo>
                <a:lnTo>
                  <a:pt x="976533" y="263994"/>
                </a:lnTo>
                <a:lnTo>
                  <a:pt x="993647" y="287686"/>
                </a:lnTo>
                <a:lnTo>
                  <a:pt x="1021735" y="301229"/>
                </a:lnTo>
                <a:lnTo>
                  <a:pt x="1060443" y="305540"/>
                </a:lnTo>
                <a:lnTo>
                  <a:pt x="1080296" y="304928"/>
                </a:lnTo>
                <a:lnTo>
                  <a:pt x="1096731" y="303448"/>
                </a:lnTo>
                <a:lnTo>
                  <a:pt x="1109143" y="301633"/>
                </a:lnTo>
                <a:lnTo>
                  <a:pt x="1116926" y="300017"/>
                </a:lnTo>
                <a:lnTo>
                  <a:pt x="1113671" y="252691"/>
                </a:lnTo>
                <a:lnTo>
                  <a:pt x="1089631" y="252691"/>
                </a:lnTo>
                <a:lnTo>
                  <a:pt x="1072549" y="250605"/>
                </a:lnTo>
                <a:lnTo>
                  <a:pt x="1061656" y="243334"/>
                </a:lnTo>
                <a:lnTo>
                  <a:pt x="1055887" y="229237"/>
                </a:lnTo>
                <a:lnTo>
                  <a:pt x="1054211" y="207151"/>
                </a:lnTo>
                <a:lnTo>
                  <a:pt x="1054211" y="114789"/>
                </a:lnTo>
                <a:close/>
              </a:path>
              <a:path w="1750695" h="306069">
                <a:moveTo>
                  <a:pt x="1113297" y="247253"/>
                </a:moveTo>
                <a:lnTo>
                  <a:pt x="1108248" y="250396"/>
                </a:lnTo>
                <a:lnTo>
                  <a:pt x="1098151" y="252691"/>
                </a:lnTo>
                <a:lnTo>
                  <a:pt x="1113671" y="252691"/>
                </a:lnTo>
                <a:lnTo>
                  <a:pt x="1113297" y="247253"/>
                </a:lnTo>
                <a:close/>
              </a:path>
              <a:path w="1750695" h="306069">
                <a:moveTo>
                  <a:pt x="1058392" y="0"/>
                </a:moveTo>
                <a:lnTo>
                  <a:pt x="1008300" y="0"/>
                </a:lnTo>
                <a:lnTo>
                  <a:pt x="1001537" y="29652"/>
                </a:lnTo>
                <a:lnTo>
                  <a:pt x="989633" y="51657"/>
                </a:lnTo>
                <a:lnTo>
                  <a:pt x="970438" y="66526"/>
                </a:lnTo>
                <a:lnTo>
                  <a:pt x="941799" y="74770"/>
                </a:lnTo>
                <a:lnTo>
                  <a:pt x="941799" y="114789"/>
                </a:lnTo>
                <a:lnTo>
                  <a:pt x="1108248" y="114789"/>
                </a:lnTo>
                <a:lnTo>
                  <a:pt x="1108248" y="63468"/>
                </a:lnTo>
                <a:lnTo>
                  <a:pt x="1055079" y="63468"/>
                </a:lnTo>
                <a:lnTo>
                  <a:pt x="1055353" y="48473"/>
                </a:lnTo>
                <a:lnTo>
                  <a:pt x="1056223" y="29652"/>
                </a:lnTo>
                <a:lnTo>
                  <a:pt x="1057143" y="15138"/>
                </a:lnTo>
                <a:lnTo>
                  <a:pt x="1058392" y="0"/>
                </a:lnTo>
                <a:close/>
              </a:path>
              <a:path w="1750695" h="306069">
                <a:moveTo>
                  <a:pt x="1562947" y="156675"/>
                </a:moveTo>
                <a:lnTo>
                  <a:pt x="1502460" y="161364"/>
                </a:lnTo>
                <a:lnTo>
                  <a:pt x="1460070" y="175199"/>
                </a:lnTo>
                <a:lnTo>
                  <a:pt x="1427058" y="228475"/>
                </a:lnTo>
                <a:lnTo>
                  <a:pt x="1427046" y="229493"/>
                </a:lnTo>
                <a:lnTo>
                  <a:pt x="1432317" y="261296"/>
                </a:lnTo>
                <a:lnTo>
                  <a:pt x="1449844" y="285434"/>
                </a:lnTo>
                <a:lnTo>
                  <a:pt x="1481660" y="300507"/>
                </a:lnTo>
                <a:lnTo>
                  <a:pt x="1529893" y="305710"/>
                </a:lnTo>
                <a:lnTo>
                  <a:pt x="1560057" y="304913"/>
                </a:lnTo>
                <a:lnTo>
                  <a:pt x="1624320" y="301409"/>
                </a:lnTo>
                <a:lnTo>
                  <a:pt x="1660607" y="300612"/>
                </a:lnTo>
                <a:lnTo>
                  <a:pt x="1658485" y="284759"/>
                </a:lnTo>
                <a:lnTo>
                  <a:pt x="1657353" y="267336"/>
                </a:lnTo>
                <a:lnTo>
                  <a:pt x="1657145" y="259318"/>
                </a:lnTo>
                <a:lnTo>
                  <a:pt x="1549615" y="259318"/>
                </a:lnTo>
                <a:lnTo>
                  <a:pt x="1531323" y="257657"/>
                </a:lnTo>
                <a:lnTo>
                  <a:pt x="1518771" y="252404"/>
                </a:lnTo>
                <a:lnTo>
                  <a:pt x="1511543" y="243151"/>
                </a:lnTo>
                <a:lnTo>
                  <a:pt x="1509225" y="229493"/>
                </a:lnTo>
                <a:lnTo>
                  <a:pt x="1512233" y="215788"/>
                </a:lnTo>
                <a:lnTo>
                  <a:pt x="1521748" y="205682"/>
                </a:lnTo>
                <a:lnTo>
                  <a:pt x="1538512" y="199431"/>
                </a:lnTo>
                <a:lnTo>
                  <a:pt x="1563262" y="197290"/>
                </a:lnTo>
                <a:lnTo>
                  <a:pt x="1571151" y="197205"/>
                </a:lnTo>
                <a:lnTo>
                  <a:pt x="1657946" y="197205"/>
                </a:lnTo>
                <a:lnTo>
                  <a:pt x="1658822" y="175199"/>
                </a:lnTo>
                <a:lnTo>
                  <a:pt x="1659184" y="156760"/>
                </a:lnTo>
                <a:lnTo>
                  <a:pt x="1575647" y="156760"/>
                </a:lnTo>
                <a:lnTo>
                  <a:pt x="1562947" y="156675"/>
                </a:lnTo>
                <a:close/>
              </a:path>
              <a:path w="1750695" h="306069">
                <a:moveTo>
                  <a:pt x="1657946" y="197205"/>
                </a:moveTo>
                <a:lnTo>
                  <a:pt x="1571151" y="197205"/>
                </a:lnTo>
                <a:lnTo>
                  <a:pt x="1574227" y="197461"/>
                </a:lnTo>
                <a:lnTo>
                  <a:pt x="1574246" y="243151"/>
                </a:lnTo>
                <a:lnTo>
                  <a:pt x="1549615" y="259318"/>
                </a:lnTo>
                <a:lnTo>
                  <a:pt x="1657145" y="259318"/>
                </a:lnTo>
                <a:lnTo>
                  <a:pt x="1657946" y="197205"/>
                </a:lnTo>
                <a:close/>
              </a:path>
              <a:path w="1750695" h="306069">
                <a:moveTo>
                  <a:pt x="1653349" y="104765"/>
                </a:moveTo>
                <a:lnTo>
                  <a:pt x="1527054" y="104765"/>
                </a:lnTo>
                <a:lnTo>
                  <a:pt x="1550354" y="107448"/>
                </a:lnTo>
                <a:lnTo>
                  <a:pt x="1565313" y="115842"/>
                </a:lnTo>
                <a:lnTo>
                  <a:pt x="1573291" y="130465"/>
                </a:lnTo>
                <a:lnTo>
                  <a:pt x="1575066" y="146565"/>
                </a:lnTo>
                <a:lnTo>
                  <a:pt x="1575647" y="156760"/>
                </a:lnTo>
                <a:lnTo>
                  <a:pt x="1659184" y="156760"/>
                </a:lnTo>
                <a:lnTo>
                  <a:pt x="1659345" y="146565"/>
                </a:lnTo>
                <a:lnTo>
                  <a:pt x="1653349" y="104765"/>
                </a:lnTo>
                <a:close/>
              </a:path>
              <a:path w="1750695" h="306069">
                <a:moveTo>
                  <a:pt x="1547248" y="55992"/>
                </a:moveTo>
                <a:lnTo>
                  <a:pt x="1518364" y="56951"/>
                </a:lnTo>
                <a:lnTo>
                  <a:pt x="1492127" y="59646"/>
                </a:lnTo>
                <a:lnTo>
                  <a:pt x="1469351" y="63806"/>
                </a:lnTo>
                <a:lnTo>
                  <a:pt x="1450850" y="69161"/>
                </a:lnTo>
                <a:lnTo>
                  <a:pt x="1454084" y="122264"/>
                </a:lnTo>
                <a:lnTo>
                  <a:pt x="1469634" y="115768"/>
                </a:lnTo>
                <a:lnTo>
                  <a:pt x="1487611" y="110171"/>
                </a:lnTo>
                <a:lnTo>
                  <a:pt x="1507066" y="106245"/>
                </a:lnTo>
                <a:lnTo>
                  <a:pt x="1527054" y="104765"/>
                </a:lnTo>
                <a:lnTo>
                  <a:pt x="1653349" y="104765"/>
                </a:lnTo>
                <a:lnTo>
                  <a:pt x="1653289" y="104347"/>
                </a:lnTo>
                <a:lnTo>
                  <a:pt x="1633855" y="76331"/>
                </a:lnTo>
                <a:lnTo>
                  <a:pt x="1599142" y="60789"/>
                </a:lnTo>
                <a:lnTo>
                  <a:pt x="1547248" y="55992"/>
                </a:lnTo>
                <a:close/>
              </a:path>
              <a:path w="1750695" h="306069">
                <a:moveTo>
                  <a:pt x="1387555" y="104850"/>
                </a:moveTo>
                <a:lnTo>
                  <a:pt x="1268702" y="104850"/>
                </a:lnTo>
                <a:lnTo>
                  <a:pt x="1288282" y="107472"/>
                </a:lnTo>
                <a:lnTo>
                  <a:pt x="1300976" y="115948"/>
                </a:lnTo>
                <a:lnTo>
                  <a:pt x="1307828" y="131194"/>
                </a:lnTo>
                <a:lnTo>
                  <a:pt x="1309881" y="154126"/>
                </a:lnTo>
                <a:lnTo>
                  <a:pt x="1310133" y="218515"/>
                </a:lnTo>
                <a:lnTo>
                  <a:pt x="1309482" y="252032"/>
                </a:lnTo>
                <a:lnTo>
                  <a:pt x="1308599" y="280496"/>
                </a:lnTo>
                <a:lnTo>
                  <a:pt x="1307514" y="300697"/>
                </a:lnTo>
                <a:lnTo>
                  <a:pt x="1396497" y="300697"/>
                </a:lnTo>
                <a:lnTo>
                  <a:pt x="1394965" y="279959"/>
                </a:lnTo>
                <a:lnTo>
                  <a:pt x="1393769" y="252032"/>
                </a:lnTo>
                <a:lnTo>
                  <a:pt x="1392996" y="218515"/>
                </a:lnTo>
                <a:lnTo>
                  <a:pt x="1393342" y="143250"/>
                </a:lnTo>
                <a:lnTo>
                  <a:pt x="1387555" y="104850"/>
                </a:lnTo>
                <a:close/>
              </a:path>
              <a:path w="1750695" h="306069">
                <a:moveTo>
                  <a:pt x="1281245" y="56248"/>
                </a:moveTo>
                <a:lnTo>
                  <a:pt x="1248430" y="57389"/>
                </a:lnTo>
                <a:lnTo>
                  <a:pt x="1185698" y="62411"/>
                </a:lnTo>
                <a:lnTo>
                  <a:pt x="1149821" y="63553"/>
                </a:lnTo>
                <a:lnTo>
                  <a:pt x="1151563" y="96559"/>
                </a:lnTo>
                <a:lnTo>
                  <a:pt x="1151905" y="109606"/>
                </a:lnTo>
                <a:lnTo>
                  <a:pt x="1152646" y="189985"/>
                </a:lnTo>
                <a:lnTo>
                  <a:pt x="1151903" y="252032"/>
                </a:lnTo>
                <a:lnTo>
                  <a:pt x="1150966" y="280496"/>
                </a:lnTo>
                <a:lnTo>
                  <a:pt x="1149821" y="300612"/>
                </a:lnTo>
                <a:lnTo>
                  <a:pt x="1238804" y="300612"/>
                </a:lnTo>
                <a:lnTo>
                  <a:pt x="1237294" y="279959"/>
                </a:lnTo>
                <a:lnTo>
                  <a:pt x="1236132" y="252032"/>
                </a:lnTo>
                <a:lnTo>
                  <a:pt x="1235365" y="218515"/>
                </a:lnTo>
                <a:lnTo>
                  <a:pt x="1235981" y="130507"/>
                </a:lnTo>
                <a:lnTo>
                  <a:pt x="1268702" y="104850"/>
                </a:lnTo>
                <a:lnTo>
                  <a:pt x="1387555" y="104850"/>
                </a:lnTo>
                <a:lnTo>
                  <a:pt x="1387475" y="104315"/>
                </a:lnTo>
                <a:lnTo>
                  <a:pt x="1368355" y="77223"/>
                </a:lnTo>
                <a:lnTo>
                  <a:pt x="1333704" y="61395"/>
                </a:lnTo>
                <a:lnTo>
                  <a:pt x="1281245" y="56248"/>
                </a:lnTo>
                <a:close/>
              </a:path>
              <a:path w="1750695" h="306069">
                <a:moveTo>
                  <a:pt x="102437" y="34154"/>
                </a:moveTo>
                <a:lnTo>
                  <a:pt x="12365" y="99412"/>
                </a:lnTo>
                <a:lnTo>
                  <a:pt x="0" y="126461"/>
                </a:lnTo>
                <a:lnTo>
                  <a:pt x="3147" y="140836"/>
                </a:lnTo>
                <a:lnTo>
                  <a:pt x="12460" y="153452"/>
                </a:lnTo>
                <a:lnTo>
                  <a:pt x="181836" y="305880"/>
                </a:lnTo>
                <a:lnTo>
                  <a:pt x="351212" y="153452"/>
                </a:lnTo>
                <a:lnTo>
                  <a:pt x="360558" y="140788"/>
                </a:lnTo>
                <a:lnTo>
                  <a:pt x="363628" y="126397"/>
                </a:lnTo>
                <a:lnTo>
                  <a:pt x="360486" y="112023"/>
                </a:lnTo>
                <a:lnTo>
                  <a:pt x="351212" y="99412"/>
                </a:lnTo>
                <a:lnTo>
                  <a:pt x="340728" y="89977"/>
                </a:lnTo>
                <a:lnTo>
                  <a:pt x="181931" y="89977"/>
                </a:lnTo>
                <a:lnTo>
                  <a:pt x="132327" y="45371"/>
                </a:lnTo>
                <a:lnTo>
                  <a:pt x="125679" y="40465"/>
                </a:lnTo>
                <a:lnTo>
                  <a:pt x="118335" y="36960"/>
                </a:lnTo>
                <a:lnTo>
                  <a:pt x="110509" y="34856"/>
                </a:lnTo>
                <a:lnTo>
                  <a:pt x="102437" y="34154"/>
                </a:lnTo>
                <a:close/>
              </a:path>
              <a:path w="1750695" h="306069">
                <a:moveTo>
                  <a:pt x="261329" y="34240"/>
                </a:moveTo>
                <a:lnTo>
                  <a:pt x="181931" y="89977"/>
                </a:lnTo>
                <a:lnTo>
                  <a:pt x="340728" y="89977"/>
                </a:lnTo>
                <a:lnTo>
                  <a:pt x="291143" y="45371"/>
                </a:lnTo>
                <a:lnTo>
                  <a:pt x="261329" y="34240"/>
                </a:lnTo>
                <a:close/>
              </a:path>
              <a:path w="1750695" h="306069">
                <a:moveTo>
                  <a:pt x="1712199" y="41715"/>
                </a:moveTo>
                <a:lnTo>
                  <a:pt x="1697141" y="44297"/>
                </a:lnTo>
                <a:lnTo>
                  <a:pt x="1684628" y="51594"/>
                </a:lnTo>
                <a:lnTo>
                  <a:pt x="1676106" y="62902"/>
                </a:lnTo>
                <a:lnTo>
                  <a:pt x="1673462" y="75111"/>
                </a:lnTo>
                <a:lnTo>
                  <a:pt x="1673625" y="81145"/>
                </a:lnTo>
                <a:lnTo>
                  <a:pt x="1675824" y="91912"/>
                </a:lnTo>
                <a:lnTo>
                  <a:pt x="1683948" y="103306"/>
                </a:lnTo>
                <a:lnTo>
                  <a:pt x="1696376" y="110860"/>
                </a:lnTo>
                <a:lnTo>
                  <a:pt x="1712199" y="113596"/>
                </a:lnTo>
                <a:lnTo>
                  <a:pt x="1727119" y="111028"/>
                </a:lnTo>
                <a:lnTo>
                  <a:pt x="1733473" y="107313"/>
                </a:lnTo>
                <a:lnTo>
                  <a:pt x="1712199" y="107313"/>
                </a:lnTo>
                <a:lnTo>
                  <a:pt x="1699371" y="104974"/>
                </a:lnTo>
                <a:lnTo>
                  <a:pt x="1689687" y="98604"/>
                </a:lnTo>
                <a:lnTo>
                  <a:pt x="1683567" y="89175"/>
                </a:lnTo>
                <a:lnTo>
                  <a:pt x="1682079" y="81145"/>
                </a:lnTo>
                <a:lnTo>
                  <a:pt x="1681935" y="75111"/>
                </a:lnTo>
                <a:lnTo>
                  <a:pt x="1683793" y="65676"/>
                </a:lnTo>
                <a:lnTo>
                  <a:pt x="1690308" y="56267"/>
                </a:lnTo>
                <a:lnTo>
                  <a:pt x="1700070" y="50177"/>
                </a:lnTo>
                <a:lnTo>
                  <a:pt x="1712199" y="48005"/>
                </a:lnTo>
                <a:lnTo>
                  <a:pt x="1733481" y="48005"/>
                </a:lnTo>
                <a:lnTo>
                  <a:pt x="1727119" y="44285"/>
                </a:lnTo>
                <a:lnTo>
                  <a:pt x="1712199" y="41715"/>
                </a:lnTo>
                <a:close/>
              </a:path>
              <a:path w="1750695" h="306069">
                <a:moveTo>
                  <a:pt x="1733481" y="48005"/>
                </a:moveTo>
                <a:lnTo>
                  <a:pt x="1712199" y="48005"/>
                </a:lnTo>
                <a:lnTo>
                  <a:pt x="1724145" y="50189"/>
                </a:lnTo>
                <a:lnTo>
                  <a:pt x="1733813" y="56299"/>
                </a:lnTo>
                <a:lnTo>
                  <a:pt x="1740287" y="65676"/>
                </a:lnTo>
                <a:lnTo>
                  <a:pt x="1742146" y="75111"/>
                </a:lnTo>
                <a:lnTo>
                  <a:pt x="1741966" y="81145"/>
                </a:lnTo>
                <a:lnTo>
                  <a:pt x="1740287" y="89711"/>
                </a:lnTo>
                <a:lnTo>
                  <a:pt x="1733813" y="99081"/>
                </a:lnTo>
                <a:lnTo>
                  <a:pt x="1724145" y="105153"/>
                </a:lnTo>
                <a:lnTo>
                  <a:pt x="1712199" y="107313"/>
                </a:lnTo>
                <a:lnTo>
                  <a:pt x="1733473" y="107313"/>
                </a:lnTo>
                <a:lnTo>
                  <a:pt x="1739562" y="103753"/>
                </a:lnTo>
                <a:lnTo>
                  <a:pt x="1748086" y="92415"/>
                </a:lnTo>
                <a:lnTo>
                  <a:pt x="1750500" y="81145"/>
                </a:lnTo>
                <a:lnTo>
                  <a:pt x="1750701" y="75111"/>
                </a:lnTo>
                <a:lnTo>
                  <a:pt x="1748086" y="62902"/>
                </a:lnTo>
                <a:lnTo>
                  <a:pt x="1739562" y="51562"/>
                </a:lnTo>
                <a:lnTo>
                  <a:pt x="1733481" y="48005"/>
                </a:lnTo>
                <a:close/>
              </a:path>
              <a:path w="1750695" h="306069">
                <a:moveTo>
                  <a:pt x="1724426" y="58370"/>
                </a:moveTo>
                <a:lnTo>
                  <a:pt x="1696974" y="58370"/>
                </a:lnTo>
                <a:lnTo>
                  <a:pt x="1696974" y="98134"/>
                </a:lnTo>
                <a:lnTo>
                  <a:pt x="1704231" y="98134"/>
                </a:lnTo>
                <a:lnTo>
                  <a:pt x="1704231" y="81145"/>
                </a:lnTo>
                <a:lnTo>
                  <a:pt x="1718711" y="81145"/>
                </a:lnTo>
                <a:lnTo>
                  <a:pt x="1718352" y="80634"/>
                </a:lnTo>
                <a:lnTo>
                  <a:pt x="1724978" y="80038"/>
                </a:lnTo>
                <a:lnTo>
                  <a:pt x="1729948" y="77063"/>
                </a:lnTo>
                <a:lnTo>
                  <a:pt x="1729948" y="75622"/>
                </a:lnTo>
                <a:lnTo>
                  <a:pt x="1704231" y="75622"/>
                </a:lnTo>
                <a:lnTo>
                  <a:pt x="1704231" y="63979"/>
                </a:lnTo>
                <a:lnTo>
                  <a:pt x="1729948" y="63979"/>
                </a:lnTo>
                <a:lnTo>
                  <a:pt x="1729948" y="61771"/>
                </a:lnTo>
                <a:lnTo>
                  <a:pt x="1724426" y="58370"/>
                </a:lnTo>
                <a:close/>
              </a:path>
              <a:path w="1750695" h="306069">
                <a:moveTo>
                  <a:pt x="1718711" y="81145"/>
                </a:moveTo>
                <a:lnTo>
                  <a:pt x="1711015" y="81145"/>
                </a:lnTo>
                <a:lnTo>
                  <a:pt x="1722454" y="98134"/>
                </a:lnTo>
                <a:lnTo>
                  <a:pt x="1730658" y="98134"/>
                </a:lnTo>
                <a:lnTo>
                  <a:pt x="1718711" y="81145"/>
                </a:lnTo>
                <a:close/>
              </a:path>
              <a:path w="1750695" h="306069">
                <a:moveTo>
                  <a:pt x="1729948" y="63979"/>
                </a:moveTo>
                <a:lnTo>
                  <a:pt x="1717405" y="63979"/>
                </a:lnTo>
                <a:lnTo>
                  <a:pt x="1722691" y="64575"/>
                </a:lnTo>
                <a:lnTo>
                  <a:pt x="1722691" y="75111"/>
                </a:lnTo>
                <a:lnTo>
                  <a:pt x="1717879" y="75537"/>
                </a:lnTo>
                <a:lnTo>
                  <a:pt x="1704231" y="75537"/>
                </a:lnTo>
                <a:lnTo>
                  <a:pt x="1729948" y="75622"/>
                </a:lnTo>
                <a:lnTo>
                  <a:pt x="1729948" y="63979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0610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995925-0975-4604-BCFF-52D7EE401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6830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Additional HRA funds can be earned by completing “Do-Rights”</a:t>
            </a:r>
          </a:p>
          <a:p>
            <a:r>
              <a:rPr lang="en-US" sz="2200" dirty="0"/>
              <a:t>$50 HRA contribution for up to three “do-rights”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200" dirty="0">
                <a:latin typeface="Arial"/>
                <a:cs typeface="Arial"/>
              </a:rPr>
              <a:t>Up to </a:t>
            </a:r>
            <a:r>
              <a:rPr lang="en-US" sz="2200" spc="-5" dirty="0">
                <a:latin typeface="Arial"/>
                <a:cs typeface="Arial"/>
              </a:rPr>
              <a:t>$150</a:t>
            </a:r>
            <a:r>
              <a:rPr lang="en-US" sz="2200" spc="-90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per</a:t>
            </a:r>
            <a:endParaRPr lang="en-US" sz="22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lang="en-US" sz="2200" spc="-5" dirty="0">
                <a:latin typeface="Arial"/>
                <a:cs typeface="Arial"/>
              </a:rPr>
              <a:t>employee/early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retiree</a:t>
            </a:r>
            <a:endParaRPr lang="en-US" sz="22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200" spc="-5" dirty="0">
                <a:latin typeface="Arial"/>
                <a:cs typeface="Arial"/>
              </a:rPr>
              <a:t>Up </a:t>
            </a:r>
            <a:r>
              <a:rPr lang="en-US" sz="2200" dirty="0">
                <a:latin typeface="Arial"/>
                <a:cs typeface="Arial"/>
              </a:rPr>
              <a:t>to </a:t>
            </a:r>
            <a:r>
              <a:rPr lang="en-US" sz="2200" spc="-10" dirty="0">
                <a:latin typeface="Arial"/>
                <a:cs typeface="Arial"/>
              </a:rPr>
              <a:t>$150 </a:t>
            </a:r>
            <a:r>
              <a:rPr lang="en-US" sz="2200" spc="-5" dirty="0">
                <a:latin typeface="Arial"/>
                <a:cs typeface="Arial"/>
              </a:rPr>
              <a:t>per</a:t>
            </a:r>
            <a:r>
              <a:rPr lang="en-US" sz="2200" spc="-45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enrolled  spouse</a:t>
            </a:r>
            <a:endParaRPr lang="en-US" sz="2200" dirty="0">
              <a:latin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333293-3C1A-4E9C-8FC4-272302FC9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646635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“Do-Rights” Include</a:t>
            </a:r>
          </a:p>
          <a:p>
            <a:pPr marL="299085" marR="2222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200" spc="-5" dirty="0">
                <a:latin typeface="Arial"/>
                <a:cs typeface="Arial"/>
              </a:rPr>
              <a:t>Annual routine </a:t>
            </a:r>
            <a:r>
              <a:rPr lang="en-US" sz="2200" spc="-10" dirty="0">
                <a:latin typeface="Arial"/>
                <a:cs typeface="Arial"/>
              </a:rPr>
              <a:t>physical  exam</a:t>
            </a:r>
            <a:endParaRPr lang="en-US" sz="2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200" spc="-5" dirty="0">
                <a:latin typeface="Arial"/>
                <a:cs typeface="Arial"/>
              </a:rPr>
              <a:t>Routine dental</a:t>
            </a:r>
            <a:r>
              <a:rPr lang="en-US" sz="2200" spc="-40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exam</a:t>
            </a:r>
            <a:endParaRPr lang="en-US" sz="2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200" spc="-10" dirty="0">
                <a:latin typeface="Arial"/>
                <a:cs typeface="Arial"/>
              </a:rPr>
              <a:t>Annual </a:t>
            </a:r>
            <a:r>
              <a:rPr lang="en-US" sz="2200" spc="-5" dirty="0">
                <a:latin typeface="Arial"/>
                <a:cs typeface="Arial"/>
              </a:rPr>
              <a:t>routine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vision exam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200" spc="-5" dirty="0">
                <a:latin typeface="Arial"/>
                <a:cs typeface="Arial"/>
              </a:rPr>
              <a:t>Annual </a:t>
            </a:r>
            <a:r>
              <a:rPr lang="en-US" sz="2200" dirty="0">
                <a:latin typeface="Arial"/>
                <a:cs typeface="Arial"/>
              </a:rPr>
              <a:t>flu</a:t>
            </a:r>
            <a:r>
              <a:rPr lang="en-US" sz="2200" spc="-75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shot</a:t>
            </a:r>
            <a:endParaRPr lang="en-US" sz="2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200" spc="-10" dirty="0">
                <a:latin typeface="Arial"/>
                <a:cs typeface="Arial"/>
              </a:rPr>
              <a:t>Physical </a:t>
            </a:r>
            <a:r>
              <a:rPr lang="en-US" sz="2200" spc="-5" dirty="0">
                <a:latin typeface="Arial"/>
                <a:cs typeface="Arial"/>
              </a:rPr>
              <a:t>activity</a:t>
            </a:r>
            <a:r>
              <a:rPr lang="en-US" sz="2200" spc="30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tracker</a:t>
            </a:r>
            <a:endParaRPr lang="en-US" sz="2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200" spc="-5" dirty="0">
                <a:latin typeface="Arial"/>
                <a:cs typeface="Arial"/>
              </a:rPr>
              <a:t>Digital</a:t>
            </a:r>
            <a:r>
              <a:rPr lang="en-US" sz="2200" spc="-65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coaching</a:t>
            </a:r>
            <a:endParaRPr lang="en-US" sz="2200" dirty="0">
              <a:latin typeface="Arial"/>
              <a:cs typeface="Arial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F1B4B-73CA-4D90-B1E5-5C9C8F22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 marR="2222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dirty="0"/>
              <a:t>31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9DA49549-C8C6-449A-BA2C-5420E05B4754}"/>
              </a:ext>
            </a:extLst>
          </p:cNvPr>
          <p:cNvSpPr/>
          <p:nvPr/>
        </p:nvSpPr>
        <p:spPr>
          <a:xfrm>
            <a:off x="1844454" y="210716"/>
            <a:ext cx="5455091" cy="1276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3258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98055-BF6B-4536-BF8D-D65CD30C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64E0C-E658-456A-BCAC-6FED2C2D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32</a:t>
            </a:fld>
            <a:endParaRPr lang="en-US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E29BE99-5195-4955-ABF8-DB1A3342BE30}"/>
              </a:ext>
            </a:extLst>
          </p:cNvPr>
          <p:cNvSpPr/>
          <p:nvPr/>
        </p:nvSpPr>
        <p:spPr>
          <a:xfrm>
            <a:off x="551148" y="2447164"/>
            <a:ext cx="1130808" cy="858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822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1B8F84-9560-4CA2-A279-2335D992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58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4000" dirty="0"/>
              <a:t>Sentara Health Plans Vantage HMO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169DBC-2900-4039-94E1-D276E161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4767"/>
            <a:ext cx="8229600" cy="3394472"/>
          </a:xfrm>
        </p:spPr>
        <p:txBody>
          <a:bodyPr>
            <a:norm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lang="en-US" sz="2700" spc="-80" dirty="0">
                <a:latin typeface="Arial"/>
                <a:cs typeface="Arial"/>
              </a:rPr>
              <a:t>You </a:t>
            </a:r>
            <a:r>
              <a:rPr lang="en-US" sz="2700" dirty="0">
                <a:latin typeface="Arial"/>
                <a:cs typeface="Arial"/>
              </a:rPr>
              <a:t>must </a:t>
            </a:r>
            <a:r>
              <a:rPr lang="en-US" sz="2700" spc="-5" dirty="0">
                <a:latin typeface="Arial"/>
                <a:cs typeface="Arial"/>
              </a:rPr>
              <a:t>live or work in </a:t>
            </a:r>
            <a:r>
              <a:rPr lang="en-US" sz="2700" b="1" spc="-5" dirty="0">
                <a:latin typeface="Arial"/>
                <a:cs typeface="Arial"/>
              </a:rPr>
              <a:t>Hampton Roads</a:t>
            </a:r>
            <a:r>
              <a:rPr lang="en-US" sz="2700" spc="-5" dirty="0">
                <a:latin typeface="Arial"/>
                <a:cs typeface="Arial"/>
              </a:rPr>
              <a:t> area</a:t>
            </a:r>
            <a:r>
              <a:rPr lang="en-US" sz="2700" spc="170" dirty="0">
                <a:latin typeface="Arial"/>
                <a:cs typeface="Arial"/>
              </a:rPr>
              <a:t> </a:t>
            </a:r>
            <a:r>
              <a:rPr lang="en-US" sz="2700" spc="-5" dirty="0">
                <a:latin typeface="Arial"/>
                <a:cs typeface="Arial"/>
              </a:rPr>
              <a:t>zip</a:t>
            </a:r>
            <a:endParaRPr lang="en-US" sz="2700" dirty="0"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buNone/>
            </a:pPr>
            <a:r>
              <a:rPr lang="en-US" sz="2700" spc="-5" dirty="0">
                <a:latin typeface="Arial"/>
                <a:cs typeface="Arial"/>
              </a:rPr>
              <a:t>	codes </a:t>
            </a:r>
            <a:r>
              <a:rPr lang="en-US" sz="2700" dirty="0">
                <a:latin typeface="Arial"/>
                <a:cs typeface="Arial"/>
              </a:rPr>
              <a:t>to</a:t>
            </a:r>
            <a:r>
              <a:rPr lang="en-US" sz="2700" spc="-60" dirty="0">
                <a:latin typeface="Arial"/>
                <a:cs typeface="Arial"/>
              </a:rPr>
              <a:t> </a:t>
            </a:r>
            <a:r>
              <a:rPr lang="en-US" sz="2700" spc="-5" dirty="0">
                <a:latin typeface="Arial"/>
                <a:cs typeface="Arial"/>
              </a:rPr>
              <a:t>enroll</a:t>
            </a:r>
            <a:endParaRPr lang="en-US" sz="27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lang="en-US" sz="2700" spc="-5" dirty="0">
                <a:latin typeface="Arial"/>
                <a:cs typeface="Arial"/>
              </a:rPr>
              <a:t>No </a:t>
            </a:r>
            <a:r>
              <a:rPr lang="en-US" sz="2700" dirty="0">
                <a:latin typeface="Arial"/>
                <a:cs typeface="Arial"/>
              </a:rPr>
              <a:t>referrals </a:t>
            </a:r>
            <a:r>
              <a:rPr lang="en-US" sz="2700" spc="-5" dirty="0">
                <a:latin typeface="Arial"/>
                <a:cs typeface="Arial"/>
              </a:rPr>
              <a:t>required </a:t>
            </a:r>
            <a:r>
              <a:rPr lang="en-US" sz="2700" dirty="0">
                <a:latin typeface="Arial"/>
                <a:cs typeface="Arial"/>
              </a:rPr>
              <a:t>to </a:t>
            </a:r>
            <a:r>
              <a:rPr lang="en-US" sz="2700" spc="-5" dirty="0">
                <a:latin typeface="Arial"/>
                <a:cs typeface="Arial"/>
              </a:rPr>
              <a:t>see a</a:t>
            </a:r>
            <a:r>
              <a:rPr lang="en-US" sz="2700" spc="-10" dirty="0">
                <a:latin typeface="Arial"/>
                <a:cs typeface="Arial"/>
              </a:rPr>
              <a:t> </a:t>
            </a:r>
            <a:r>
              <a:rPr lang="en-US" sz="2700" spc="-5" dirty="0">
                <a:latin typeface="Arial"/>
                <a:cs typeface="Arial"/>
              </a:rPr>
              <a:t>specialist</a:t>
            </a:r>
            <a:endParaRPr lang="en-US" sz="27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lang="en-US" sz="2700" dirty="0">
                <a:latin typeface="Arial"/>
                <a:cs typeface="Arial"/>
              </a:rPr>
              <a:t>Out-of-area </a:t>
            </a:r>
            <a:r>
              <a:rPr lang="en-US" sz="2700" spc="-5" dirty="0">
                <a:latin typeface="Arial"/>
                <a:cs typeface="Arial"/>
              </a:rPr>
              <a:t>coverage </a:t>
            </a:r>
            <a:r>
              <a:rPr lang="en-US" sz="2700" dirty="0">
                <a:latin typeface="Arial"/>
                <a:cs typeface="Arial"/>
              </a:rPr>
              <a:t>for </a:t>
            </a:r>
            <a:r>
              <a:rPr lang="en-US" sz="2700" spc="-5" dirty="0">
                <a:latin typeface="Arial"/>
                <a:cs typeface="Arial"/>
              </a:rPr>
              <a:t>dependent</a:t>
            </a:r>
            <a:r>
              <a:rPr lang="en-US" sz="2700" spc="-30" dirty="0">
                <a:latin typeface="Arial"/>
                <a:cs typeface="Arial"/>
              </a:rPr>
              <a:t> </a:t>
            </a:r>
            <a:r>
              <a:rPr lang="en-US" sz="2700" spc="-5" dirty="0">
                <a:latin typeface="Arial"/>
                <a:cs typeface="Arial"/>
              </a:rPr>
              <a:t>children</a:t>
            </a:r>
            <a:endParaRPr lang="en-US" sz="27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lang="en-US" sz="2700" spc="-5" dirty="0">
                <a:latin typeface="Arial"/>
                <a:cs typeface="Arial"/>
              </a:rPr>
              <a:t>No out-of-network coverage except </a:t>
            </a:r>
            <a:r>
              <a:rPr lang="en-US" sz="2700" dirty="0">
                <a:latin typeface="Arial"/>
                <a:cs typeface="Arial"/>
              </a:rPr>
              <a:t>for</a:t>
            </a:r>
            <a:r>
              <a:rPr lang="en-US" sz="2700" spc="75" dirty="0">
                <a:latin typeface="Arial"/>
                <a:cs typeface="Arial"/>
              </a:rPr>
              <a:t> </a:t>
            </a:r>
            <a:r>
              <a:rPr lang="en-US" sz="2700" spc="-5" dirty="0">
                <a:latin typeface="Arial"/>
                <a:cs typeface="Arial"/>
              </a:rPr>
              <a:t>emergencies</a:t>
            </a:r>
            <a:endParaRPr lang="en-US" sz="27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687BA-3258-449F-B740-23B87D3B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9CF5A-AF9F-2833-FA60-AD9489B83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62" y="4084434"/>
            <a:ext cx="2057687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17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E917-2417-4B77-A8CB-71C9E6FA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4000" dirty="0"/>
              <a:t>Sentara Health Plans Vantage HMO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24E28-3F8B-44FA-881D-8ECAD0E8E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700" dirty="0">
                <a:latin typeface="Arial"/>
                <a:cs typeface="Arial"/>
              </a:rPr>
              <a:t>Medical, prescription drug, </a:t>
            </a:r>
            <a:r>
              <a:rPr lang="en-US" sz="2700" spc="-5" dirty="0">
                <a:latin typeface="Arial"/>
                <a:cs typeface="Arial"/>
              </a:rPr>
              <a:t>dental, vision and</a:t>
            </a:r>
            <a:r>
              <a:rPr lang="en-US" sz="2700" spc="40" dirty="0">
                <a:latin typeface="Arial"/>
                <a:cs typeface="Arial"/>
              </a:rPr>
              <a:t> </a:t>
            </a:r>
            <a:r>
              <a:rPr lang="en-US" sz="2700" spc="-5" dirty="0">
                <a:latin typeface="Arial"/>
                <a:cs typeface="Arial"/>
              </a:rPr>
              <a:t>hearing benefits</a:t>
            </a:r>
            <a:endParaRPr lang="en-US" sz="27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700" dirty="0">
                <a:latin typeface="Arial"/>
                <a:cs typeface="Arial"/>
              </a:rPr>
              <a:t>Preventive care covered at</a:t>
            </a:r>
            <a:r>
              <a:rPr lang="en-US" sz="2700" spc="-95" dirty="0">
                <a:latin typeface="Arial"/>
                <a:cs typeface="Arial"/>
              </a:rPr>
              <a:t> </a:t>
            </a:r>
            <a:r>
              <a:rPr lang="en-US" sz="2700" spc="-10" dirty="0">
                <a:latin typeface="Arial"/>
                <a:cs typeface="Arial"/>
              </a:rPr>
              <a:t>100%</a:t>
            </a:r>
            <a:endParaRPr lang="en-US" sz="27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>
                <a:latin typeface="Arial"/>
                <a:cs typeface="Arial"/>
              </a:rPr>
              <a:t>100% </a:t>
            </a:r>
            <a:r>
              <a:rPr lang="en-US" sz="2700" dirty="0">
                <a:latin typeface="Arial"/>
                <a:cs typeface="Arial"/>
              </a:rPr>
              <a:t>of </a:t>
            </a:r>
            <a:r>
              <a:rPr lang="en-US" sz="2700" spc="-5" dirty="0">
                <a:latin typeface="Arial"/>
                <a:cs typeface="Arial"/>
              </a:rPr>
              <a:t>hospitals in Hampton Roads are</a:t>
            </a:r>
            <a:r>
              <a:rPr lang="en-US" sz="2700" spc="120" dirty="0">
                <a:latin typeface="Arial"/>
                <a:cs typeface="Arial"/>
              </a:rPr>
              <a:t> </a:t>
            </a:r>
            <a:r>
              <a:rPr lang="en-US" sz="2700" spc="-5" dirty="0">
                <a:latin typeface="Arial"/>
                <a:cs typeface="Arial"/>
              </a:rPr>
              <a:t>in-network</a:t>
            </a:r>
            <a:endParaRPr lang="en-US" sz="27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700" dirty="0">
                <a:latin typeface="Arial"/>
                <a:cs typeface="Arial"/>
              </a:rPr>
              <a:t>Employee Assistance Program</a:t>
            </a:r>
            <a:r>
              <a:rPr lang="en-US" sz="2700" spc="-165" dirty="0">
                <a:latin typeface="Arial"/>
                <a:cs typeface="Arial"/>
              </a:rPr>
              <a:t> </a:t>
            </a:r>
            <a:r>
              <a:rPr lang="en-US" sz="2700" dirty="0">
                <a:latin typeface="Arial"/>
                <a:cs typeface="Arial"/>
              </a:rPr>
              <a:t>(EAP)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>
                <a:latin typeface="Arial"/>
                <a:cs typeface="Arial"/>
              </a:rPr>
              <a:t>Dedicated member </a:t>
            </a:r>
            <a:r>
              <a:rPr lang="en-US" sz="2700" dirty="0">
                <a:latin typeface="Arial"/>
                <a:cs typeface="Arial"/>
              </a:rPr>
              <a:t>services</a:t>
            </a:r>
            <a:r>
              <a:rPr lang="en-US" sz="2700" spc="50" dirty="0">
                <a:latin typeface="Arial"/>
                <a:cs typeface="Arial"/>
              </a:rPr>
              <a:t> </a:t>
            </a:r>
            <a:r>
              <a:rPr lang="en-US" sz="2700" spc="-5" dirty="0">
                <a:latin typeface="Arial"/>
                <a:cs typeface="Arial"/>
              </a:rPr>
              <a:t>unit</a:t>
            </a:r>
          </a:p>
          <a:p>
            <a:pPr marL="12700" indent="0" algn="ctr">
              <a:lnSpc>
                <a:spcPct val="100000"/>
              </a:lnSpc>
              <a:spcBef>
                <a:spcPts val="5"/>
              </a:spcBef>
              <a:buNone/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  <a:hlinkClick r:id="rId2"/>
              </a:rPr>
              <a:t>https://www.sentarahealthplans.com/group-pages/cova</a:t>
            </a:r>
            <a:endParaRPr lang="en-US" sz="2800" dirty="0">
              <a:latin typeface="Arial"/>
              <a:cs typeface="Arial"/>
            </a:endParaRPr>
          </a:p>
          <a:p>
            <a:pPr marL="12700" indent="0" algn="ctr">
              <a:lnSpc>
                <a:spcPct val="100000"/>
              </a:lnSpc>
              <a:spcBef>
                <a:spcPts val="5"/>
              </a:spcBef>
              <a:buNone/>
              <a:tabLst>
                <a:tab pos="354965" algn="l"/>
                <a:tab pos="355600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3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36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179BD-908A-455A-A3A2-719B115B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34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E1C170-2A24-6EA7-20F1-FC3F4DBD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03" y="4118257"/>
            <a:ext cx="2057687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96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EFD5-56F7-4702-B173-A95D40AC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Flexible Spending Accounts (FSA)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80882-424F-4D0E-B1A9-504168541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85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Administered by </a:t>
            </a:r>
            <a:r>
              <a:rPr lang="en-US" sz="2400" b="1" dirty="0"/>
              <a:t>PayFlex</a:t>
            </a:r>
            <a:r>
              <a:rPr lang="en-US" sz="2400" dirty="0"/>
              <a:t> for all employees eligible for health benefits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A8942-15E4-4489-A9AD-19E9CD44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35</a:t>
            </a:fld>
            <a:endParaRPr lang="en-US"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F88D7889-A525-4CEC-9283-06AF6D505E08}"/>
              </a:ext>
            </a:extLst>
          </p:cNvPr>
          <p:cNvSpPr/>
          <p:nvPr/>
        </p:nvSpPr>
        <p:spPr>
          <a:xfrm>
            <a:off x="308690" y="2175704"/>
            <a:ext cx="3022340" cy="2410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21584-5291-4C8C-B091-57B040F7060E}"/>
              </a:ext>
            </a:extLst>
          </p:cNvPr>
          <p:cNvSpPr txBox="1"/>
          <p:nvPr/>
        </p:nvSpPr>
        <p:spPr>
          <a:xfrm>
            <a:off x="3868057" y="2159645"/>
            <a:ext cx="4608286" cy="277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dirty="0">
                <a:latin typeface="Arial"/>
                <a:cs typeface="Arial"/>
              </a:rPr>
              <a:t>Health </a:t>
            </a:r>
            <a:r>
              <a:rPr lang="en-US" sz="2000" b="1" spc="-5" dirty="0">
                <a:latin typeface="Arial"/>
                <a:cs typeface="Arial"/>
              </a:rPr>
              <a:t>Care</a:t>
            </a:r>
            <a:r>
              <a:rPr lang="en-US" sz="2000" b="1" spc="-12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FSA</a:t>
            </a:r>
            <a:endParaRPr lang="en-US" sz="2000" dirty="0">
              <a:latin typeface="Arial"/>
              <a:cs typeface="Arial"/>
            </a:endParaRPr>
          </a:p>
          <a:p>
            <a:pPr marL="755650" marR="10160" indent="-285750">
              <a:lnSpc>
                <a:spcPct val="76500"/>
              </a:lnSpc>
              <a:spcBef>
                <a:spcPts val="2290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1600" spc="-5" dirty="0">
                <a:latin typeface="Arial"/>
                <a:cs typeface="Arial"/>
              </a:rPr>
              <a:t>Set aside </a:t>
            </a:r>
            <a:r>
              <a:rPr lang="en-US" sz="1600" b="1" dirty="0">
                <a:latin typeface="Arial"/>
                <a:cs typeface="Arial"/>
              </a:rPr>
              <a:t>up to </a:t>
            </a:r>
            <a:r>
              <a:rPr lang="en-US" sz="1600" b="1" spc="-5" dirty="0">
                <a:latin typeface="Arial"/>
                <a:cs typeface="Arial"/>
              </a:rPr>
              <a:t>$3,200</a:t>
            </a:r>
            <a:r>
              <a:rPr lang="en-US" sz="1600" b="1" spc="-30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per </a:t>
            </a:r>
            <a:r>
              <a:rPr lang="en-US" sz="1600" spc="-30" dirty="0">
                <a:latin typeface="Arial"/>
                <a:cs typeface="Arial"/>
              </a:rPr>
              <a:t>year, </a:t>
            </a:r>
            <a:r>
              <a:rPr lang="en-US" sz="1600" spc="-5" dirty="0">
                <a:latin typeface="Arial"/>
                <a:cs typeface="Arial"/>
              </a:rPr>
              <a:t>pre-tax, </a:t>
            </a:r>
            <a:r>
              <a:rPr lang="en-US" sz="1600" dirty="0">
                <a:latin typeface="Arial"/>
                <a:cs typeface="Arial"/>
              </a:rPr>
              <a:t>for </a:t>
            </a:r>
            <a:r>
              <a:rPr lang="en-US" sz="1600" spc="-5" dirty="0">
                <a:latin typeface="Arial"/>
                <a:cs typeface="Arial"/>
              </a:rPr>
              <a:t>eligible health </a:t>
            </a:r>
            <a:r>
              <a:rPr lang="en-US" sz="1600" dirty="0">
                <a:latin typeface="Arial"/>
                <a:cs typeface="Arial"/>
              </a:rPr>
              <a:t>care</a:t>
            </a:r>
            <a:r>
              <a:rPr lang="en-US" sz="1600" spc="-55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expenses</a:t>
            </a:r>
            <a:endParaRPr lang="en-US"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lang="en-US" sz="2000" b="1" dirty="0">
                <a:latin typeface="Arial"/>
                <a:cs typeface="Arial"/>
              </a:rPr>
              <a:t>Dependent </a:t>
            </a:r>
            <a:r>
              <a:rPr lang="en-US" sz="2000" b="1" spc="-10" dirty="0">
                <a:latin typeface="Arial"/>
                <a:cs typeface="Arial"/>
              </a:rPr>
              <a:t>Care</a:t>
            </a:r>
            <a:r>
              <a:rPr lang="en-US" sz="2000" b="1" spc="-13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FSA</a:t>
            </a:r>
            <a:endParaRPr lang="en-US" sz="2000" dirty="0">
              <a:latin typeface="Arial"/>
              <a:cs typeface="Arial"/>
            </a:endParaRPr>
          </a:p>
          <a:p>
            <a:pPr marL="755650" marR="5080" indent="-285750">
              <a:lnSpc>
                <a:spcPct val="76400"/>
              </a:lnSpc>
              <a:spcBef>
                <a:spcPts val="2605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1600" spc="-5" dirty="0">
                <a:latin typeface="Arial"/>
                <a:cs typeface="Arial"/>
              </a:rPr>
              <a:t>Set aside </a:t>
            </a:r>
            <a:r>
              <a:rPr lang="en-US" sz="1600" b="1" spc="-5" dirty="0">
                <a:latin typeface="Arial"/>
                <a:cs typeface="Arial"/>
              </a:rPr>
              <a:t>up </a:t>
            </a:r>
            <a:r>
              <a:rPr lang="en-US" sz="1600" b="1" dirty="0">
                <a:latin typeface="Arial"/>
                <a:cs typeface="Arial"/>
              </a:rPr>
              <a:t>to </a:t>
            </a:r>
            <a:r>
              <a:rPr lang="en-US" sz="1600" b="1" spc="-5" dirty="0">
                <a:latin typeface="Arial"/>
                <a:cs typeface="Arial"/>
              </a:rPr>
              <a:t>$5,000 </a:t>
            </a:r>
            <a:r>
              <a:rPr lang="en-US" sz="1600" spc="-5" dirty="0">
                <a:latin typeface="Arial"/>
                <a:cs typeface="Arial"/>
              </a:rPr>
              <a:t>per  </a:t>
            </a:r>
            <a:r>
              <a:rPr lang="en-US" sz="1600" spc="-85" dirty="0">
                <a:latin typeface="Arial"/>
                <a:cs typeface="Arial"/>
              </a:rPr>
              <a:t>year, </a:t>
            </a:r>
            <a:r>
              <a:rPr lang="en-US" sz="1600" spc="-5" dirty="0">
                <a:latin typeface="Arial"/>
                <a:cs typeface="Arial"/>
              </a:rPr>
              <a:t>pre-tax, </a:t>
            </a:r>
            <a:r>
              <a:rPr lang="en-US" sz="1600" dirty="0">
                <a:latin typeface="Arial"/>
                <a:cs typeface="Arial"/>
              </a:rPr>
              <a:t>for </a:t>
            </a:r>
            <a:r>
              <a:rPr lang="en-US" sz="1600" spc="-5" dirty="0">
                <a:latin typeface="Arial"/>
                <a:cs typeface="Arial"/>
              </a:rPr>
              <a:t>eligible expenses </a:t>
            </a:r>
            <a:r>
              <a:rPr lang="en-US" sz="1600" dirty="0">
                <a:latin typeface="Arial"/>
                <a:cs typeface="Arial"/>
              </a:rPr>
              <a:t>for the </a:t>
            </a:r>
            <a:r>
              <a:rPr lang="en-US" sz="1600" spc="-5" dirty="0">
                <a:latin typeface="Arial"/>
                <a:cs typeface="Arial"/>
              </a:rPr>
              <a:t>care </a:t>
            </a:r>
            <a:r>
              <a:rPr lang="en-US" sz="1600" dirty="0">
                <a:latin typeface="Arial"/>
                <a:cs typeface="Arial"/>
              </a:rPr>
              <a:t>of  </a:t>
            </a:r>
            <a:r>
              <a:rPr lang="en-US" sz="1600" spc="-5" dirty="0">
                <a:latin typeface="Arial"/>
                <a:cs typeface="Arial"/>
              </a:rPr>
              <a:t>your</a:t>
            </a:r>
            <a:r>
              <a:rPr lang="en-US" sz="1600" spc="-60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dependent</a:t>
            </a:r>
            <a:endParaRPr lang="en-US" sz="16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69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0161-A505-45D5-BB65-319786D0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Flexible Spending Accounts (FSA)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3A3D-0D14-4ADC-9F67-F386C47CA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2164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You must enroll each plan year to participate in an FSA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FE85B-E957-4064-8926-785F6239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BE3EB-0433-41BF-8E9F-0062E3B93C9B}"/>
              </a:ext>
            </a:extLst>
          </p:cNvPr>
          <p:cNvSpPr txBox="1"/>
          <p:nvPr/>
        </p:nvSpPr>
        <p:spPr>
          <a:xfrm>
            <a:off x="4267200" y="2352034"/>
            <a:ext cx="457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055" algn="ctr">
              <a:lnSpc>
                <a:spcPct val="100000"/>
              </a:lnSpc>
            </a:pPr>
            <a:r>
              <a:rPr lang="en-US" sz="1800" spc="-5" dirty="0">
                <a:latin typeface="Arial"/>
                <a:cs typeface="Arial"/>
              </a:rPr>
              <a:t>“</a:t>
            </a:r>
            <a:r>
              <a:rPr lang="en-US" sz="2000" b="1" spc="-5" dirty="0">
                <a:latin typeface="Arial"/>
                <a:cs typeface="Arial"/>
              </a:rPr>
              <a:t>Use it or lose it”</a:t>
            </a:r>
            <a:r>
              <a:rPr lang="en-US" sz="2000" b="1" spc="-1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rule</a:t>
            </a:r>
            <a:r>
              <a:rPr lang="en-US" sz="2000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2000" dirty="0">
              <a:latin typeface="Times New Roman"/>
              <a:cs typeface="Times New Roman"/>
            </a:endParaRPr>
          </a:p>
          <a:p>
            <a:pPr marL="355600" marR="257175" indent="-342900">
              <a:lnSpc>
                <a:spcPct val="100000"/>
              </a:lnSpc>
              <a:buClr>
                <a:srgbClr val="24406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dirty="0">
                <a:latin typeface="Arial"/>
                <a:cs typeface="Arial"/>
              </a:rPr>
              <a:t>Use all </a:t>
            </a:r>
            <a:r>
              <a:rPr lang="en-US" sz="1800" b="1" spc="-10" dirty="0">
                <a:latin typeface="Arial"/>
                <a:cs typeface="Arial"/>
              </a:rPr>
              <a:t>the </a:t>
            </a:r>
            <a:r>
              <a:rPr lang="en-US" sz="1800" b="1" dirty="0">
                <a:latin typeface="Arial"/>
                <a:cs typeface="Arial"/>
              </a:rPr>
              <a:t>funds by the end</a:t>
            </a:r>
            <a:r>
              <a:rPr lang="en-US" sz="1800" b="1" spc="-110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of  </a:t>
            </a:r>
            <a:r>
              <a:rPr lang="en-US" sz="1800" b="1" spc="-10" dirty="0">
                <a:latin typeface="Arial"/>
                <a:cs typeface="Arial"/>
              </a:rPr>
              <a:t>your </a:t>
            </a:r>
            <a:r>
              <a:rPr lang="en-US" sz="1800" b="1" spc="-5" dirty="0">
                <a:latin typeface="Arial"/>
                <a:cs typeface="Arial"/>
              </a:rPr>
              <a:t>coverage</a:t>
            </a:r>
            <a:r>
              <a:rPr lang="en-US" sz="1800" b="1" spc="-15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period (June 30)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44060"/>
              </a:buClr>
              <a:buFont typeface="Arial"/>
              <a:buChar char="•"/>
            </a:pPr>
            <a:endParaRPr lang="en-US"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24406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spc="-5" dirty="0">
                <a:latin typeface="Arial"/>
                <a:cs typeface="Arial"/>
              </a:rPr>
              <a:t>File </a:t>
            </a:r>
            <a:r>
              <a:rPr lang="en-US" sz="1800" b="1" dirty="0">
                <a:latin typeface="Arial"/>
                <a:cs typeface="Arial"/>
              </a:rPr>
              <a:t>for reimbursement by </a:t>
            </a:r>
            <a:r>
              <a:rPr lang="en-US" sz="1800" b="1" spc="-10" dirty="0">
                <a:latin typeface="Arial"/>
                <a:cs typeface="Arial"/>
              </a:rPr>
              <a:t>your</a:t>
            </a:r>
            <a:r>
              <a:rPr lang="en-US" sz="1800" b="1" spc="-105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filing</a:t>
            </a:r>
            <a:endParaRPr lang="en-US" sz="1800" dirty="0">
              <a:latin typeface="Arial"/>
              <a:cs typeface="Arial"/>
            </a:endParaRPr>
          </a:p>
          <a:p>
            <a:pPr marL="25400" algn="ctr">
              <a:lnSpc>
                <a:spcPct val="100000"/>
              </a:lnSpc>
            </a:pPr>
            <a:r>
              <a:rPr lang="en-US" sz="1800" b="1" dirty="0">
                <a:latin typeface="Arial"/>
                <a:cs typeface="Arial"/>
              </a:rPr>
              <a:t>deadline or forfeit </a:t>
            </a:r>
            <a:r>
              <a:rPr lang="en-US" sz="1800" b="1" spc="-10" dirty="0">
                <a:latin typeface="Arial"/>
                <a:cs typeface="Arial"/>
              </a:rPr>
              <a:t>your </a:t>
            </a:r>
            <a:r>
              <a:rPr lang="en-US" sz="1800" b="1" dirty="0">
                <a:latin typeface="Arial"/>
                <a:cs typeface="Arial"/>
              </a:rPr>
              <a:t>FSA</a:t>
            </a:r>
            <a:r>
              <a:rPr lang="en-US" sz="1800" b="1" spc="-180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funds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37549265-249F-4CF3-BE6E-3AD2C7DD04DB}"/>
              </a:ext>
            </a:extLst>
          </p:cNvPr>
          <p:cNvSpPr/>
          <p:nvPr/>
        </p:nvSpPr>
        <p:spPr>
          <a:xfrm>
            <a:off x="304800" y="2394858"/>
            <a:ext cx="3022340" cy="2410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016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A126-0653-4227-BAE0-DD844D26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Useful Links &amp;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02821-5067-4E0B-B265-FC8D4585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D9E1BC9-3B67-4799-A0B3-8DAD470F0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049904"/>
              </p:ext>
            </p:extLst>
          </p:nvPr>
        </p:nvGraphicFramePr>
        <p:xfrm>
          <a:off x="457200" y="1063229"/>
          <a:ext cx="8229600" cy="33068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69846449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870498946"/>
                    </a:ext>
                  </a:extLst>
                </a:gridCol>
              </a:tblGrid>
              <a:tr h="6578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Arial"/>
                        </a:rPr>
                        <a:t>Questions about changes in the upcoming health plan year?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n-lt"/>
                          <a:cs typeface="Arial"/>
                        </a:rPr>
                        <a:t>Review Important 2024-2025 Health Plan Information and Premiums in the </a:t>
                      </a:r>
                      <a:r>
                        <a:rPr lang="en-US" sz="1400" b="1" i="1" spc="-5" dirty="0">
                          <a:latin typeface="+mn-lt"/>
                          <a:cs typeface="Arial"/>
                          <a:hlinkClick r:id="rId2"/>
                        </a:rPr>
                        <a:t>Spotlight on </a:t>
                      </a:r>
                      <a:r>
                        <a:rPr lang="en-US" sz="1400" b="1" i="1" spc="-25" dirty="0">
                          <a:latin typeface="+mn-lt"/>
                          <a:cs typeface="Arial"/>
                          <a:hlinkClick r:id="rId2"/>
                        </a:rPr>
                        <a:t>Your</a:t>
                      </a:r>
                      <a:r>
                        <a:rPr lang="en-US" sz="1400" b="1" i="1" spc="5" dirty="0">
                          <a:latin typeface="+mn-lt"/>
                          <a:cs typeface="Arial"/>
                          <a:hlinkClick r:id="rId2"/>
                        </a:rPr>
                        <a:t> </a:t>
                      </a:r>
                      <a:r>
                        <a:rPr lang="en-US" sz="1400" b="1" i="1" spc="-5" dirty="0">
                          <a:latin typeface="+mn-lt"/>
                          <a:cs typeface="Arial"/>
                          <a:hlinkClick r:id="rId2"/>
                        </a:rPr>
                        <a:t>Benefits </a:t>
                      </a:r>
                      <a:r>
                        <a:rPr lang="en-US" sz="1400" b="0" i="0" spc="-5" dirty="0">
                          <a:latin typeface="+mn-lt"/>
                          <a:cs typeface="Arial"/>
                        </a:rPr>
                        <a:t>newsletter</a:t>
                      </a:r>
                      <a:endParaRPr lang="en-US" sz="1400" b="0" i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133179"/>
                  </a:ext>
                </a:extLst>
              </a:tr>
              <a:tr h="7887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Arial"/>
                        </a:rPr>
                        <a:t>Looking for paper enrollment form, important healthcare notices and other helpful DHRM resources?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Visit the </a:t>
                      </a:r>
                      <a:r>
                        <a:rPr lang="en-US" sz="1400" b="1" i="1" spc="-5" dirty="0">
                          <a:latin typeface="+mn-lt"/>
                          <a:cs typeface="Arial"/>
                          <a:hlinkClick r:id="rId3"/>
                        </a:rPr>
                        <a:t>DHRM Open Enrollment page </a:t>
                      </a:r>
                      <a:endParaRPr lang="en-US" sz="1400" b="1" i="1" spc="-5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32591"/>
                  </a:ext>
                </a:extLst>
              </a:tr>
              <a:tr h="6578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Arial"/>
                        </a:rPr>
                        <a:t>Questions on Cardinal HCM </a:t>
                      </a:r>
                      <a:r>
                        <a:rPr lang="en-US" sz="1400" b="1" i="1" dirty="0">
                          <a:latin typeface="+mn-lt"/>
                          <a:cs typeface="Arial"/>
                        </a:rPr>
                        <a:t>Employee Self</a:t>
                      </a:r>
                      <a:r>
                        <a:rPr lang="en-US" sz="1400" b="1" i="1" spc="-12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b="1" i="1" dirty="0">
                          <a:latin typeface="+mn-lt"/>
                          <a:cs typeface="Arial"/>
                        </a:rPr>
                        <a:t>Service (ESS)?</a:t>
                      </a:r>
                      <a:endParaRPr lang="en-US" sz="1400" b="1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Review the </a:t>
                      </a:r>
                      <a:r>
                        <a:rPr lang="en-US" sz="1400" b="1" i="1" dirty="0">
                          <a:hlinkClick r:id="rId4"/>
                        </a:rPr>
                        <a:t>Cardinal Quick Guide to Open Enrollment </a:t>
                      </a:r>
                      <a:r>
                        <a:rPr lang="en-US" sz="1400" b="1" i="1" dirty="0"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400" dirty="0">
                          <a:latin typeface="+mn-lt"/>
                          <a:cs typeface="Arial"/>
                        </a:rPr>
                        <a:t>or email </a:t>
                      </a:r>
                      <a:r>
                        <a:rPr lang="en-US" sz="1400" b="0" dirty="0">
                          <a:latin typeface="+mn-lt"/>
                          <a:cs typeface="Arial"/>
                          <a:hlinkClick r:id="rId5"/>
                        </a:rPr>
                        <a:t>askHR@wm.edu</a:t>
                      </a:r>
                      <a:endParaRPr lang="en-US" sz="1400" b="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665629"/>
                  </a:ext>
                </a:extLst>
              </a:tr>
              <a:tr h="6578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Arial"/>
                        </a:rPr>
                        <a:t>Questions on Open Enrollment in</a:t>
                      </a:r>
                      <a:r>
                        <a:rPr lang="en-US" sz="1400" b="1" spc="-12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b="1" dirty="0">
                          <a:latin typeface="+mn-lt"/>
                          <a:cs typeface="Arial"/>
                        </a:rPr>
                        <a:t>general?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Check out these </a:t>
                      </a:r>
                      <a:r>
                        <a:rPr lang="en-US" sz="1400" b="1" dirty="0">
                          <a:hlinkClick r:id="rId6"/>
                        </a:rPr>
                        <a:t>FAQ’s</a:t>
                      </a:r>
                      <a:r>
                        <a:rPr lang="en-US" sz="1400" dirty="0"/>
                        <a:t> or email </a:t>
                      </a:r>
                      <a:r>
                        <a:rPr lang="en-US" sz="1400" u="heavy" dirty="0">
                          <a:solidFill>
                            <a:srgbClr val="0000FF"/>
                          </a:solidFill>
                          <a:latin typeface="+mn-lt"/>
                          <a:cs typeface="Arial"/>
                          <a:hlinkClick r:id="rId7"/>
                        </a:rPr>
                        <a:t>openenrollment@dhrm.virginia.gov</a:t>
                      </a:r>
                      <a:endParaRPr lang="en-US" sz="140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082540"/>
                  </a:ext>
                </a:extLst>
              </a:tr>
              <a:tr h="470828">
                <a:tc>
                  <a:txBody>
                    <a:bodyPr/>
                    <a:lstStyle/>
                    <a:p>
                      <a:r>
                        <a:rPr lang="en-US" sz="1400" b="1" dirty="0"/>
                        <a:t>Questions on which plan is best for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Consult with </a:t>
                      </a:r>
                      <a:r>
                        <a:rPr lang="en-US" sz="1400" b="1" i="1" dirty="0">
                          <a:latin typeface="+mn-lt"/>
                          <a:cs typeface="Arial"/>
                          <a:hlinkClick r:id="rId8"/>
                        </a:rPr>
                        <a:t>ALEX</a:t>
                      </a:r>
                      <a:r>
                        <a:rPr lang="en-US" sz="1400" b="1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b="0" dirty="0">
                          <a:latin typeface="+mn-lt"/>
                          <a:cs typeface="Arial"/>
                        </a:rPr>
                        <a:t>Virtual Benefits Counselor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024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825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2E27B99-3923-4E0E-BA2F-6DF2C0A4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32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Open Enrollment Support Sessions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9254A4-F0B0-44D4-8416-F46BA6A55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3900" y="1072872"/>
            <a:ext cx="4038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42424"/>
                </a:solidFill>
                <a:latin typeface="+mn-lt"/>
              </a:rPr>
              <a:t>UHR is offering in-person support sessions 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where the team wil</a:t>
            </a:r>
            <a:r>
              <a:rPr lang="en-US" sz="1600" b="1" dirty="0">
                <a:solidFill>
                  <a:srgbClr val="242424"/>
                </a:solidFill>
                <a:latin typeface="+mn-lt"/>
              </a:rPr>
              <a:t>l be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available to assist with questions concerning coverage levels, costs, differences in the programs, etc., and assist employees with making selections and changes in Cardinal</a:t>
            </a:r>
          </a:p>
          <a:p>
            <a:pPr marL="0" indent="0" algn="ctr">
              <a:buNone/>
            </a:pPr>
            <a:r>
              <a:rPr lang="en-US" sz="1400" b="0" i="0" dirty="0">
                <a:solidFill>
                  <a:srgbClr val="242424"/>
                </a:solidFill>
                <a:effectLst/>
                <a:latin typeface="+mn-lt"/>
              </a:rPr>
              <a:t>Please note: We are unable to advise on health plan elections based on individual circumstances</a:t>
            </a:r>
          </a:p>
          <a:p>
            <a:pPr marL="0" indent="0" algn="ctr">
              <a:buNone/>
            </a:pPr>
            <a:endParaRPr lang="en-US" sz="1500" dirty="0">
              <a:latin typeface="+mn-lt"/>
            </a:endParaRPr>
          </a:p>
          <a:p>
            <a:pPr marL="0" indent="0" algn="ctr">
              <a:buNone/>
            </a:pPr>
            <a:endParaRPr lang="en-US" sz="1500" dirty="0">
              <a:latin typeface="+mn-lt"/>
            </a:endParaRPr>
          </a:p>
          <a:p>
            <a:pPr marL="0" indent="0" algn="ctr">
              <a:buNone/>
            </a:pPr>
            <a:r>
              <a:rPr lang="en-US" sz="1500" b="1" dirty="0">
                <a:latin typeface="+mn-lt"/>
              </a:rPr>
              <a:t>No Appointment Necessary </a:t>
            </a:r>
            <a:endParaRPr lang="en-US" sz="1050" b="1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CBB01-B3C8-489E-B7D9-4AD74BBF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2D974012-CF6C-4241-B219-149EC873B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01365"/>
              </p:ext>
            </p:extLst>
          </p:nvPr>
        </p:nvGraphicFramePr>
        <p:xfrm>
          <a:off x="539750" y="754381"/>
          <a:ext cx="3198532" cy="41370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98532">
                  <a:extLst>
                    <a:ext uri="{9D8B030D-6E8A-4147-A177-3AD203B41FA5}">
                      <a16:colId xmlns:a16="http://schemas.microsoft.com/office/drawing/2014/main" val="1986454275"/>
                    </a:ext>
                  </a:extLst>
                </a:gridCol>
              </a:tblGrid>
              <a:tr h="812960"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Wednesday May 1, 2024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Enrollment Begins!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In-Person Support Session for W&amp;M Employees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Jones Hall Room 203</a:t>
                      </a: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8:30 to 12:30 pm</a:t>
                      </a:r>
                      <a:endParaRPr lang="en-US" sz="900" dirty="0"/>
                    </a:p>
                  </a:txBody>
                  <a:tcPr marL="79963" marR="79963" marT="39982" marB="39982"/>
                </a:tc>
                <a:extLst>
                  <a:ext uri="{0D108BD9-81ED-4DB2-BD59-A6C34878D82A}">
                    <a16:rowId xmlns:a16="http://schemas.microsoft.com/office/drawing/2014/main" val="2626177518"/>
                  </a:ext>
                </a:extLst>
              </a:tr>
              <a:tr h="615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 May 3, 2024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In-Person Support Session for VIMS Employees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Watermen’s Hall Technology Classroom (VIMS)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am to 1:00 pm</a:t>
                      </a:r>
                    </a:p>
                  </a:txBody>
                  <a:tcPr marL="59972" marR="59972" marT="0" marB="0"/>
                </a:tc>
                <a:extLst>
                  <a:ext uri="{0D108BD9-81ED-4DB2-BD59-A6C34878D82A}">
                    <a16:rowId xmlns:a16="http://schemas.microsoft.com/office/drawing/2014/main" val="1388611653"/>
                  </a:ext>
                </a:extLst>
              </a:tr>
              <a:tr h="639706"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Monday May 6, 2024</a:t>
                      </a:r>
                    </a:p>
                    <a:p>
                      <a:pPr algn="ctr"/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In-Person Support Session for W&amp;M Employees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Jones Hall Room 203</a:t>
                      </a: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12:30 pm to 4:30 pm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79963" marR="79963" marT="39982" marB="39982"/>
                </a:tc>
                <a:extLst>
                  <a:ext uri="{0D108BD9-81ED-4DB2-BD59-A6C34878D82A}">
                    <a16:rowId xmlns:a16="http://schemas.microsoft.com/office/drawing/2014/main" val="1942130359"/>
                  </a:ext>
                </a:extLst>
              </a:tr>
              <a:tr h="649480"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Tuesday May 7, 2024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In-Person Support Session for VIMS Employees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Watermen’s Hall Technology Classroom (VIMS)</a:t>
                      </a: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12:30 pm to 4:30 pm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79963" marR="79963" marT="39982" marB="39982"/>
                </a:tc>
                <a:extLst>
                  <a:ext uri="{0D108BD9-81ED-4DB2-BD59-A6C34878D82A}">
                    <a16:rowId xmlns:a16="http://schemas.microsoft.com/office/drawing/2014/main" val="2908899075"/>
                  </a:ext>
                </a:extLst>
              </a:tr>
              <a:tr h="639706"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Wednesday May 8, 2024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In-Person Support Session for W&amp;M Employees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Jones Hall Room 203</a:t>
                      </a: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8:30 am to 12:30 pm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79963" marR="79963" marT="39982" marB="39982"/>
                </a:tc>
                <a:extLst>
                  <a:ext uri="{0D108BD9-81ED-4DB2-BD59-A6C34878D82A}">
                    <a16:rowId xmlns:a16="http://schemas.microsoft.com/office/drawing/2014/main" val="3030536848"/>
                  </a:ext>
                </a:extLst>
              </a:tr>
              <a:tr h="779642">
                <a:tc>
                  <a:txBody>
                    <a:bodyPr/>
                    <a:lstStyle/>
                    <a:p>
                      <a:pPr algn="ctr"/>
                      <a:r>
                        <a:rPr lang="en-US" sz="9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Tuesday May 14, 2024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In-Person Support Session for W&amp;M Employees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Jones Hall Room 203</a:t>
                      </a: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12:30 pm to 4:30 pm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79963" marR="79963" marT="39982" marB="39982"/>
                </a:tc>
                <a:extLst>
                  <a:ext uri="{0D108BD9-81ED-4DB2-BD59-A6C34878D82A}">
                    <a16:rowId xmlns:a16="http://schemas.microsoft.com/office/drawing/2014/main" val="3570450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19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A1F3-5A9B-4DF7-800D-2B2339200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082F6-7FCF-49DC-851E-7C4340FD0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William &amp; Mary</a:t>
            </a:r>
          </a:p>
          <a:p>
            <a:pPr marL="0" indent="0" algn="ctr">
              <a:buNone/>
            </a:pPr>
            <a:r>
              <a:rPr lang="en-US" sz="3200" b="1" dirty="0"/>
              <a:t>University Human Resources </a:t>
            </a:r>
          </a:p>
          <a:p>
            <a:pPr marL="0" indent="0" algn="ctr">
              <a:buNone/>
            </a:pPr>
            <a:r>
              <a:rPr lang="en-US" sz="32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Email: </a:t>
            </a:r>
            <a:r>
              <a:rPr lang="en-US" sz="32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askhr@wm.edu</a:t>
            </a:r>
            <a:endParaRPr lang="en-US" sz="32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32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Phone: </a:t>
            </a:r>
            <a:r>
              <a:rPr lang="en-US" sz="3200" dirty="0">
                <a:solidFill>
                  <a:schemeClr val="dk1"/>
                </a:solidFill>
                <a:latin typeface="+mn-lt"/>
                <a:cs typeface="+mn-cs"/>
              </a:rPr>
              <a:t>757-221-3169</a:t>
            </a:r>
          </a:p>
          <a:p>
            <a:pPr marL="0" indent="0" algn="ctr">
              <a:buNone/>
            </a:pPr>
            <a:r>
              <a:rPr lang="en-US" sz="32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Fax: 757-221-7724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38D04-3651-4A9A-BF33-A076FB12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4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D211-E137-4319-9CAF-A3AEC70A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26"/>
            <a:ext cx="8229600" cy="857250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  <a:cs typeface="Arial"/>
              </a:rPr>
              <a:t>Flexible Spending Accounts</a:t>
            </a:r>
            <a:r>
              <a:rPr lang="en-US" spc="-305" dirty="0">
                <a:latin typeface="+mj-lt"/>
                <a:cs typeface="Arial"/>
              </a:rPr>
              <a:t> </a:t>
            </a:r>
            <a:br>
              <a:rPr lang="en-US" spc="-305" dirty="0">
                <a:latin typeface="+mj-lt"/>
                <a:cs typeface="Arial"/>
              </a:rPr>
            </a:br>
            <a:br>
              <a:rPr lang="en-US" dirty="0">
                <a:latin typeface="+mj-lt"/>
                <a:cs typeface="Arial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168D-0382-4659-ADEC-42CD235B3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7860" indent="-457200">
              <a:tabLst>
                <a:tab pos="543560" algn="l"/>
                <a:tab pos="544195" algn="l"/>
              </a:tabLst>
            </a:pPr>
            <a:r>
              <a:rPr lang="en-US" sz="2800" spc="-5" dirty="0">
                <a:latin typeface="Arial"/>
                <a:cs typeface="Arial"/>
              </a:rPr>
              <a:t>Enroll </a:t>
            </a:r>
            <a:r>
              <a:rPr lang="en-US" sz="2800" dirty="0">
                <a:latin typeface="Arial"/>
                <a:cs typeface="Arial"/>
              </a:rPr>
              <a:t>in </a:t>
            </a:r>
            <a:r>
              <a:rPr lang="en-US" sz="2800" spc="-5" dirty="0">
                <a:latin typeface="Arial"/>
                <a:cs typeface="Arial"/>
              </a:rPr>
              <a:t>a </a:t>
            </a:r>
            <a:r>
              <a:rPr lang="en-US" sz="2800" b="1" dirty="0">
                <a:latin typeface="Arial"/>
                <a:cs typeface="Arial"/>
              </a:rPr>
              <a:t>Health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or </a:t>
            </a:r>
            <a:r>
              <a:rPr lang="en-US" sz="2800" b="1" spc="-5" dirty="0">
                <a:latin typeface="Arial"/>
                <a:cs typeface="Arial"/>
              </a:rPr>
              <a:t>Dependent</a:t>
            </a:r>
            <a:r>
              <a:rPr lang="en-US" sz="2800" b="1" spc="5" dirty="0">
                <a:latin typeface="Arial"/>
                <a:cs typeface="Arial"/>
              </a:rPr>
              <a:t> </a:t>
            </a:r>
            <a:r>
              <a:rPr lang="en-US" sz="2800" b="1" spc="-5" dirty="0">
                <a:latin typeface="Arial"/>
                <a:cs typeface="Arial"/>
              </a:rPr>
              <a:t>Care</a:t>
            </a:r>
            <a:endParaRPr lang="en-US" sz="2800" b="1" dirty="0">
              <a:latin typeface="Arial"/>
              <a:cs typeface="Arial"/>
            </a:endParaRPr>
          </a:p>
          <a:p>
            <a:pPr marL="200660" indent="0">
              <a:buNone/>
            </a:pPr>
            <a:r>
              <a:rPr lang="en-US" sz="2800" spc="-10" dirty="0">
                <a:latin typeface="Arial"/>
                <a:cs typeface="Arial"/>
              </a:rPr>
              <a:t>     </a:t>
            </a:r>
            <a:r>
              <a:rPr lang="en-US" sz="2800" b="1" spc="-10" dirty="0">
                <a:latin typeface="Arial"/>
                <a:cs typeface="Arial"/>
              </a:rPr>
              <a:t>FSA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or</a:t>
            </a:r>
            <a:r>
              <a:rPr lang="en-US" sz="2800" spc="-16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both</a:t>
            </a:r>
          </a:p>
          <a:p>
            <a:pPr marL="20066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657860" marR="113030" indent="-457200">
              <a:spcBef>
                <a:spcPts val="5"/>
              </a:spcBef>
              <a:tabLst>
                <a:tab pos="543560" algn="l"/>
                <a:tab pos="544195" algn="l"/>
              </a:tabLst>
            </a:pPr>
            <a:r>
              <a:rPr lang="en-US" sz="2800" spc="-75" dirty="0">
                <a:latin typeface="Arial"/>
                <a:cs typeface="Arial"/>
              </a:rPr>
              <a:t>You </a:t>
            </a:r>
            <a:r>
              <a:rPr lang="en-US" sz="2800" spc="-5" dirty="0">
                <a:latin typeface="Arial"/>
                <a:cs typeface="Arial"/>
              </a:rPr>
              <a:t>must submit an enrollment each </a:t>
            </a:r>
            <a:r>
              <a:rPr lang="en-US" sz="2800" spc="-10" dirty="0">
                <a:latin typeface="Arial"/>
                <a:cs typeface="Arial"/>
              </a:rPr>
              <a:t>year </a:t>
            </a:r>
            <a:r>
              <a:rPr lang="en-US" sz="2800" dirty="0">
                <a:latin typeface="Arial"/>
                <a:cs typeface="Arial"/>
              </a:rPr>
              <a:t>you </a:t>
            </a:r>
            <a:r>
              <a:rPr lang="en-US" sz="2800" spc="-5" dirty="0">
                <a:latin typeface="Arial"/>
                <a:cs typeface="Arial"/>
              </a:rPr>
              <a:t>wish to </a:t>
            </a:r>
            <a:r>
              <a:rPr lang="en-US" sz="2800" dirty="0">
                <a:latin typeface="Arial"/>
                <a:cs typeface="Arial"/>
              </a:rPr>
              <a:t>have </a:t>
            </a:r>
            <a:r>
              <a:rPr lang="en-US" sz="2800" spc="-5" dirty="0">
                <a:latin typeface="Arial"/>
                <a:cs typeface="Arial"/>
              </a:rPr>
              <a:t>an  </a:t>
            </a:r>
            <a:r>
              <a:rPr lang="en-US" sz="2800" spc="-10" dirty="0">
                <a:latin typeface="Arial"/>
                <a:cs typeface="Arial"/>
              </a:rPr>
              <a:t>FSA</a:t>
            </a:r>
            <a:endParaRPr 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BB580-0F1B-4918-B240-A22BAB50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EE2A-4811-4C9A-912C-A384A305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787"/>
            <a:ext cx="8229600" cy="871538"/>
          </a:xfrm>
        </p:spPr>
        <p:txBody>
          <a:bodyPr anchor="b">
            <a:normAutofit/>
          </a:bodyPr>
          <a:lstStyle/>
          <a:p>
            <a:r>
              <a:rPr lang="en-US" dirty="0"/>
              <a:t>Make Your Elections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DF28DC8-0978-F88E-A5AF-3240316E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3CD5B470-24F1-6744-BE88-730898E97D2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DEACE-5518-4C20-BD8F-65F33E456886}"/>
              </a:ext>
            </a:extLst>
          </p:cNvPr>
          <p:cNvSpPr>
            <a:spLocks/>
          </p:cNvSpPr>
          <p:nvPr/>
        </p:nvSpPr>
        <p:spPr>
          <a:xfrm>
            <a:off x="3520282" y="1434547"/>
            <a:ext cx="5111750" cy="210844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83464">
              <a:lnSpc>
                <a:spcPct val="90000"/>
              </a:lnSpc>
              <a:spcBef>
                <a:spcPts val="3"/>
              </a:spcBef>
            </a:pPr>
            <a:endParaRPr lang="en-US" sz="200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pPr algn="ctr" defTabSz="283464"/>
            <a:r>
              <a:rPr lang="en-US" sz="2000" kern="1200" spc="-3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Online by visiting </a:t>
            </a:r>
            <a:r>
              <a:rPr lang="en-US" sz="2000" kern="1200" spc="16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u="heavy" kern="1200" spc="-6" dirty="0">
                <a:solidFill>
                  <a:srgbClr val="0000FF"/>
                </a:solidFill>
                <a:latin typeface="Arial"/>
                <a:ea typeface="+mn-ea"/>
                <a:cs typeface="Arial"/>
                <a:hlinkClick r:id="rId2"/>
              </a:rPr>
              <a:t>my.cardinal.virginia.gov</a:t>
            </a:r>
            <a:endParaRPr lang="en-US" sz="2000" u="heavy" kern="1200" spc="-6" dirty="0">
              <a:solidFill>
                <a:srgbClr val="0000FF"/>
              </a:solidFill>
              <a:latin typeface="Arial"/>
              <a:ea typeface="+mn-ea"/>
              <a:cs typeface="Arial"/>
            </a:endParaRPr>
          </a:p>
          <a:p>
            <a:pPr algn="ctr" defTabSz="283464"/>
            <a:r>
              <a:rPr lang="en-US" sz="1600" dirty="0">
                <a:latin typeface="Arial"/>
                <a:cs typeface="Arial"/>
              </a:rPr>
              <a:t>OR</a:t>
            </a:r>
            <a:endParaRPr lang="en-US" sz="1600" kern="120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R="82677" algn="ctr" defTabSz="283464"/>
            <a:r>
              <a:rPr lang="en-US" sz="1600" kern="1200" spc="-3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Submit an </a:t>
            </a:r>
            <a:r>
              <a:rPr lang="en-US" sz="1600" kern="1200" spc="-3" dirty="0">
                <a:solidFill>
                  <a:schemeClr val="tx1"/>
                </a:solidFill>
                <a:latin typeface="Arial"/>
                <a:ea typeface="+mn-ea"/>
                <a:cs typeface="Arial"/>
                <a:hlinkClick r:id="rId3"/>
              </a:rPr>
              <a:t>Enrollment </a:t>
            </a:r>
            <a:r>
              <a: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  <a:hlinkClick r:id="rId3"/>
              </a:rPr>
              <a:t>Form </a:t>
            </a:r>
            <a:r>
              <a: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to </a:t>
            </a:r>
            <a:r>
              <a:rPr lang="en-US" sz="1600" kern="1200" spc="-3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your agency </a:t>
            </a:r>
            <a:r>
              <a: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Benefits 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	</a:t>
            </a:r>
            <a:r>
              <a:rPr lang="en-US" sz="1600" kern="1200" spc="-3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Administrator securely </a:t>
            </a:r>
            <a:r>
              <a:rPr lang="en-US" sz="1600" kern="1200" spc="-3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</a:t>
            </a:r>
            <a:r>
              <a:rPr lang="en-US" sz="1600" kern="1200" spc="-3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this </a:t>
            </a:r>
            <a:r>
              <a:rPr lang="en-US" sz="1600" kern="1200" spc="-3" dirty="0">
                <a:solidFill>
                  <a:schemeClr val="tx1"/>
                </a:solidFill>
                <a:latin typeface="Arial"/>
                <a:ea typeface="+mn-ea"/>
                <a:cs typeface="Arial"/>
                <a:hlinkClick r:id="rId4"/>
              </a:rPr>
              <a:t>box link</a:t>
            </a:r>
            <a:endParaRPr lang="en-US" sz="1600" kern="1200" spc="-3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L="7874" marR="82677" defTabSz="283464">
              <a:lnSpc>
                <a:spcPct val="90000"/>
              </a:lnSpc>
            </a:pPr>
            <a:endParaRPr lang="en-US" sz="1400" kern="120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defTabSz="283464">
              <a:lnSpc>
                <a:spcPct val="90000"/>
              </a:lnSpc>
              <a:spcBef>
                <a:spcPts val="25"/>
              </a:spcBef>
            </a:pPr>
            <a:endParaRPr lang="en-US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pPr marL="3543" algn="ctr" defTabSz="283464">
              <a:lnSpc>
                <a:spcPct val="90000"/>
              </a:lnSpc>
              <a:spcBef>
                <a:spcPts val="3"/>
              </a:spcBef>
            </a:pPr>
            <a:r>
              <a:rPr lang="en-US" b="1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The </a:t>
            </a:r>
            <a:r>
              <a:rPr lang="en-US" b="1" kern="1200" spc="-3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deadline is 11:59 pm </a:t>
            </a:r>
            <a:r>
              <a:rPr lang="en-US" b="1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Wednesday</a:t>
            </a:r>
            <a:r>
              <a:rPr lang="en-US" b="1" kern="1200" spc="-25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b="1" kern="1200" spc="-3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May 15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3F3E5-EC01-B887-EC51-378D68703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659" y="3629316"/>
            <a:ext cx="2638501" cy="965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1C46A-C4CA-6D3C-D0CB-A73B3B476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32" y="1178231"/>
            <a:ext cx="2547888" cy="341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2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E052F-CEAE-429F-9508-7E3B267C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 Cardinal?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BFF1-F638-466A-90D4-B16FD6825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93345"/>
            <a:r>
              <a:rPr lang="en-US" sz="2500" b="1" spc="-75" dirty="0">
                <a:latin typeface="Arial"/>
                <a:cs typeface="Arial"/>
              </a:rPr>
              <a:t>You </a:t>
            </a:r>
            <a:r>
              <a:rPr lang="en-US" sz="2500" b="1" spc="-5" dirty="0"/>
              <a:t>will</a:t>
            </a:r>
            <a:r>
              <a:rPr lang="en-US" sz="2500" b="1" spc="-5" dirty="0">
                <a:latin typeface="Arial"/>
                <a:cs typeface="Arial"/>
              </a:rPr>
              <a:t> be required </a:t>
            </a:r>
            <a:r>
              <a:rPr lang="en-US" sz="2500" spc="-5" dirty="0">
                <a:latin typeface="Arial"/>
                <a:cs typeface="Arial"/>
              </a:rPr>
              <a:t>to </a:t>
            </a:r>
            <a:r>
              <a:rPr lang="en-US" sz="2500" dirty="0">
                <a:latin typeface="Arial"/>
                <a:cs typeface="Arial"/>
              </a:rPr>
              <a:t>register </a:t>
            </a:r>
            <a:r>
              <a:rPr lang="en-US" sz="2500" spc="-5" dirty="0">
                <a:latin typeface="Arial"/>
                <a:cs typeface="Arial"/>
              </a:rPr>
              <a:t>before </a:t>
            </a:r>
            <a:r>
              <a:rPr lang="en-US" sz="2500" dirty="0">
                <a:latin typeface="Arial"/>
                <a:cs typeface="Arial"/>
              </a:rPr>
              <a:t>you</a:t>
            </a:r>
            <a:r>
              <a:rPr lang="en-US" sz="2500" spc="145" dirty="0">
                <a:latin typeface="Arial"/>
                <a:cs typeface="Arial"/>
              </a:rPr>
              <a:t> </a:t>
            </a:r>
            <a:r>
              <a:rPr lang="en-US" sz="2500" dirty="0">
                <a:latin typeface="Arial"/>
                <a:cs typeface="Arial"/>
              </a:rPr>
              <a:t>can </a:t>
            </a:r>
            <a:r>
              <a:rPr lang="en-US" sz="2500" spc="-5" dirty="0">
                <a:latin typeface="Arial"/>
                <a:cs typeface="Arial"/>
              </a:rPr>
              <a:t>log into Cardinal for the first</a:t>
            </a:r>
            <a:r>
              <a:rPr lang="en-US" sz="2500" spc="105" dirty="0">
                <a:latin typeface="Arial"/>
                <a:cs typeface="Arial"/>
              </a:rPr>
              <a:t> </a:t>
            </a:r>
            <a:r>
              <a:rPr lang="en-US" sz="2500" spc="-5" dirty="0">
                <a:latin typeface="Arial"/>
                <a:cs typeface="Arial"/>
              </a:rPr>
              <a:t>time.</a:t>
            </a:r>
          </a:p>
          <a:p>
            <a:pPr marL="0" marR="93345" indent="0">
              <a:buNone/>
            </a:pPr>
            <a:endParaRPr lang="en-US" sz="2500" dirty="0">
              <a:latin typeface="Times New Roman"/>
              <a:cs typeface="Times New Roman"/>
            </a:endParaRPr>
          </a:p>
          <a:p>
            <a:pPr marR="93980"/>
            <a:r>
              <a:rPr lang="en-US" sz="2500" b="1" spc="-10" dirty="0">
                <a:latin typeface="Arial"/>
                <a:cs typeface="Arial"/>
              </a:rPr>
              <a:t>Not </a:t>
            </a:r>
            <a:r>
              <a:rPr lang="en-US" sz="2500" b="1" spc="-5" dirty="0">
                <a:latin typeface="Arial"/>
                <a:cs typeface="Arial"/>
              </a:rPr>
              <a:t>sure </a:t>
            </a:r>
            <a:r>
              <a:rPr lang="en-US" sz="2500" b="1" dirty="0">
                <a:latin typeface="Arial"/>
                <a:cs typeface="Arial"/>
              </a:rPr>
              <a:t>if </a:t>
            </a:r>
            <a:r>
              <a:rPr lang="en-US" sz="2500" b="1" spc="-15" dirty="0">
                <a:latin typeface="Arial"/>
                <a:cs typeface="Arial"/>
              </a:rPr>
              <a:t>you </a:t>
            </a:r>
            <a:r>
              <a:rPr lang="en-US" sz="2500" b="1" spc="-5" dirty="0">
                <a:latin typeface="Arial"/>
                <a:cs typeface="Arial"/>
              </a:rPr>
              <a:t>need to</a:t>
            </a:r>
            <a:r>
              <a:rPr lang="en-US" sz="2500" b="1" spc="95" dirty="0">
                <a:latin typeface="Arial"/>
                <a:cs typeface="Arial"/>
              </a:rPr>
              <a:t> </a:t>
            </a:r>
            <a:r>
              <a:rPr lang="en-US" sz="2500" b="1" spc="-5" dirty="0">
                <a:latin typeface="Arial"/>
                <a:cs typeface="Arial"/>
              </a:rPr>
              <a:t>register?</a:t>
            </a:r>
            <a:r>
              <a:rPr lang="en-US" sz="2500" b="1" spc="-5" dirty="0"/>
              <a:t> </a:t>
            </a:r>
            <a:r>
              <a:rPr lang="en-US" sz="2500" spc="-5" dirty="0">
                <a:latin typeface="Arial"/>
                <a:cs typeface="Arial"/>
              </a:rPr>
              <a:t>Visit </a:t>
            </a:r>
            <a:r>
              <a:rPr lang="en-US" sz="2500" u="heavy" spc="-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https://www.cardinalproject.virginia.gov/portal</a:t>
            </a:r>
            <a:r>
              <a:rPr lang="en-US" sz="2500" u="heavy" spc="-5" dirty="0">
                <a:solidFill>
                  <a:srgbClr val="0000FF"/>
                </a:solidFill>
              </a:rPr>
              <a:t> </a:t>
            </a:r>
            <a:r>
              <a:rPr lang="en-US" sz="2500" spc="-5" dirty="0">
                <a:latin typeface="Arial"/>
                <a:cs typeface="Arial"/>
              </a:rPr>
              <a:t>for </a:t>
            </a:r>
            <a:r>
              <a:rPr lang="en-US" sz="2500" dirty="0">
                <a:latin typeface="Arial"/>
                <a:cs typeface="Arial"/>
              </a:rPr>
              <a:t>guidance.</a:t>
            </a:r>
            <a:endParaRPr lang="en-US" sz="2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099AF-336C-4409-BD10-1A149EE7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B0BC9-A345-72A8-A183-28AD82BBC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831" y="3823573"/>
            <a:ext cx="2343477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1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706E-50FA-4FDE-94BD-B702B549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073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Visit Cardinal Online to Prepare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D2C56-B646-4B07-95E1-0E60762D3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9713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+mn-lt"/>
              </a:rPr>
              <a:t>Register as a new user with your Cardinal ID if this is your first time accessing the system</a:t>
            </a:r>
          </a:p>
          <a:p>
            <a:pPr marL="0" indent="0" algn="ctr">
              <a:buNone/>
            </a:pPr>
            <a:endParaRPr lang="en-US" sz="2000" dirty="0">
              <a:latin typeface="+mn-lt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Your 11-digit Cardinal ID # can be found by visiting </a:t>
            </a:r>
            <a:r>
              <a:rPr lang="en-US" sz="18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https://my.wm.edu/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and logging in to Banner Self-Service. Once in Banner, select:</a:t>
            </a:r>
          </a:p>
          <a:p>
            <a:pPr marL="85725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1. "</a:t>
            </a:r>
            <a:r>
              <a:rPr lang="en-US" sz="1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Personal Information</a:t>
            </a:r>
            <a:r>
              <a:rPr lang="en-US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endParaRPr lang="en-US" sz="16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2. "</a:t>
            </a:r>
            <a:r>
              <a:rPr lang="en-US" sz="1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View/Update Personal Information</a:t>
            </a:r>
            <a:r>
              <a:rPr lang="en-US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." </a:t>
            </a:r>
          </a:p>
          <a:p>
            <a:pPr marL="85725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Your 93# and</a:t>
            </a:r>
            <a:r>
              <a:rPr lang="en-US" sz="1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Cardinal ID</a:t>
            </a:r>
            <a:r>
              <a:rPr lang="en-US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will be displayed in the </a:t>
            </a:r>
            <a:r>
              <a:rPr lang="en-US" sz="1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top right </a:t>
            </a:r>
            <a:r>
              <a:rPr lang="en-US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corner of this 		   page</a:t>
            </a:r>
          </a:p>
          <a:p>
            <a:pPr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3E302-E292-4AF0-9086-ED2F19E9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1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0D23-36B3-47ED-8A8C-53B174D0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547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Cardinal New User Registration Quick Start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040B5-E614-4E65-98D5-8BA760AC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635"/>
            <a:ext cx="8229600" cy="3394472"/>
          </a:xfrm>
        </p:spPr>
        <p:txBody>
          <a:bodyPr/>
          <a:lstStyle/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CLICK HERE TO ACCESS PDF</a:t>
            </a:r>
            <a:endParaRPr lang="en-US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Please e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nsure your login works and confirm your contact information</a:t>
            </a:r>
          </a:p>
          <a:p>
            <a:pPr lvl="1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Phone Number</a:t>
            </a:r>
            <a:endParaRPr lang="en-U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Email Address</a:t>
            </a:r>
            <a:endParaRPr lang="en-U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Home Address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4846F-CDF0-4D5A-B031-C731D4F7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8</a:t>
            </a:fld>
            <a:endParaRPr lang="en-US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8D0E77FF-88F8-4C88-81AC-C67151DD794A}"/>
              </a:ext>
            </a:extLst>
          </p:cNvPr>
          <p:cNvSpPr/>
          <p:nvPr/>
        </p:nvSpPr>
        <p:spPr>
          <a:xfrm>
            <a:off x="457200" y="3606022"/>
            <a:ext cx="2203704" cy="830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103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5DC6A-F76B-40E4-BF84-231FD015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062BD-B666-41F7-9F40-E1C986AC9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580"/>
              </a:spcBef>
              <a:buNone/>
            </a:pPr>
            <a:r>
              <a:rPr lang="en-US" sz="2000" dirty="0">
                <a:latin typeface="Arial"/>
                <a:cs typeface="Arial"/>
              </a:rPr>
              <a:t>Do you </a:t>
            </a:r>
            <a:r>
              <a:rPr lang="en-US" sz="2000" b="1" spc="-5" dirty="0">
                <a:latin typeface="Arial"/>
                <a:cs typeface="Arial"/>
              </a:rPr>
              <a:t>need </a:t>
            </a:r>
            <a:r>
              <a:rPr lang="en-US" sz="2000" b="1" dirty="0">
                <a:latin typeface="Arial"/>
                <a:cs typeface="Arial"/>
              </a:rPr>
              <a:t>to </a:t>
            </a:r>
            <a:r>
              <a:rPr lang="en-US" sz="2000" b="1" spc="-5" dirty="0">
                <a:latin typeface="Arial"/>
                <a:cs typeface="Arial"/>
              </a:rPr>
              <a:t>update </a:t>
            </a:r>
            <a:r>
              <a:rPr lang="en-US" sz="2000" spc="-5" dirty="0">
                <a:latin typeface="Arial"/>
                <a:cs typeface="Arial"/>
              </a:rPr>
              <a:t>your phone </a:t>
            </a:r>
            <a:r>
              <a:rPr lang="en-US" sz="2000" spc="-20" dirty="0">
                <a:latin typeface="Arial"/>
                <a:cs typeface="Arial"/>
              </a:rPr>
              <a:t>number,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email,</a:t>
            </a:r>
            <a:r>
              <a:rPr lang="en-US" sz="2000" dirty="0"/>
              <a:t> </a:t>
            </a:r>
            <a:r>
              <a:rPr lang="en-US" sz="2000" spc="-5" dirty="0">
                <a:latin typeface="Arial"/>
                <a:cs typeface="Arial"/>
              </a:rPr>
              <a:t>and/or </a:t>
            </a:r>
            <a:r>
              <a:rPr lang="en-US" sz="2000" b="1" spc="-5" dirty="0">
                <a:latin typeface="Arial"/>
                <a:cs typeface="Arial"/>
              </a:rPr>
              <a:t>home</a:t>
            </a:r>
            <a:r>
              <a:rPr lang="en-US" sz="2000" b="1" spc="-35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address</a:t>
            </a:r>
            <a:r>
              <a:rPr lang="en-US" sz="2000" spc="-5" dirty="0">
                <a:latin typeface="Arial"/>
                <a:cs typeface="Arial"/>
              </a:rPr>
              <a:t>?</a:t>
            </a:r>
            <a:endParaRPr lang="en-US" sz="2000" spc="-5" dirty="0"/>
          </a:p>
          <a:p>
            <a:pPr>
              <a:spcBef>
                <a:spcPts val="1580"/>
              </a:spcBef>
            </a:pPr>
            <a:r>
              <a:rPr lang="en-US" sz="1800" b="0" i="0" dirty="0">
                <a:solidFill>
                  <a:srgbClr val="040C28"/>
                </a:solidFill>
                <a:effectLst/>
                <a:latin typeface="+mn-lt"/>
              </a:rPr>
              <a:t>You can do so under the Personal Information tab in Banner Self Service (go to </a:t>
            </a:r>
            <a:r>
              <a:rPr lang="en-US" sz="1800" b="0" i="0" dirty="0">
                <a:solidFill>
                  <a:srgbClr val="040C28"/>
                </a:solidFill>
                <a:effectLst/>
                <a:latin typeface="+mn-lt"/>
                <a:hlinkClick r:id="rId3"/>
              </a:rPr>
              <a:t>my.WM.edu </a:t>
            </a:r>
            <a:r>
              <a:rPr lang="en-US" sz="1800" b="0" i="0" dirty="0">
                <a:solidFill>
                  <a:srgbClr val="040C28"/>
                </a:solidFill>
                <a:effectLst/>
                <a:latin typeface="+mn-lt"/>
              </a:rPr>
              <a:t>and click the Banner button.)</a:t>
            </a:r>
          </a:p>
          <a:p>
            <a:pPr>
              <a:spcBef>
                <a:spcPts val="1580"/>
              </a:spcBef>
            </a:pPr>
            <a:r>
              <a:rPr lang="en-US" sz="1800" dirty="0">
                <a:solidFill>
                  <a:srgbClr val="040C28"/>
                </a:solidFill>
                <a:latin typeface="+mn-lt"/>
                <a:cs typeface="Arial"/>
              </a:rPr>
              <a:t>Please also </a:t>
            </a:r>
            <a:r>
              <a:rPr lang="en-US" sz="1800" dirty="0">
                <a:solidFill>
                  <a:srgbClr val="040C28"/>
                </a:solidFill>
                <a:latin typeface="+mn-lt"/>
              </a:rPr>
              <a:t>send a message to </a:t>
            </a:r>
            <a:r>
              <a:rPr lang="en-US" sz="1800" dirty="0">
                <a:solidFill>
                  <a:srgbClr val="040C28"/>
                </a:solidFill>
                <a:latin typeface="+mn-lt"/>
                <a:hlinkClick r:id="rId4"/>
              </a:rPr>
              <a:t>askHR@wm.edu</a:t>
            </a:r>
            <a:r>
              <a:rPr lang="en-US" sz="1800" dirty="0">
                <a:solidFill>
                  <a:srgbClr val="040C28"/>
                </a:solidFill>
                <a:latin typeface="+mn-lt"/>
              </a:rPr>
              <a:t> if any contact information is incorrect in Cardinal. </a:t>
            </a:r>
            <a:endParaRPr lang="en-US" sz="1800" dirty="0">
              <a:latin typeface="+mn-lt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B48F4-72FA-48F9-AB2D-D841CC58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F6AA0-D9C1-4F44-880A-5208A83E4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78" y="3207652"/>
            <a:ext cx="1880839" cy="1729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973B69-FBD2-4F9F-8394-F46029D5B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615" y="3193782"/>
            <a:ext cx="2367028" cy="17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71003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al_presentation_powerpoint_2">
  <a:themeElements>
    <a:clrScheme name="Custom WM">
      <a:dk1>
        <a:sysClr val="windowText" lastClr="000000"/>
      </a:dk1>
      <a:lt1>
        <a:sysClr val="window" lastClr="FFFFFF"/>
      </a:lt1>
      <a:dk2>
        <a:srgbClr val="B9975B"/>
      </a:dk2>
      <a:lt2>
        <a:srgbClr val="EEECE1"/>
      </a:lt2>
      <a:accent1>
        <a:srgbClr val="115740"/>
      </a:accent1>
      <a:accent2>
        <a:srgbClr val="D0D3D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6600"/>
      </a:hlink>
      <a:folHlink>
        <a:srgbClr val="00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4A713A16B25F43B936F1CF0552A945" ma:contentTypeVersion="17" ma:contentTypeDescription="Create a new document." ma:contentTypeScope="" ma:versionID="29aea87cda64254145d3548efa3e2a68">
  <xsd:schema xmlns:xsd="http://www.w3.org/2001/XMLSchema" xmlns:xs="http://www.w3.org/2001/XMLSchema" xmlns:p="http://schemas.microsoft.com/office/2006/metadata/properties" xmlns:ns3="980b41ee-e113-4bd4-833b-db4554223d53" xmlns:ns4="eb85a6d7-01f9-4c40-9538-1bec56a5ee0e" targetNamespace="http://schemas.microsoft.com/office/2006/metadata/properties" ma:root="true" ma:fieldsID="98cb6907fde8ff2c59768d9cd626ebaa" ns3:_="" ns4:_="">
    <xsd:import namespace="980b41ee-e113-4bd4-833b-db4554223d53"/>
    <xsd:import namespace="eb85a6d7-01f9-4c40-9538-1bec56a5ee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b41ee-e113-4bd4-833b-db4554223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5a6d7-01f9-4c40-9538-1bec56a5ee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0b41ee-e113-4bd4-833b-db4554223d53" xsi:nil="true"/>
  </documentManagement>
</p:properties>
</file>

<file path=customXml/itemProps1.xml><?xml version="1.0" encoding="utf-8"?>
<ds:datastoreItem xmlns:ds="http://schemas.openxmlformats.org/officeDocument/2006/customXml" ds:itemID="{73A7B0B7-DC3A-4E8F-BB09-B379DC53E9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322A24-10DE-4315-9E2D-6BBAE8DC7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b41ee-e113-4bd4-833b-db4554223d53"/>
    <ds:schemaRef ds:uri="eb85a6d7-01f9-4c40-9538-1bec56a5ee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D69B7A-D88D-49B1-95F8-69BA7557C0D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eb85a6d7-01f9-4c40-9538-1bec56a5ee0e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80b41ee-e113-4bd4-833b-db4554223d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informal_presentation_powerpoint_16x9</Template>
  <TotalTime>879</TotalTime>
  <Words>2152</Words>
  <Application>Microsoft Office PowerPoint</Application>
  <PresentationFormat>On-screen Show (16:9)</PresentationFormat>
  <Paragraphs>371</Paragraphs>
  <Slides>39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Avenir Next Regular</vt:lpstr>
      <vt:lpstr>Calibri</vt:lpstr>
      <vt:lpstr>Century Gothic</vt:lpstr>
      <vt:lpstr>Times New Roman</vt:lpstr>
      <vt:lpstr>informal_presentation_powerpoint_2</vt:lpstr>
      <vt:lpstr>2024 Open Enrollment for Health Benefits and Flexible Spending Accounts</vt:lpstr>
      <vt:lpstr>2024 Open Enrollment </vt:lpstr>
      <vt:lpstr>Health Plans</vt:lpstr>
      <vt:lpstr>Flexible Spending Accounts   </vt:lpstr>
      <vt:lpstr>Make Your Elections</vt:lpstr>
      <vt:lpstr>New to Cardinal?</vt:lpstr>
      <vt:lpstr>Visit Cardinal Online to Prepare</vt:lpstr>
      <vt:lpstr>Cardinal New User Registration Quick Start Guide</vt:lpstr>
      <vt:lpstr>Contact Info Updates</vt:lpstr>
      <vt:lpstr>Accessed Cardinal before? </vt:lpstr>
      <vt:lpstr>Online Open Enrollment in Cardinal</vt:lpstr>
      <vt:lpstr>Cardinal Christy is here to help!</vt:lpstr>
      <vt:lpstr>Unable to Complete and Submit Enrollment Online?</vt:lpstr>
      <vt:lpstr>Health Plan Options</vt:lpstr>
      <vt:lpstr>Verify Plan Choice With ALEX</vt:lpstr>
      <vt:lpstr>What’s New for 2024</vt:lpstr>
      <vt:lpstr>What’s New for 2024</vt:lpstr>
      <vt:lpstr>What’s New for 2024</vt:lpstr>
      <vt:lpstr>Earn Premium Rewards!</vt:lpstr>
      <vt:lpstr>How Do I Receive a Premium Reward?</vt:lpstr>
      <vt:lpstr>Where Do I Submit My Health Assessment?</vt:lpstr>
      <vt:lpstr>PowerPoint Presentation</vt:lpstr>
      <vt:lpstr>STATEWIDE plans</vt:lpstr>
      <vt:lpstr>PowerPoint Presentation</vt:lpstr>
      <vt:lpstr>Optional Benefits</vt:lpstr>
      <vt:lpstr>Optional Benefits</vt:lpstr>
      <vt:lpstr>PowerPoint Presentation</vt:lpstr>
      <vt:lpstr>Optional Benefits</vt:lpstr>
      <vt:lpstr>What is a Health Reimbursement Arrangement (HRA)?</vt:lpstr>
      <vt:lpstr>HRA Contribution</vt:lpstr>
      <vt:lpstr>PowerPoint Presentation</vt:lpstr>
      <vt:lpstr>Regional plans</vt:lpstr>
      <vt:lpstr> Sentara Health Plans Vantage HMO</vt:lpstr>
      <vt:lpstr> Sentara Health Plans Vantage HMO</vt:lpstr>
      <vt:lpstr>Flexible Spending Accounts (FSA)</vt:lpstr>
      <vt:lpstr>Flexible Spending Accounts (FSA)</vt:lpstr>
      <vt:lpstr>Useful Links &amp; Resources</vt:lpstr>
      <vt:lpstr>Open Enrollment Support Sessions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Open Enrollment for Health Benefits and Flexible Spending Accounts (FSAs)</dc:title>
  <dc:creator>West, Brittany</dc:creator>
  <cp:lastModifiedBy>VanDivender, Grace</cp:lastModifiedBy>
  <cp:revision>73</cp:revision>
  <dcterms:created xsi:type="dcterms:W3CDTF">2023-04-14T15:54:29Z</dcterms:created>
  <dcterms:modified xsi:type="dcterms:W3CDTF">2024-04-29T18:56:21Z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0x010100314A713A16B25F43B936F1CF0552A945</vt:lpwstr>
  </property>
  <property fmtid="{D5CDD505-2E9C-101B-9397-08002B2CF9AE}" pid="3" name="Order">
    <vt:r8>2155000</vt:r8>
  </property>
  <property fmtid="{D5CDD505-2E9C-101B-9397-08002B2CF9AE}" pid="4" name="MediaServiceImageTags">
    <vt:lpwstr/>
  </property>
</Properties>
</file>