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5" r:id="rId9"/>
    <p:sldId id="276" r:id="rId10"/>
    <p:sldId id="262" r:id="rId11"/>
    <p:sldId id="264" r:id="rId12"/>
    <p:sldId id="265" r:id="rId13"/>
    <p:sldId id="303" r:id="rId14"/>
    <p:sldId id="277" r:id="rId15"/>
    <p:sldId id="278" r:id="rId16"/>
    <p:sldId id="266" r:id="rId17"/>
    <p:sldId id="269" r:id="rId18"/>
    <p:sldId id="267" r:id="rId19"/>
    <p:sldId id="268" r:id="rId20"/>
    <p:sldId id="270" r:id="rId21"/>
    <p:sldId id="271" r:id="rId22"/>
    <p:sldId id="272" r:id="rId23"/>
    <p:sldId id="273" r:id="rId24"/>
    <p:sldId id="274" r:id="rId25"/>
    <p:sldId id="302" r:id="rId26"/>
    <p:sldId id="279" r:id="rId27"/>
    <p:sldId id="289" r:id="rId28"/>
    <p:sldId id="288" r:id="rId29"/>
    <p:sldId id="282" r:id="rId30"/>
    <p:sldId id="287" r:id="rId31"/>
    <p:sldId id="283" r:id="rId32"/>
    <p:sldId id="284" r:id="rId33"/>
    <p:sldId id="285" r:id="rId34"/>
    <p:sldId id="291" r:id="rId35"/>
    <p:sldId id="294" r:id="rId36"/>
    <p:sldId id="286" r:id="rId37"/>
    <p:sldId id="295" r:id="rId38"/>
    <p:sldId id="290" r:id="rId39"/>
    <p:sldId id="292" r:id="rId40"/>
    <p:sldId id="293" r:id="rId41"/>
    <p:sldId id="300" r:id="rId42"/>
    <p:sldId id="298" r:id="rId43"/>
    <p:sldId id="301" r:id="rId4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59" autoAdjust="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60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340A-E0EB-8C40-9409-1FFF7FACF38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36365-B677-D44E-91FC-E140571685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78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0EDA1-C987-DA4A-B537-2A2FE375E7C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BB8DA-73BB-EE4C-B4E5-A3AC48052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513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49876B99-1F5C-4E45-ACF8-A757952A326E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Graphic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DCFE7AC9-246F-274F-90B0-9B5F72AD257B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5FA7-125C-0C4A-A698-3C3B1B89F9E6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aphic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C47E-A1DB-2145-AD89-7CD67B276434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612-8457-0F45-9037-542885C50CD0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9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2B47-1129-A14A-A2B6-9E4149B6642C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8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8229600" cy="871538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5497-67D5-5B4B-AD21-B28310D102AE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8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A91A-B92F-8744-80AE-4EADCD339B75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1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605-632E-8E46-B0E8-8E407C6C1C1B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2654638"/>
            <a:ext cx="5486400" cy="285292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-Johnny Appleseed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9605" y="1390769"/>
            <a:ext cx="7854315" cy="1047631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800">
                <a:latin typeface="+mn-lt"/>
              </a:defRPr>
            </a:lvl1pPr>
          </a:lstStyle>
          <a:p>
            <a:pPr lvl="0"/>
            <a:r>
              <a:rPr lang="en-US" dirty="0"/>
              <a:t>“Type a quote here.”</a:t>
            </a:r>
          </a:p>
        </p:txBody>
      </p:sp>
    </p:spTree>
    <p:extLst>
      <p:ext uri="{BB962C8B-B14F-4D97-AF65-F5344CB8AC3E}">
        <p14:creationId xmlns:p14="http://schemas.microsoft.com/office/powerpoint/2010/main" val="93516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7527057D-347E-4F49-87E4-D800B7A46B0A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3CD5B470-24F1-6744-BE88-730898E97D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4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5" r:id="rId4"/>
    <p:sldLayoutId id="2147483654" r:id="rId5"/>
    <p:sldLayoutId id="2147483652" r:id="rId6"/>
    <p:sldLayoutId id="2147483656" r:id="rId7"/>
    <p:sldLayoutId id="2147483657" r:id="rId8"/>
    <p:sldLayoutId id="2147483658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nalproject.virginia.gov/portal" TargetMode="External"/><Relationship Id="rId2" Type="http://schemas.openxmlformats.org/officeDocument/2006/relationships/hyperlink" Target="http://my.cardinal.virginia.gov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rm.virginia.gov/employeebenefits/open-enrollment2023-24" TargetMode="External"/><Relationship Id="rId2" Type="http://schemas.openxmlformats.org/officeDocument/2006/relationships/hyperlink" Target="http://my.cardinal.virginia.gov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hyperlink" Target="http://www.cardinalproject.virginia.gov/o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wirNEirWu2E?feature=oemb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m1693.app.box.com/f/30043f4e1f944d1a83ac757174d8c40b" TargetMode="External"/><Relationship Id="rId2" Type="http://schemas.openxmlformats.org/officeDocument/2006/relationships/hyperlink" Target="https://www.dhrm.virginia.gov/docs/default-source/benefitsdocuments/ohb/open-enrollment-2023/stateactiveenrollform-a10657-fillable-form.pdf?Status=Temp&amp;sfvrsn=6dd3ac79_2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rm.virginia.gov/docs/default-source/benefitsdocuments/ohb/open-enrollment-2023/spotlight-2023-a10666.pdf?Status=Temp&amp;sfvrsn=18286920_2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alex.com/cova/2023#intr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rm.virginia.gov/employeebenefits/open-enrollment2023-24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dhrm.virginia.gov/docs/default-source/benefitsdocuments/ohb/open-enrollment-2023/spotlight-2023-a10666.pdf?Status=Temp&amp;sfvrsn=18286920_2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ova.smartshopper.com/" TargetMode="External"/><Relationship Id="rId2" Type="http://schemas.openxmlformats.org/officeDocument/2006/relationships/hyperlink" Target="http://www.aetna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my.kp.org/commonwealthofvirginia/" TargetMode="External"/><Relationship Id="rId3" Type="http://schemas.openxmlformats.org/officeDocument/2006/relationships/hyperlink" Target="https://www.dhrm.virginia.gov/docs/default-source/benefitsdocuments/ohb/sbc/cova-hdhp-basic-a10587.pdf?sfvrsn=66d36b2c_0" TargetMode="External"/><Relationship Id="rId7" Type="http://schemas.openxmlformats.org/officeDocument/2006/relationships/hyperlink" Target="https://www.dhrm.virginia.gov/docs/default-source/benefitsdocuments/ohb/sbc/optima-sbc-a10592.pdf?sfvrsn=a624b8c0_0" TargetMode="External"/><Relationship Id="rId2" Type="http://schemas.openxmlformats.org/officeDocument/2006/relationships/hyperlink" Target="https://www.dhrm.virginia.gov/docs/default-source/benefitsdocuments/ohb/open-enrollment-2023/cova-care-basic-2023.pdf?Status=Temp&amp;sfvrsn=46e17d9e_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optimahealth.com/cova" TargetMode="External"/><Relationship Id="rId5" Type="http://schemas.openxmlformats.org/officeDocument/2006/relationships/hyperlink" Target="https://info.selmanco.com/cova" TargetMode="External"/><Relationship Id="rId4" Type="http://schemas.openxmlformats.org/officeDocument/2006/relationships/hyperlink" Target="https://www.dhrm.virginia.gov/docs/default-source/benefitsdocuments/ohb/open-enrollment-2023/2023-cova-healthaware-sbc.pdf?Status=Temp&amp;sfvrsn=74f693a4_2" TargetMode="External"/><Relationship Id="rId9" Type="http://schemas.openxmlformats.org/officeDocument/2006/relationships/hyperlink" Target="https://www.dhrm.virginia.gov/docs/default-source/benefitsdocuments/ohb/open-enrollment-2023/va-hmo-5-sig-retirees-$25_$40-cam-commonwealth-of-virginia-2028-5-1-26-2022-ngf-(english)-final.pdf?Status=Temp&amp;sfvrsn=35eb23cc_4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1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vahealthaware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.selmanco.com/cova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timahealth.com/cova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healthkp.org/commonwealthofvirginia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alex.com/cova/2023#intro" TargetMode="External"/><Relationship Id="rId3" Type="http://schemas.openxmlformats.org/officeDocument/2006/relationships/hyperlink" Target="https://www.dhrm.virginia.gov/employeebenefits/open-enrollment2023-24" TargetMode="External"/><Relationship Id="rId7" Type="http://schemas.openxmlformats.org/officeDocument/2006/relationships/hyperlink" Target="mailto:openenrollment@dhrm.virginia.gov" TargetMode="External"/><Relationship Id="rId2" Type="http://schemas.openxmlformats.org/officeDocument/2006/relationships/hyperlink" Target="https://www.dhrm.virginia.gov/docs/default-source/benefitsdocuments/ohb/open-enrollment-2023/spotlight-2023-a10666.pdf?Status=Temp&amp;sfvrsn=18286920_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dhrm.virginia.gov/docs/default-source/benefitsdocuments/ohb/open-enrollment-2023/faq's.pdf?Status=Temp&amp;sfvrsn=1eb5a7c2_2" TargetMode="External"/><Relationship Id="rId5" Type="http://schemas.openxmlformats.org/officeDocument/2006/relationships/hyperlink" Target="mailto:askHR@wm.edu" TargetMode="External"/><Relationship Id="rId4" Type="http://schemas.openxmlformats.org/officeDocument/2006/relationships/hyperlink" Target="https://cardinalproject.virginia.gov/sites/default/files/2023-02/Cardinals%20Quick%20Guide%20to%20Open%20Enrollment.pdf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askhr@wm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my.cardinal.virginia.gov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dinalproject.virginia.gov/porta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y.wm.edu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cardinalproject.virginia.gov/sites/default/files/2022-03/Cardinal%20Registration%20Quick%20Start%20Guide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2915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2023 Open Enrollment for Health Benefits and Flexible Spending Accounts (FSAs)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2895953"/>
            <a:ext cx="6400800" cy="11025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dirty="0">
                <a:solidFill>
                  <a:srgbClr val="FFFFFF"/>
                </a:solidFill>
              </a:rPr>
              <a:t>Commonwealth of Virginia Health Benefits Program </a:t>
            </a:r>
          </a:p>
        </p:txBody>
      </p:sp>
    </p:spTree>
    <p:extLst>
      <p:ext uri="{BB962C8B-B14F-4D97-AF65-F5344CB8AC3E}">
        <p14:creationId xmlns:p14="http://schemas.microsoft.com/office/powerpoint/2010/main" val="183133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5FE8-FF19-4815-8422-F41F65E5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Accessed Cardinal before?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A5EA9-CA80-41F1-91B6-B26B02EBC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Simply login at </a:t>
            </a:r>
            <a:r>
              <a:rPr lang="en-US" sz="3200" u="heavy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my.cardinal.virginia.gov</a:t>
            </a:r>
            <a:r>
              <a:rPr lang="en-US" sz="3200" spc="-10" dirty="0">
                <a:latin typeface="Arial"/>
                <a:cs typeface="Arial"/>
              </a:rPr>
              <a:t>.</a:t>
            </a:r>
          </a:p>
          <a:p>
            <a:pPr marL="0" marR="417195" indent="0">
              <a:lnSpc>
                <a:spcPct val="100000"/>
              </a:lnSpc>
              <a:spcBef>
                <a:spcPts val="2185"/>
              </a:spcBef>
              <a:buNone/>
            </a:pPr>
            <a:r>
              <a:rPr lang="en-US" sz="3200" spc="-10" dirty="0">
                <a:latin typeface="Arial"/>
                <a:cs typeface="Arial"/>
              </a:rPr>
              <a:t>I</a:t>
            </a:r>
            <a:r>
              <a:rPr lang="en-US" spc="-10" dirty="0"/>
              <a:t>f you forgot your password and</a:t>
            </a:r>
            <a:r>
              <a:rPr lang="en-US" sz="3200" dirty="0">
                <a:latin typeface="Arial"/>
                <a:cs typeface="Arial"/>
              </a:rPr>
              <a:t> you registered for Cardinal previously </a:t>
            </a:r>
            <a:r>
              <a:rPr lang="en-US" sz="3200" spc="-10" dirty="0">
                <a:latin typeface="Arial"/>
                <a:cs typeface="Arial"/>
              </a:rPr>
              <a:t>(it’s </a:t>
            </a:r>
            <a:r>
              <a:rPr lang="en-US" sz="3200" dirty="0">
                <a:latin typeface="Arial"/>
                <a:cs typeface="Arial"/>
              </a:rPr>
              <a:t>a long process, you wouldn’t</a:t>
            </a:r>
            <a:r>
              <a:rPr lang="en-US" sz="3200" spc="-21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forget  </a:t>
            </a:r>
            <a:r>
              <a:rPr lang="en-US" sz="3200" spc="-5" dirty="0">
                <a:latin typeface="Arial"/>
                <a:cs typeface="Arial"/>
              </a:rPr>
              <a:t>it!), </a:t>
            </a:r>
            <a:r>
              <a:rPr lang="en-US" sz="3200" dirty="0">
                <a:latin typeface="Arial"/>
                <a:cs typeface="Arial"/>
              </a:rPr>
              <a:t>use these</a:t>
            </a:r>
            <a:r>
              <a:rPr lang="en-US" sz="3200" spc="-10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steps: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3200" dirty="0">
                <a:latin typeface="Arial"/>
                <a:cs typeface="Arial"/>
              </a:rPr>
              <a:t>Go to</a:t>
            </a:r>
            <a:r>
              <a:rPr lang="en-US" sz="3200" spc="-120" dirty="0">
                <a:latin typeface="Arial"/>
                <a:cs typeface="Arial"/>
              </a:rPr>
              <a:t> </a:t>
            </a:r>
            <a:r>
              <a:rPr lang="en-US" sz="3200" u="heavy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my.cardinal.virginia.gov</a:t>
            </a:r>
            <a:endParaRPr lang="en-US"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3200" dirty="0">
                <a:latin typeface="Arial"/>
                <a:cs typeface="Arial"/>
              </a:rPr>
              <a:t>Use the “</a:t>
            </a:r>
            <a:r>
              <a:rPr lang="en-US" sz="3200" b="1" dirty="0">
                <a:latin typeface="Arial"/>
                <a:cs typeface="Arial"/>
              </a:rPr>
              <a:t>Forgot Password</a:t>
            </a:r>
            <a:r>
              <a:rPr lang="en-US" sz="3200" dirty="0">
                <a:latin typeface="Arial"/>
                <a:cs typeface="Arial"/>
              </a:rPr>
              <a:t>” link, which will send an automated</a:t>
            </a:r>
            <a:r>
              <a:rPr lang="en-US" sz="3200" spc="-18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email.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6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en-US" sz="3200" b="1" spc="-5" dirty="0">
                <a:latin typeface="Arial"/>
                <a:cs typeface="Arial"/>
              </a:rPr>
              <a:t>TIP! </a:t>
            </a:r>
            <a:r>
              <a:rPr lang="en-US" sz="3200" dirty="0">
                <a:latin typeface="Arial"/>
                <a:cs typeface="Arial"/>
              </a:rPr>
              <a:t>This automated email </a:t>
            </a:r>
            <a:r>
              <a:rPr lang="en-US" sz="3200" b="1" dirty="0">
                <a:latin typeface="Arial"/>
                <a:cs typeface="Arial"/>
              </a:rPr>
              <a:t>may take up to 20 minutes </a:t>
            </a:r>
            <a:r>
              <a:rPr lang="en-US" sz="3200" dirty="0">
                <a:latin typeface="Arial"/>
                <a:cs typeface="Arial"/>
              </a:rPr>
              <a:t>to </a:t>
            </a:r>
            <a:r>
              <a:rPr lang="en-US" sz="3200" spc="-15" dirty="0">
                <a:latin typeface="Arial"/>
                <a:cs typeface="Arial"/>
              </a:rPr>
              <a:t>deliver,</a:t>
            </a:r>
            <a:r>
              <a:rPr lang="en-US" sz="3200" spc="-18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make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Arial"/>
                <a:cs typeface="Arial"/>
              </a:rPr>
              <a:t>sure </a:t>
            </a:r>
            <a:r>
              <a:rPr lang="en-US" sz="3200" spc="-5" dirty="0">
                <a:latin typeface="Arial"/>
                <a:cs typeface="Arial"/>
              </a:rPr>
              <a:t>to </a:t>
            </a:r>
            <a:r>
              <a:rPr lang="en-US" sz="3200" b="1" dirty="0">
                <a:latin typeface="Arial"/>
                <a:cs typeface="Arial"/>
              </a:rPr>
              <a:t>check </a:t>
            </a:r>
            <a:r>
              <a:rPr lang="en-US" sz="3200" b="1" spc="-10" dirty="0">
                <a:latin typeface="Arial"/>
                <a:cs typeface="Arial"/>
              </a:rPr>
              <a:t>your</a:t>
            </a:r>
            <a:r>
              <a:rPr lang="en-US" sz="3200" b="1" spc="-85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spam!</a:t>
            </a:r>
            <a:endParaRPr lang="en-US"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3600" dirty="0">
              <a:latin typeface="Times New Roman"/>
              <a:cs typeface="Times New Roman"/>
            </a:endParaRPr>
          </a:p>
          <a:p>
            <a:pPr marL="0" marR="298577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en-US" sz="3200" b="1" dirty="0">
                <a:latin typeface="Arial"/>
                <a:cs typeface="Arial"/>
              </a:rPr>
              <a:t>Need more support? </a:t>
            </a:r>
            <a:r>
              <a:rPr lang="en-US" sz="3200" dirty="0">
                <a:latin typeface="Arial"/>
                <a:cs typeface="Arial"/>
              </a:rPr>
              <a:t>Go to:  </a:t>
            </a:r>
            <a:r>
              <a:rPr lang="en-US" sz="3200" u="heavy" spc="-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https://www.cardinalproject.virginia.gov/portal</a:t>
            </a: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71A49-91C8-4D08-9510-1BE419E8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DC6A-F76B-40E4-BF84-231FD015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Moved Lately?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062BD-B666-41F7-9F40-E1C986AC9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580"/>
              </a:spcBef>
              <a:buNone/>
            </a:pPr>
            <a:r>
              <a:rPr lang="en-US" sz="3200" dirty="0">
                <a:latin typeface="Arial"/>
                <a:cs typeface="Arial"/>
              </a:rPr>
              <a:t>Do you </a:t>
            </a:r>
            <a:r>
              <a:rPr lang="en-US" sz="3200" b="1" spc="-5" dirty="0">
                <a:latin typeface="Arial"/>
                <a:cs typeface="Arial"/>
              </a:rPr>
              <a:t>need </a:t>
            </a:r>
            <a:r>
              <a:rPr lang="en-US" sz="3200" b="1" dirty="0">
                <a:latin typeface="Arial"/>
                <a:cs typeface="Arial"/>
              </a:rPr>
              <a:t>to </a:t>
            </a:r>
            <a:r>
              <a:rPr lang="en-US" sz="3200" b="1" spc="-5" dirty="0">
                <a:latin typeface="Arial"/>
                <a:cs typeface="Arial"/>
              </a:rPr>
              <a:t>update </a:t>
            </a:r>
            <a:r>
              <a:rPr lang="en-US" sz="3200" spc="-5" dirty="0">
                <a:latin typeface="Arial"/>
                <a:cs typeface="Arial"/>
              </a:rPr>
              <a:t>your phone </a:t>
            </a:r>
            <a:r>
              <a:rPr lang="en-US" sz="3200" spc="-20" dirty="0">
                <a:latin typeface="Arial"/>
                <a:cs typeface="Arial"/>
              </a:rPr>
              <a:t>number,</a:t>
            </a:r>
            <a:r>
              <a:rPr lang="en-US" sz="3200" spc="-1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email,</a:t>
            </a:r>
            <a:r>
              <a:rPr lang="en-US" dirty="0"/>
              <a:t> </a:t>
            </a:r>
            <a:r>
              <a:rPr lang="en-US" sz="3200" spc="-5" dirty="0">
                <a:latin typeface="Arial"/>
                <a:cs typeface="Arial"/>
              </a:rPr>
              <a:t>and/or </a:t>
            </a:r>
            <a:r>
              <a:rPr lang="en-US" sz="3200" b="1" spc="-5" dirty="0">
                <a:latin typeface="Arial"/>
                <a:cs typeface="Arial"/>
              </a:rPr>
              <a:t>home</a:t>
            </a:r>
            <a:r>
              <a:rPr lang="en-US" sz="3200" b="1" spc="-35" dirty="0">
                <a:latin typeface="Arial"/>
                <a:cs typeface="Arial"/>
              </a:rPr>
              <a:t> </a:t>
            </a:r>
            <a:r>
              <a:rPr lang="en-US" sz="3200" b="1" spc="-5" dirty="0">
                <a:latin typeface="Arial"/>
                <a:cs typeface="Arial"/>
              </a:rPr>
              <a:t>address</a:t>
            </a:r>
            <a:r>
              <a:rPr lang="en-US" sz="3200" spc="-5" dirty="0">
                <a:latin typeface="Arial"/>
                <a:cs typeface="Arial"/>
              </a:rPr>
              <a:t>?</a:t>
            </a:r>
            <a:endParaRPr lang="en-US" spc="-5" dirty="0"/>
          </a:p>
          <a:p>
            <a:pPr marL="0" indent="0">
              <a:lnSpc>
                <a:spcPct val="100000"/>
              </a:lnSpc>
              <a:spcBef>
                <a:spcPts val="1580"/>
              </a:spcBef>
              <a:buNone/>
            </a:pPr>
            <a:r>
              <a:rPr lang="en-US" sz="2400" b="0" i="0" dirty="0">
                <a:solidFill>
                  <a:srgbClr val="040C28"/>
                </a:solidFill>
                <a:effectLst/>
                <a:latin typeface="+mn-lt"/>
              </a:rPr>
              <a:t>You can do so under the Personal Information tab in Banner Self Service (go to my.WM.edu and click the Banner button.)</a:t>
            </a:r>
            <a:endParaRPr lang="en-US" sz="2400" dirty="0">
              <a:latin typeface="+mn-lt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B48F4-72FA-48F9-AB2D-D841CC58A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DF6AA0-D9C1-4F44-880A-5208A83E4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478" y="3207652"/>
            <a:ext cx="1880839" cy="17298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973B69-FBD2-4F9F-8394-F46029D5B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573" y="3193782"/>
            <a:ext cx="2367028" cy="171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7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B6D05-E637-4DBE-BDF6-1DCB25A4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423"/>
            <a:ext cx="8229600" cy="857250"/>
          </a:xfrm>
        </p:spPr>
        <p:txBody>
          <a:bodyPr>
            <a:noAutofit/>
          </a:bodyPr>
          <a:lstStyle/>
          <a:p>
            <a:pPr marL="713740">
              <a:lnSpc>
                <a:spcPct val="100000"/>
              </a:lnSpc>
            </a:pPr>
            <a:r>
              <a:rPr lang="en-US" sz="4000" spc="-5" dirty="0">
                <a:latin typeface="+mj-lt"/>
                <a:cs typeface="Arial" panose="020B0604020202020204" pitchFamily="34" charset="0"/>
              </a:rPr>
              <a:t>How to Complete </a:t>
            </a:r>
            <a:r>
              <a:rPr lang="en-US" sz="4000" spc="-15" dirty="0">
                <a:latin typeface="+mj-lt"/>
                <a:cs typeface="Arial" panose="020B0604020202020204" pitchFamily="34" charset="0"/>
              </a:rPr>
              <a:t>your </a:t>
            </a:r>
            <a:r>
              <a:rPr lang="en-US" sz="4000" spc="-5" dirty="0">
                <a:latin typeface="+mj-lt"/>
                <a:cs typeface="Arial" panose="020B0604020202020204" pitchFamily="34" charset="0"/>
              </a:rPr>
              <a:t>Online Open Enrollment in</a:t>
            </a:r>
            <a:r>
              <a:rPr lang="en-US" sz="4000" spc="9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4000" spc="-5" dirty="0">
                <a:latin typeface="+mj-lt"/>
                <a:cs typeface="Arial" panose="020B0604020202020204" pitchFamily="34" charset="0"/>
              </a:rPr>
              <a:t>Cardinal</a:t>
            </a:r>
            <a:endParaRPr lang="en-US" sz="4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34CDE-A1F1-4DA0-844B-EB6E2650C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8699"/>
            <a:ext cx="8229600" cy="217513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1390"/>
              </a:spcBef>
              <a:buNone/>
            </a:pPr>
            <a:r>
              <a:rPr lang="en-US" sz="3200" dirty="0">
                <a:latin typeface="Arial"/>
                <a:cs typeface="Arial"/>
              </a:rPr>
              <a:t>Log </a:t>
            </a:r>
            <a:r>
              <a:rPr lang="en-US" sz="3200" spc="-5" dirty="0">
                <a:latin typeface="Arial"/>
                <a:cs typeface="Arial"/>
              </a:rPr>
              <a:t>into Cardinal at</a:t>
            </a:r>
            <a:r>
              <a:rPr lang="en-US" sz="3200" spc="15" dirty="0">
                <a:latin typeface="Arial"/>
                <a:cs typeface="Arial"/>
              </a:rPr>
              <a:t> </a:t>
            </a:r>
            <a:r>
              <a:rPr lang="en-US" sz="3200" u="heavy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my.cardinal.virginia.gov</a:t>
            </a:r>
            <a:endParaRPr lang="en-US" sz="3200" u="heavy" spc="-1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1390"/>
              </a:spcBef>
              <a:buNone/>
            </a:pPr>
            <a:endParaRPr lang="en-US" sz="32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>
                <a:latin typeface="Arial"/>
                <a:cs typeface="Arial"/>
              </a:rPr>
              <a:t>Follow </a:t>
            </a:r>
            <a:r>
              <a:rPr lang="en-US" sz="2600" spc="-5" dirty="0">
                <a:latin typeface="Arial"/>
                <a:cs typeface="Arial"/>
              </a:rPr>
              <a:t>the Open Enrollment directions by either</a:t>
            </a:r>
            <a:r>
              <a:rPr lang="en-US" sz="2600" spc="85" dirty="0">
                <a:latin typeface="Arial"/>
                <a:cs typeface="Arial"/>
              </a:rPr>
              <a:t> </a:t>
            </a:r>
            <a:r>
              <a:rPr lang="en-US" sz="2600" spc="-5" dirty="0">
                <a:latin typeface="Arial"/>
                <a:cs typeface="Arial"/>
              </a:rPr>
              <a:t>using:</a:t>
            </a:r>
            <a:endParaRPr lang="en-US" sz="32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lang="en-US" sz="2400" dirty="0">
                <a:latin typeface="Arial"/>
                <a:cs typeface="Arial"/>
              </a:rPr>
              <a:t>Mailed </a:t>
            </a:r>
            <a:r>
              <a:rPr lang="en-US" sz="2400" u="heavy" spc="-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Spotlight</a:t>
            </a:r>
            <a:r>
              <a:rPr lang="en-US" sz="2400" spc="-5" dirty="0">
                <a:solidFill>
                  <a:srgbClr val="17375E"/>
                </a:solidFill>
                <a:latin typeface="Arial"/>
                <a:cs typeface="Arial"/>
              </a:rPr>
              <a:t>, </a:t>
            </a:r>
            <a:r>
              <a:rPr lang="en-US" sz="2400" spc="-5" dirty="0">
                <a:latin typeface="Arial"/>
                <a:cs typeface="Arial"/>
              </a:rPr>
              <a:t>pages 4-5</a:t>
            </a:r>
            <a:r>
              <a:rPr lang="en-US" sz="2400" spc="1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or</a:t>
            </a:r>
            <a:endParaRPr lang="en-US" sz="24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lang="en-US" sz="2400" dirty="0">
                <a:latin typeface="Arial"/>
                <a:cs typeface="Arial"/>
              </a:rPr>
              <a:t>Cardinal </a:t>
            </a:r>
            <a:r>
              <a:rPr lang="en-US" sz="2400" spc="-5" dirty="0">
                <a:latin typeface="Arial"/>
                <a:cs typeface="Arial"/>
              </a:rPr>
              <a:t>Support </a:t>
            </a:r>
            <a:r>
              <a:rPr lang="en-US" sz="2400" dirty="0">
                <a:latin typeface="Arial"/>
                <a:cs typeface="Arial"/>
              </a:rPr>
              <a:t>materials</a:t>
            </a:r>
            <a:r>
              <a:rPr lang="en-US" sz="2400" spc="-5" dirty="0">
                <a:latin typeface="Arial"/>
                <a:cs typeface="Arial"/>
              </a:rPr>
              <a:t> at </a:t>
            </a:r>
            <a:r>
              <a:rPr lang="en-US" sz="2400" u="heavy" spc="-10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www.cardinalproject.virginia.gov/oe</a:t>
            </a:r>
            <a:endParaRPr lang="en-US" sz="2400" u="heavy" spc="-1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0" indent="0">
              <a:lnSpc>
                <a:spcPct val="100000"/>
              </a:lnSpc>
              <a:buNone/>
            </a:pPr>
            <a:endParaRPr lang="en-US" sz="3100" u="heavy" spc="-1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endParaRPr lang="en-US" sz="3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06FE6-5291-4C00-970D-3A609232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12</a:t>
            </a:fld>
            <a:endParaRPr lang="en-US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08EA3327-F7B5-4C7C-9B54-D144780480B0}"/>
              </a:ext>
            </a:extLst>
          </p:cNvPr>
          <p:cNvSpPr/>
          <p:nvPr/>
        </p:nvSpPr>
        <p:spPr>
          <a:xfrm>
            <a:off x="1295400" y="3659315"/>
            <a:ext cx="6553200" cy="11079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779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3D7B4E79-8052-D1CC-0A14-49EBAA91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/>
          <a:p>
            <a:pPr algn="ctr"/>
            <a:r>
              <a:rPr lang="en-US" dirty="0"/>
              <a:t>Cardinal Carl is here to help!</a:t>
            </a:r>
          </a:p>
        </p:txBody>
      </p:sp>
      <p:pic>
        <p:nvPicPr>
          <p:cNvPr id="5" name="Online Media 4" title="Open Enrollment">
            <a:hlinkClick r:id="" action="ppaction://media"/>
            <a:extLst>
              <a:ext uri="{FF2B5EF4-FFF2-40B4-BE49-F238E27FC236}">
                <a16:creationId xmlns:a16="http://schemas.microsoft.com/office/drawing/2014/main" id="{E249703D-0D63-4EB0-A585-55530BD173E5}"/>
              </a:ext>
            </a:extLst>
          </p:cNvPr>
          <p:cNvPicPr>
            <a:picLocks noGrp="1" noRot="1" noChangeAspect="1"/>
          </p:cNvPicPr>
          <p:nvPr>
            <p:ph type="pic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04426" y="459581"/>
            <a:ext cx="5462123" cy="3086100"/>
          </a:xfrm>
          <a:prstGeom prst="rect">
            <a:avLst/>
          </a:prstGeom>
          <a:noFill/>
        </p:spPr>
      </p:pic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D1F538F6-DEC7-6B11-26A1-636A8980E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/>
          <a:p>
            <a:pPr algn="ctr"/>
            <a:r>
              <a:rPr lang="en-US" b="1" i="0" dirty="0">
                <a:solidFill>
                  <a:srgbClr val="0F0F0F"/>
                </a:solidFill>
                <a:effectLst/>
                <a:latin typeface="+mn-lt"/>
              </a:rPr>
              <a:t>This tutorial video provides an overview on how you can make benefit elections during open enrollment using Cardinal HCM</a:t>
            </a:r>
            <a:endParaRPr lang="en-US" b="1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454A2-75A1-4AB6-808B-9A984E9C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CD5B470-24F1-6744-BE88-730898E97D2D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EF6EB-0BF9-4DEC-8F2C-B9303B525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 Cardinal Online Starting May 1 to Submit 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C6BD-C847-4E7F-9407-05E8BE40D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6571"/>
            <a:ext cx="8229600" cy="344453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/>
              <a:t>1. Select </a:t>
            </a:r>
            <a:r>
              <a:rPr lang="en-US" b="1" dirty="0"/>
              <a:t>Human Capital Management </a:t>
            </a:r>
            <a:r>
              <a:rPr lang="en-US" dirty="0"/>
              <a:t>under </a:t>
            </a:r>
            <a:r>
              <a:rPr lang="en-US" b="1" dirty="0"/>
              <a:t>Cardinal Applications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2. Click on the </a:t>
            </a:r>
            <a:r>
              <a:rPr lang="en-US" b="1" dirty="0"/>
              <a:t>Benefits Detail </a:t>
            </a:r>
            <a:r>
              <a:rPr lang="en-US" dirty="0"/>
              <a:t>tile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3. Click the </a:t>
            </a:r>
            <a:r>
              <a:rPr lang="en-US" b="1" dirty="0"/>
              <a:t>Benefits Enrollment </a:t>
            </a:r>
            <a:r>
              <a:rPr lang="en-US" dirty="0"/>
              <a:t>list item on the left-hand side of the screen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4. When on this page, click the </a:t>
            </a:r>
            <a:r>
              <a:rPr lang="en-US" b="1" dirty="0"/>
              <a:t>Start</a:t>
            </a:r>
            <a:r>
              <a:rPr lang="en-US" dirty="0"/>
              <a:t> button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5. The Open Enrollment page displays, follow instructions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Submit your elections early starting May 1 and no later than 11:59 p.m. on May 15, 2023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39EA1-DE42-47CC-AE2A-588D10DE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0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F642-5F73-493A-8781-12FB2CB5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Unable to Complete and Submit Enrollment Online?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0296-3292-497E-9DFB-6B837DBD2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9713"/>
            <a:ext cx="8229600" cy="3394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Complete fillable form which can be found </a:t>
            </a:r>
            <a:r>
              <a:rPr lang="en-US" sz="2800" b="1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here</a:t>
            </a:r>
            <a:r>
              <a:rPr lang="en-US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Print, sign, and submit to University Human Resources using the </a:t>
            </a:r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secure Box upload link 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All supporting documentation for dependents can be submitted via Box as well</a:t>
            </a:r>
          </a:p>
          <a:p>
            <a:endParaRPr lang="en-US" sz="3000" dirty="0"/>
          </a:p>
          <a:p>
            <a:pPr marL="0" indent="0" algn="ctr">
              <a:buNone/>
            </a:pPr>
            <a:r>
              <a:rPr lang="en-US" sz="2400" b="1" dirty="0"/>
              <a:t>Be sure paper enrollment forms are uploaded to Box, postmarked, or faxed by 11:59 on May 15,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9F8C4-84A7-4BF6-B7C6-13CFFE64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27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7C99-1CE2-439D-9914-6A977929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Plan Options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6C315-2279-4AB1-8601-0BB3AE60F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5010"/>
              </p:ext>
            </p:extLst>
          </p:nvPr>
        </p:nvGraphicFramePr>
        <p:xfrm>
          <a:off x="457200" y="1044179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20218943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301693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Plans 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255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Anthem COVA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Statewide &amp; elsewhere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78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Anthem HDHP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Statewide &amp; elsewhere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08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Aetna COVA </a:t>
                      </a:r>
                      <a:r>
                        <a:rPr lang="en-US" dirty="0" err="1"/>
                        <a:t>HealthAware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Statewide &amp; elsewhere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47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Kaiser Permanente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Regional, Northern Virginia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3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Optima Health Vantage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Regional, Hampton Roads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956074"/>
                  </a:ext>
                </a:extLst>
              </a:tr>
              <a:tr h="4493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TRICARE Supplement </a:t>
                      </a:r>
                    </a:p>
                    <a:p>
                      <a:pPr algn="ctr"/>
                      <a:r>
                        <a:rPr lang="en-US" dirty="0"/>
                        <a:t>(eligible military retirees)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Statewide &amp; elsewhere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607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C2145-2C0A-40F5-9C13-34D7A69F2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52D409-3898-425E-83AD-6576DD5AF489}"/>
              </a:ext>
            </a:extLst>
          </p:cNvPr>
          <p:cNvSpPr txBox="1"/>
          <p:nvPr/>
        </p:nvSpPr>
        <p:spPr>
          <a:xfrm>
            <a:off x="457200" y="4099321"/>
            <a:ext cx="8229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Employee premiums depend on approval of the state budget by the General Assembly and are subject to change. Current premiums can be found in the DHRM </a:t>
            </a:r>
            <a:r>
              <a:rPr lang="en-US" sz="1600" b="1" dirty="0">
                <a:hlinkClick r:id="rId2"/>
              </a:rPr>
              <a:t>Spotlight</a:t>
            </a:r>
            <a:r>
              <a:rPr lang="en-US" sz="1600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70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6AB8C-B20A-4F7B-8827-52758167D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ctr">
            <a:normAutofit/>
          </a:bodyPr>
          <a:lstStyle/>
          <a:p>
            <a:r>
              <a:rPr lang="en-US" dirty="0"/>
              <a:t>Verify Plan Choice With ALEX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93DAECD-3DDA-91EC-B1F8-A916E3670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Arial"/>
                <a:cs typeface="Arial"/>
              </a:rPr>
              <a:t>Find </a:t>
            </a:r>
            <a:r>
              <a:rPr lang="en-US" sz="3200" b="1" spc="-5" dirty="0">
                <a:latin typeface="Arial"/>
                <a:cs typeface="Arial"/>
              </a:rPr>
              <a:t>the best health</a:t>
            </a:r>
            <a:r>
              <a:rPr lang="en-US" sz="3200" b="1" spc="-85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plan options </a:t>
            </a:r>
            <a:r>
              <a:rPr lang="en-US" sz="3200" b="1" spc="5" dirty="0">
                <a:latin typeface="Arial"/>
                <a:cs typeface="Arial"/>
              </a:rPr>
              <a:t>with </a:t>
            </a:r>
            <a:r>
              <a:rPr lang="en-US" sz="3200" b="1" spc="-5" dirty="0">
                <a:latin typeface="Arial"/>
                <a:cs typeface="Arial"/>
              </a:rPr>
              <a:t>ALEX,  </a:t>
            </a:r>
            <a:r>
              <a:rPr lang="en-US" sz="3200" b="1" spc="-10" dirty="0">
                <a:latin typeface="Arial"/>
                <a:cs typeface="Arial"/>
              </a:rPr>
              <a:t>your </a:t>
            </a:r>
            <a:r>
              <a:rPr lang="en-US" sz="3200" b="1" dirty="0">
                <a:latin typeface="Arial"/>
                <a:cs typeface="Arial"/>
              </a:rPr>
              <a:t>online </a:t>
            </a:r>
            <a:r>
              <a:rPr lang="en-US" sz="3200" b="1" spc="-5" dirty="0">
                <a:latin typeface="Arial"/>
                <a:cs typeface="Arial"/>
              </a:rPr>
              <a:t>benefits  </a:t>
            </a:r>
            <a:r>
              <a:rPr lang="en-US" sz="3200" b="1" spc="-20" dirty="0">
                <a:latin typeface="Arial"/>
                <a:cs typeface="Arial"/>
              </a:rPr>
              <a:t>counselor.</a:t>
            </a:r>
          </a:p>
          <a:p>
            <a:pPr marL="0" indent="0">
              <a:buNone/>
            </a:pPr>
            <a:endParaRPr lang="en-US" sz="3200" b="1" spc="-2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b="1" spc="-5" dirty="0">
                <a:latin typeface="Arial"/>
                <a:cs typeface="Arial"/>
              </a:rPr>
              <a:t>ALEX evaluates </a:t>
            </a:r>
            <a:r>
              <a:rPr lang="en-US" sz="3200" b="1" spc="-10" dirty="0">
                <a:latin typeface="Arial"/>
                <a:cs typeface="Arial"/>
              </a:rPr>
              <a:t>your  </a:t>
            </a:r>
            <a:r>
              <a:rPr lang="en-US" sz="3200" b="1" spc="-5" dirty="0">
                <a:latin typeface="Arial"/>
                <a:cs typeface="Arial"/>
              </a:rPr>
              <a:t>input and recommends</a:t>
            </a:r>
            <a:r>
              <a:rPr lang="en-US" sz="3200" b="1" spc="-5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a  plan tailored just for  </a:t>
            </a:r>
            <a:r>
              <a:rPr lang="en-US" sz="3200" b="1" spc="-10" dirty="0">
                <a:latin typeface="Arial"/>
                <a:cs typeface="Arial"/>
              </a:rPr>
              <a:t>you!</a:t>
            </a:r>
          </a:p>
          <a:p>
            <a:pPr marL="0" indent="0">
              <a:buNone/>
            </a:pP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b="1" u="heavy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https://www.myalex.com/cova/2023</a:t>
            </a: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EEE29-6D06-4A19-ADB4-02E0F5E7F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CD5B470-24F1-6744-BE88-730898E97D2D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76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893-6835-4449-8E32-6B66D83A9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Enrollment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3B19-60A2-4B79-821C-F11354D6F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555"/>
              </a:spcBef>
              <a:buNone/>
            </a:pPr>
            <a:r>
              <a:rPr lang="en-US" sz="5100" b="1" spc="-50" dirty="0">
                <a:latin typeface="Arial"/>
                <a:cs typeface="Arial"/>
              </a:rPr>
              <a:t>COVA </a:t>
            </a:r>
            <a:r>
              <a:rPr lang="en-US" sz="5100" b="1" spc="-5" dirty="0">
                <a:latin typeface="Arial"/>
                <a:cs typeface="Arial"/>
              </a:rPr>
              <a:t>Care </a:t>
            </a:r>
            <a:r>
              <a:rPr lang="en-US" sz="5100" b="1" dirty="0">
                <a:latin typeface="Arial"/>
                <a:cs typeface="Arial"/>
              </a:rPr>
              <a:t>and </a:t>
            </a:r>
            <a:r>
              <a:rPr lang="en-US" sz="5100" b="1" spc="-50" dirty="0">
                <a:latin typeface="Arial"/>
                <a:cs typeface="Arial"/>
              </a:rPr>
              <a:t>COVA</a:t>
            </a:r>
            <a:r>
              <a:rPr lang="en-US" sz="5100" b="1" spc="-165" dirty="0">
                <a:latin typeface="Arial"/>
                <a:cs typeface="Arial"/>
              </a:rPr>
              <a:t> </a:t>
            </a:r>
            <a:r>
              <a:rPr lang="en-US" sz="5100" b="1" spc="-5" dirty="0">
                <a:latin typeface="Arial"/>
                <a:cs typeface="Arial"/>
              </a:rPr>
              <a:t>HDHP</a:t>
            </a:r>
          </a:p>
          <a:p>
            <a:pPr marL="0" indent="0">
              <a:lnSpc>
                <a:spcPct val="100000"/>
              </a:lnSpc>
              <a:spcBef>
                <a:spcPts val="555"/>
              </a:spcBef>
              <a:buNone/>
            </a:pPr>
            <a:endParaRPr lang="en-US" sz="4000" u="sng" dirty="0">
              <a:latin typeface="Arial"/>
              <a:cs typeface="Arial"/>
            </a:endParaRPr>
          </a:p>
          <a:p>
            <a:pPr marL="1041400" marR="652145" indent="-571500">
              <a:spcBef>
                <a:spcPts val="484"/>
              </a:spcBef>
              <a:tabLst>
                <a:tab pos="756285" algn="l"/>
                <a:tab pos="756920" algn="l"/>
              </a:tabLst>
            </a:pPr>
            <a:r>
              <a:rPr lang="en-US" sz="4000" b="1" u="sng" dirty="0">
                <a:latin typeface="Arial"/>
                <a:cs typeface="Arial"/>
              </a:rPr>
              <a:t>Diabetes</a:t>
            </a:r>
            <a:r>
              <a:rPr lang="en-US" sz="4000" b="1" u="sng" spc="-395" dirty="0">
                <a:latin typeface="Arial"/>
                <a:cs typeface="Arial"/>
              </a:rPr>
              <a:t> </a:t>
            </a:r>
            <a:r>
              <a:rPr lang="en-US" sz="4000" b="1" u="sng" spc="-10" dirty="0">
                <a:latin typeface="Arial"/>
                <a:cs typeface="Arial"/>
              </a:rPr>
              <a:t>Prevention </a:t>
            </a:r>
            <a:r>
              <a:rPr lang="en-US" sz="4000" b="1" u="sng" spc="-5" dirty="0">
                <a:latin typeface="Arial"/>
                <a:cs typeface="Arial"/>
              </a:rPr>
              <a:t>Program: </a:t>
            </a:r>
            <a:r>
              <a:rPr lang="en-US" sz="4000" spc="-10" dirty="0">
                <a:latin typeface="Arial"/>
                <a:cs typeface="Arial"/>
              </a:rPr>
              <a:t>Digital health </a:t>
            </a:r>
            <a:r>
              <a:rPr lang="en-US" sz="4000" spc="-5" dirty="0">
                <a:latin typeface="Arial"/>
                <a:cs typeface="Arial"/>
              </a:rPr>
              <a:t>coaching </a:t>
            </a:r>
            <a:r>
              <a:rPr lang="en-US" sz="4000" dirty="0">
                <a:latin typeface="Arial"/>
                <a:cs typeface="Arial"/>
              </a:rPr>
              <a:t>to  </a:t>
            </a:r>
            <a:r>
              <a:rPr lang="en-US" sz="4000" spc="-5" dirty="0">
                <a:latin typeface="Arial"/>
                <a:cs typeface="Arial"/>
              </a:rPr>
              <a:t>reduce</a:t>
            </a:r>
            <a:r>
              <a:rPr lang="en-US" sz="4000" spc="25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risk</a:t>
            </a:r>
            <a:r>
              <a:rPr lang="en-US" sz="4000" spc="-90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for</a:t>
            </a:r>
            <a:r>
              <a:rPr lang="en-US" sz="4000" spc="-40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type</a:t>
            </a:r>
            <a:r>
              <a:rPr lang="en-US" sz="4000" spc="-55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2</a:t>
            </a:r>
            <a:r>
              <a:rPr lang="en-US" sz="4000" spc="-20" dirty="0">
                <a:latin typeface="Arial"/>
                <a:cs typeface="Arial"/>
              </a:rPr>
              <a:t> </a:t>
            </a:r>
            <a:r>
              <a:rPr lang="en-US" sz="4000" spc="-10" dirty="0">
                <a:latin typeface="Arial"/>
                <a:cs typeface="Arial"/>
              </a:rPr>
              <a:t>diabetes</a:t>
            </a:r>
            <a:r>
              <a:rPr lang="en-US" sz="4000" spc="-90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at</a:t>
            </a:r>
            <a:r>
              <a:rPr lang="en-US" sz="4000" spc="-15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no</a:t>
            </a:r>
            <a:r>
              <a:rPr lang="en-US" sz="4000" spc="-114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cost</a:t>
            </a:r>
            <a:r>
              <a:rPr lang="en-US" sz="4000" spc="-135" dirty="0">
                <a:latin typeface="Arial"/>
                <a:cs typeface="Arial"/>
              </a:rPr>
              <a:t> </a:t>
            </a:r>
            <a:r>
              <a:rPr lang="en-US" sz="4000" spc="-10" dirty="0">
                <a:latin typeface="Arial"/>
                <a:cs typeface="Arial"/>
              </a:rPr>
              <a:t>to</a:t>
            </a:r>
            <a:r>
              <a:rPr lang="en-US" sz="4000" spc="-20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the</a:t>
            </a:r>
            <a:r>
              <a:rPr lang="en-US" sz="4000" spc="-20" dirty="0">
                <a:latin typeface="Arial"/>
                <a:cs typeface="Arial"/>
              </a:rPr>
              <a:t> </a:t>
            </a:r>
            <a:r>
              <a:rPr lang="en-US" sz="4000" spc="-50" dirty="0">
                <a:latin typeface="Arial"/>
                <a:cs typeface="Arial"/>
              </a:rPr>
              <a:t>member.</a:t>
            </a:r>
            <a:endParaRPr lang="en-US" sz="4000" dirty="0">
              <a:latin typeface="Arial"/>
              <a:cs typeface="Arial"/>
            </a:endParaRPr>
          </a:p>
          <a:p>
            <a:pPr marL="1041400" marR="417830" indent="-571500" algn="just">
              <a:spcBef>
                <a:spcPts val="200"/>
              </a:spcBef>
              <a:tabLst>
                <a:tab pos="756920" algn="l"/>
              </a:tabLst>
            </a:pPr>
            <a:r>
              <a:rPr lang="en-US" sz="4000" b="1" u="sng" dirty="0">
                <a:latin typeface="Arial"/>
                <a:cs typeface="Arial"/>
              </a:rPr>
              <a:t>Expanded</a:t>
            </a:r>
            <a:r>
              <a:rPr lang="en-US" sz="4000" b="1" u="sng" spc="-100" dirty="0">
                <a:latin typeface="Arial"/>
                <a:cs typeface="Arial"/>
              </a:rPr>
              <a:t> </a:t>
            </a:r>
            <a:r>
              <a:rPr lang="en-US" sz="4000" b="1" u="sng" spc="-5" dirty="0">
                <a:latin typeface="Arial"/>
                <a:cs typeface="Arial"/>
              </a:rPr>
              <a:t>Virtual</a:t>
            </a:r>
            <a:r>
              <a:rPr lang="en-US" sz="4000" b="1" u="sng" spc="-70" dirty="0">
                <a:latin typeface="Arial"/>
                <a:cs typeface="Arial"/>
              </a:rPr>
              <a:t> </a:t>
            </a:r>
            <a:r>
              <a:rPr lang="en-US" sz="4000" b="1" u="sng" spc="-5" dirty="0">
                <a:latin typeface="Arial"/>
                <a:cs typeface="Arial"/>
              </a:rPr>
              <a:t>Care</a:t>
            </a:r>
            <a:r>
              <a:rPr lang="en-US" sz="4000" u="sng" spc="-5" dirty="0">
                <a:latin typeface="Arial"/>
                <a:cs typeface="Arial"/>
              </a:rPr>
              <a:t>:</a:t>
            </a:r>
            <a:r>
              <a:rPr lang="en-US" sz="4000" u="sng" spc="-85" dirty="0">
                <a:latin typeface="Arial"/>
                <a:cs typeface="Arial"/>
              </a:rPr>
              <a:t> </a:t>
            </a:r>
            <a:r>
              <a:rPr lang="en-US" sz="4000" spc="-10" dirty="0">
                <a:latin typeface="Arial"/>
                <a:cs typeface="Arial"/>
              </a:rPr>
              <a:t>Virtual</a:t>
            </a:r>
            <a:r>
              <a:rPr lang="en-US" sz="4000" spc="-55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primary</a:t>
            </a:r>
            <a:r>
              <a:rPr lang="en-US" sz="4000" spc="-70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care</a:t>
            </a:r>
            <a:r>
              <a:rPr lang="en-US" sz="4000" spc="-40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and</a:t>
            </a:r>
            <a:r>
              <a:rPr lang="en-US" sz="4000" spc="-110" dirty="0">
                <a:latin typeface="Arial"/>
                <a:cs typeface="Arial"/>
              </a:rPr>
              <a:t> </a:t>
            </a:r>
            <a:r>
              <a:rPr lang="en-US" sz="4000" spc="-10" dirty="0">
                <a:latin typeface="Arial"/>
                <a:cs typeface="Arial"/>
              </a:rPr>
              <a:t>preventive  </a:t>
            </a:r>
            <a:r>
              <a:rPr lang="en-US" sz="4000" spc="-5" dirty="0">
                <a:latin typeface="Arial"/>
                <a:cs typeface="Arial"/>
              </a:rPr>
              <a:t>care</a:t>
            </a:r>
            <a:r>
              <a:rPr lang="en-US" sz="4000" spc="-65" dirty="0">
                <a:latin typeface="Arial"/>
                <a:cs typeface="Arial"/>
              </a:rPr>
              <a:t> </a:t>
            </a:r>
            <a:r>
              <a:rPr lang="en-US" sz="4000" spc="-10" dirty="0">
                <a:latin typeface="Arial"/>
                <a:cs typeface="Arial"/>
              </a:rPr>
              <a:t>through</a:t>
            </a:r>
            <a:r>
              <a:rPr lang="en-US" sz="4000" spc="-135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the</a:t>
            </a:r>
            <a:r>
              <a:rPr lang="en-US" sz="4000" spc="-15" dirty="0">
                <a:latin typeface="Arial"/>
                <a:cs typeface="Arial"/>
              </a:rPr>
              <a:t> Sydney</a:t>
            </a:r>
            <a:r>
              <a:rPr lang="en-US" sz="4000" spc="-70" dirty="0">
                <a:latin typeface="Arial"/>
                <a:cs typeface="Arial"/>
              </a:rPr>
              <a:t> </a:t>
            </a:r>
            <a:r>
              <a:rPr lang="en-US" sz="4000" spc="-10" dirty="0">
                <a:latin typeface="Arial"/>
                <a:cs typeface="Arial"/>
              </a:rPr>
              <a:t>Health</a:t>
            </a:r>
            <a:r>
              <a:rPr lang="en-US" sz="4000" spc="-60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mobile</a:t>
            </a:r>
            <a:r>
              <a:rPr lang="en-US" sz="4000" spc="-40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app</a:t>
            </a:r>
            <a:r>
              <a:rPr lang="en-US" sz="4000" spc="-90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at</a:t>
            </a:r>
            <a:r>
              <a:rPr lang="en-US" sz="4000" spc="-10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no</a:t>
            </a:r>
            <a:r>
              <a:rPr lang="en-US" sz="4000" spc="-110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cost</a:t>
            </a:r>
            <a:r>
              <a:rPr lang="en-US" sz="4000" spc="-130" dirty="0">
                <a:latin typeface="Arial"/>
                <a:cs typeface="Arial"/>
              </a:rPr>
              <a:t> </a:t>
            </a:r>
            <a:r>
              <a:rPr lang="en-US" sz="4000" spc="-10" dirty="0">
                <a:latin typeface="Arial"/>
                <a:cs typeface="Arial"/>
              </a:rPr>
              <a:t>to</a:t>
            </a:r>
            <a:r>
              <a:rPr lang="en-US" sz="4000" spc="-5" dirty="0">
                <a:latin typeface="Arial"/>
                <a:cs typeface="Arial"/>
              </a:rPr>
              <a:t> the  </a:t>
            </a:r>
            <a:r>
              <a:rPr lang="en-US" sz="4000" spc="-50" dirty="0">
                <a:latin typeface="Arial"/>
                <a:cs typeface="Arial"/>
              </a:rPr>
              <a:t>member.</a:t>
            </a:r>
            <a:endParaRPr lang="en-US" sz="4000" dirty="0">
              <a:latin typeface="Arial"/>
              <a:cs typeface="Arial"/>
            </a:endParaRPr>
          </a:p>
          <a:p>
            <a:pPr marL="1041400" marR="115570" indent="-571500">
              <a:spcBef>
                <a:spcPts val="300"/>
              </a:spcBef>
              <a:tabLst>
                <a:tab pos="756285" algn="l"/>
                <a:tab pos="756920" algn="l"/>
              </a:tabLst>
            </a:pPr>
            <a:r>
              <a:rPr lang="en-US" sz="4000" b="1" u="sng" spc="-5" dirty="0" err="1">
                <a:latin typeface="Arial"/>
                <a:cs typeface="Arial"/>
              </a:rPr>
              <a:t>LiveHealth</a:t>
            </a:r>
            <a:r>
              <a:rPr lang="en-US" sz="4000" b="1" u="sng" spc="-100" dirty="0">
                <a:latin typeface="Arial"/>
                <a:cs typeface="Arial"/>
              </a:rPr>
              <a:t> </a:t>
            </a:r>
            <a:r>
              <a:rPr lang="en-US" sz="4000" b="1" u="sng" dirty="0">
                <a:latin typeface="Arial"/>
                <a:cs typeface="Arial"/>
              </a:rPr>
              <a:t>Online</a:t>
            </a:r>
            <a:r>
              <a:rPr lang="en-US" sz="4000" b="1" u="sng" spc="-85" dirty="0">
                <a:latin typeface="Arial"/>
                <a:cs typeface="Arial"/>
              </a:rPr>
              <a:t> </a:t>
            </a:r>
            <a:r>
              <a:rPr lang="en-US" sz="4000" b="1" u="sng" spc="-5" dirty="0">
                <a:latin typeface="Arial"/>
                <a:cs typeface="Arial"/>
              </a:rPr>
              <a:t>Dermatology:</a:t>
            </a:r>
            <a:r>
              <a:rPr lang="en-US" sz="4000" b="1" u="sng" spc="-95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Consult</a:t>
            </a:r>
            <a:r>
              <a:rPr lang="en-US" sz="4000" spc="-80" dirty="0">
                <a:latin typeface="Arial"/>
                <a:cs typeface="Arial"/>
              </a:rPr>
              <a:t> </a:t>
            </a:r>
            <a:r>
              <a:rPr lang="en-US" sz="4000" spc="-45" dirty="0">
                <a:latin typeface="Arial"/>
                <a:cs typeface="Arial"/>
              </a:rPr>
              <a:t>with</a:t>
            </a:r>
            <a:r>
              <a:rPr lang="en-US" sz="4000" spc="-125" dirty="0">
                <a:latin typeface="Arial"/>
                <a:cs typeface="Arial"/>
              </a:rPr>
              <a:t> </a:t>
            </a:r>
            <a:r>
              <a:rPr lang="en-US" sz="4000" dirty="0">
                <a:latin typeface="Arial"/>
                <a:cs typeface="Arial"/>
              </a:rPr>
              <a:t>a</a:t>
            </a:r>
            <a:r>
              <a:rPr lang="en-US" sz="4000" spc="-75" dirty="0">
                <a:latin typeface="Arial"/>
                <a:cs typeface="Arial"/>
              </a:rPr>
              <a:t> </a:t>
            </a:r>
            <a:r>
              <a:rPr lang="en-US" sz="4000" spc="-5" dirty="0">
                <a:latin typeface="Arial"/>
                <a:cs typeface="Arial"/>
              </a:rPr>
              <a:t>dermatologist  </a:t>
            </a:r>
            <a:r>
              <a:rPr lang="en-US" sz="4000" spc="-50" dirty="0">
                <a:latin typeface="Arial"/>
                <a:cs typeface="Arial"/>
              </a:rPr>
              <a:t>virtually.</a:t>
            </a:r>
            <a:endParaRPr lang="en-US" sz="4000" dirty="0">
              <a:latin typeface="Arial"/>
              <a:cs typeface="Arial"/>
            </a:endParaRPr>
          </a:p>
          <a:p>
            <a:pPr marL="1041400" indent="-571500">
              <a:spcBef>
                <a:spcPts val="300"/>
              </a:spcBef>
              <a:tabLst>
                <a:tab pos="756285" algn="l"/>
                <a:tab pos="756920" algn="l"/>
              </a:tabLst>
            </a:pPr>
            <a:r>
              <a:rPr lang="en-US" sz="4000" b="1" u="sng" spc="-15" dirty="0">
                <a:latin typeface="Arial"/>
                <a:cs typeface="Arial"/>
              </a:rPr>
              <a:t>In-Home Addiction </a:t>
            </a:r>
            <a:r>
              <a:rPr lang="en-US" sz="4000" b="1" u="sng" spc="-55" dirty="0">
                <a:latin typeface="Arial"/>
                <a:cs typeface="Arial"/>
              </a:rPr>
              <a:t>Treatment/I-HAT: </a:t>
            </a:r>
            <a:r>
              <a:rPr lang="en-US" sz="4000" spc="-15" dirty="0">
                <a:latin typeface="Arial"/>
                <a:cs typeface="Arial"/>
              </a:rPr>
              <a:t>In-home </a:t>
            </a:r>
            <a:r>
              <a:rPr lang="en-US" sz="4000" spc="-10" dirty="0">
                <a:latin typeface="Arial"/>
                <a:cs typeface="Arial"/>
              </a:rPr>
              <a:t>drug </a:t>
            </a:r>
            <a:r>
              <a:rPr lang="en-US" sz="4000" spc="-15" dirty="0">
                <a:latin typeface="Arial"/>
                <a:cs typeface="Arial"/>
              </a:rPr>
              <a:t>and</a:t>
            </a:r>
            <a:r>
              <a:rPr lang="en-US" sz="4000" spc="-360" dirty="0">
                <a:latin typeface="Arial"/>
                <a:cs typeface="Arial"/>
              </a:rPr>
              <a:t> </a:t>
            </a:r>
            <a:r>
              <a:rPr lang="en-US" sz="4000" spc="-15" dirty="0">
                <a:latin typeface="Arial"/>
                <a:cs typeface="Arial"/>
              </a:rPr>
              <a:t>alcohol</a:t>
            </a:r>
            <a:endParaRPr lang="en-US" sz="4000" dirty="0">
              <a:latin typeface="Arial"/>
              <a:cs typeface="Arial"/>
            </a:endParaRPr>
          </a:p>
          <a:p>
            <a:pPr marL="413385" indent="0">
              <a:lnSpc>
                <a:spcPct val="100000"/>
              </a:lnSpc>
              <a:buNone/>
            </a:pPr>
            <a:r>
              <a:rPr lang="en-US" sz="4000" spc="-15" dirty="0">
                <a:latin typeface="Arial"/>
                <a:cs typeface="Arial"/>
              </a:rPr>
              <a:t>	         addiction </a:t>
            </a:r>
            <a:r>
              <a:rPr lang="en-US" sz="4000" spc="-20" dirty="0">
                <a:latin typeface="Arial"/>
                <a:cs typeface="Arial"/>
              </a:rPr>
              <a:t>treatment</a:t>
            </a:r>
            <a:r>
              <a:rPr lang="en-US" sz="4000" spc="-125" dirty="0">
                <a:latin typeface="Arial"/>
                <a:cs typeface="Arial"/>
              </a:rPr>
              <a:t> </a:t>
            </a:r>
            <a:r>
              <a:rPr lang="en-US" sz="4000" spc="-15" dirty="0">
                <a:latin typeface="Arial"/>
                <a:cs typeface="Arial"/>
              </a:rPr>
              <a:t>program.</a:t>
            </a:r>
            <a:endParaRPr lang="en-US" sz="4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1D10E-5B78-4211-AB9C-2401BCC8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59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0A98-07AD-4E67-945C-F74E3500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Enrollment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8FD6D-E621-412F-A4D1-80A2C1A08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700" indent="0">
              <a:lnSpc>
                <a:spcPct val="100000"/>
              </a:lnSpc>
              <a:buNone/>
              <a:tabLst>
                <a:tab pos="413384" algn="l"/>
                <a:tab pos="414020" algn="l"/>
              </a:tabLst>
            </a:pPr>
            <a:r>
              <a:rPr lang="en-US" sz="2400" b="1" spc="-50" dirty="0">
                <a:latin typeface="Arial"/>
                <a:cs typeface="Arial"/>
              </a:rPr>
              <a:t>COVA</a:t>
            </a:r>
            <a:r>
              <a:rPr lang="en-US" sz="2400" b="1" spc="-150" dirty="0">
                <a:latin typeface="Arial"/>
                <a:cs typeface="Arial"/>
              </a:rPr>
              <a:t> </a:t>
            </a:r>
            <a:r>
              <a:rPr lang="en-US" sz="2400" b="1" spc="-5" dirty="0" err="1">
                <a:latin typeface="Arial"/>
                <a:cs typeface="Arial"/>
              </a:rPr>
              <a:t>HealthAware</a:t>
            </a:r>
            <a:endParaRPr lang="en-US" sz="2400" dirty="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484"/>
              </a:spcBef>
              <a:buFont typeface="Arial" panose="020B0604020202020204" pitchFamily="34" charset="0"/>
              <a:buChar char="•"/>
              <a:tabLst>
                <a:tab pos="756285" algn="l"/>
                <a:tab pos="756920" algn="l"/>
              </a:tabLst>
            </a:pPr>
            <a:r>
              <a:rPr lang="en-US" sz="2000" b="1" spc="-20" dirty="0">
                <a:latin typeface="Arial"/>
                <a:cs typeface="Arial"/>
              </a:rPr>
              <a:t>Teladoc </a:t>
            </a:r>
            <a:r>
              <a:rPr lang="en-US" sz="2000" b="1" spc="-5" dirty="0">
                <a:latin typeface="Arial"/>
                <a:cs typeface="Arial"/>
              </a:rPr>
              <a:t>Dermatology</a:t>
            </a:r>
            <a:r>
              <a:rPr lang="en-US" sz="2000" spc="-5" dirty="0">
                <a:latin typeface="Arial"/>
                <a:cs typeface="Arial"/>
              </a:rPr>
              <a:t>: </a:t>
            </a:r>
            <a:r>
              <a:rPr lang="en-US" sz="2000" dirty="0">
                <a:latin typeface="Arial"/>
                <a:cs typeface="Arial"/>
              </a:rPr>
              <a:t>Consult with a dermatologist</a:t>
            </a:r>
            <a:r>
              <a:rPr lang="en-US" sz="2000" spc="-75" dirty="0">
                <a:latin typeface="Arial"/>
                <a:cs typeface="Arial"/>
              </a:rPr>
              <a:t> </a:t>
            </a:r>
            <a:r>
              <a:rPr lang="en-US" sz="2000" spc="-15" dirty="0">
                <a:latin typeface="Arial"/>
                <a:cs typeface="Arial"/>
              </a:rPr>
              <a:t>virtually.</a:t>
            </a:r>
            <a:endParaRPr lang="en-US" sz="2000" dirty="0">
              <a:latin typeface="Arial"/>
              <a:cs typeface="Arial"/>
            </a:endParaRPr>
          </a:p>
          <a:p>
            <a:pPr marL="812800" marR="815975" lvl="1" indent="-3429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756285" algn="l"/>
                <a:tab pos="756920" algn="l"/>
              </a:tabLst>
            </a:pPr>
            <a:r>
              <a:rPr lang="en-US" sz="2000" b="1" dirty="0">
                <a:latin typeface="Arial"/>
                <a:cs typeface="Arial"/>
              </a:rPr>
              <a:t>MinuteClinic: </a:t>
            </a:r>
            <a:r>
              <a:rPr lang="en-US" sz="2000" dirty="0">
                <a:latin typeface="Arial"/>
                <a:cs typeface="Arial"/>
              </a:rPr>
              <a:t>In-person and virtual </a:t>
            </a:r>
            <a:r>
              <a:rPr lang="en-US" sz="2000" spc="-5" dirty="0">
                <a:latin typeface="Arial"/>
                <a:cs typeface="Arial"/>
              </a:rPr>
              <a:t>visits </a:t>
            </a:r>
            <a:r>
              <a:rPr lang="en-US" sz="2000" dirty="0">
                <a:latin typeface="Arial"/>
                <a:cs typeface="Arial"/>
              </a:rPr>
              <a:t>at no cost to</a:t>
            </a:r>
            <a:r>
              <a:rPr lang="en-US" sz="2000" spc="-19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the  member</a:t>
            </a:r>
            <a:r>
              <a:rPr lang="en-US" sz="1400" dirty="0">
                <a:latin typeface="Arial"/>
                <a:cs typeface="Arial"/>
              </a:rPr>
              <a:t>.</a:t>
            </a:r>
          </a:p>
          <a:p>
            <a:pPr marL="12700" indent="0">
              <a:lnSpc>
                <a:spcPct val="100000"/>
              </a:lnSpc>
              <a:spcBef>
                <a:spcPts val="570"/>
              </a:spcBef>
              <a:buNone/>
              <a:tabLst>
                <a:tab pos="355600" algn="l"/>
                <a:tab pos="356235" algn="l"/>
              </a:tabLst>
            </a:pPr>
            <a:r>
              <a:rPr lang="en-US" sz="2400" b="1" spc="-5" dirty="0">
                <a:latin typeface="Arial"/>
                <a:cs typeface="Arial"/>
              </a:rPr>
              <a:t>Health </a:t>
            </a:r>
            <a:r>
              <a:rPr lang="en-US" sz="2400" b="1" dirty="0">
                <a:latin typeface="Arial"/>
                <a:cs typeface="Arial"/>
              </a:rPr>
              <a:t>Flexible </a:t>
            </a:r>
            <a:r>
              <a:rPr lang="en-US" sz="2400" b="1" spc="-5" dirty="0">
                <a:latin typeface="Arial"/>
                <a:cs typeface="Arial"/>
              </a:rPr>
              <a:t>Spending</a:t>
            </a:r>
            <a:r>
              <a:rPr lang="en-US" sz="2400" b="1" spc="-160" dirty="0">
                <a:latin typeface="Arial"/>
                <a:cs typeface="Arial"/>
              </a:rPr>
              <a:t> </a:t>
            </a:r>
            <a:r>
              <a:rPr lang="en-US" sz="2400" b="1" spc="-5" dirty="0">
                <a:latin typeface="Arial"/>
                <a:cs typeface="Arial"/>
              </a:rPr>
              <a:t>Account</a:t>
            </a:r>
            <a:endParaRPr lang="en-US" sz="2400" dirty="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484"/>
              </a:spcBef>
              <a:buFont typeface="Arial" panose="020B0604020202020204" pitchFamily="34" charset="0"/>
              <a:buChar char="•"/>
              <a:tabLst>
                <a:tab pos="756285" algn="l"/>
                <a:tab pos="756920" algn="l"/>
              </a:tabLst>
            </a:pPr>
            <a:r>
              <a:rPr lang="en-US" sz="2000" dirty="0">
                <a:latin typeface="Arial"/>
                <a:cs typeface="Arial"/>
              </a:rPr>
              <a:t>Contribution maximum increases to $3,050 per plan</a:t>
            </a:r>
            <a:r>
              <a:rPr lang="en-US" sz="2000" spc="-155" dirty="0">
                <a:latin typeface="Arial"/>
                <a:cs typeface="Arial"/>
              </a:rPr>
              <a:t> </a:t>
            </a:r>
            <a:r>
              <a:rPr lang="en-US" sz="2000" spc="-25" dirty="0">
                <a:latin typeface="Arial"/>
                <a:cs typeface="Arial"/>
              </a:rPr>
              <a:t>year.</a:t>
            </a:r>
            <a:endParaRPr lang="en-US" sz="2000" dirty="0">
              <a:latin typeface="Arial"/>
              <a:cs typeface="Arial"/>
            </a:endParaRPr>
          </a:p>
          <a:p>
            <a:pPr marL="12700" marR="254000" indent="0">
              <a:lnSpc>
                <a:spcPct val="100000"/>
              </a:lnSpc>
              <a:spcBef>
                <a:spcPts val="575"/>
              </a:spcBef>
              <a:buNone/>
              <a:tabLst>
                <a:tab pos="355600" algn="l"/>
                <a:tab pos="356235" algn="l"/>
              </a:tabLst>
            </a:pPr>
            <a:r>
              <a:rPr lang="en-US" sz="2400" b="1" dirty="0">
                <a:latin typeface="Arial"/>
                <a:cs typeface="Arial"/>
              </a:rPr>
              <a:t>Open </a:t>
            </a:r>
            <a:r>
              <a:rPr lang="en-US" sz="2400" b="1" spc="-5" dirty="0">
                <a:latin typeface="Arial"/>
                <a:cs typeface="Arial"/>
              </a:rPr>
              <a:t>Enrollment packet </a:t>
            </a:r>
            <a:r>
              <a:rPr lang="en-US" sz="2400" b="1" dirty="0">
                <a:latin typeface="Arial"/>
                <a:cs typeface="Arial"/>
              </a:rPr>
              <a:t>mailed to </a:t>
            </a:r>
            <a:r>
              <a:rPr lang="en-US" sz="2400" b="1" spc="-5" dirty="0">
                <a:latin typeface="Arial"/>
                <a:cs typeface="Arial"/>
              </a:rPr>
              <a:t>home address </a:t>
            </a:r>
            <a:r>
              <a:rPr lang="en-US" sz="2400" b="1" dirty="0">
                <a:latin typeface="Arial"/>
                <a:cs typeface="Arial"/>
              </a:rPr>
              <a:t>on </a:t>
            </a:r>
            <a:r>
              <a:rPr lang="en-US" sz="2400" b="1" spc="-5" dirty="0">
                <a:latin typeface="Arial"/>
                <a:cs typeface="Arial"/>
              </a:rPr>
              <a:t>record</a:t>
            </a:r>
            <a:endParaRPr lang="en-US" sz="2400" dirty="0">
              <a:latin typeface="Arial"/>
              <a:cs typeface="Arial"/>
            </a:endParaRPr>
          </a:p>
          <a:p>
            <a:pPr marL="812800" lvl="1" indent="-342900"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756285" algn="l"/>
                <a:tab pos="756920" algn="l"/>
              </a:tabLst>
            </a:pPr>
            <a:r>
              <a:rPr lang="en-US" sz="2000" dirty="0">
                <a:latin typeface="Arial"/>
                <a:cs typeface="Arial"/>
              </a:rPr>
              <a:t>Packet includes Spotlight, Language Assistance, CHIP Notice along</a:t>
            </a:r>
            <a:r>
              <a:rPr lang="en-US" sz="2000" spc="-29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with other Important</a:t>
            </a:r>
            <a:r>
              <a:rPr lang="en-US" sz="2000" spc="-13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Notices.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6C5E3-9D77-4FB2-85B6-230D75289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9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6947-918A-45F9-8829-C620F3F5C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Open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24530-D980-4A9A-8A8F-FC50F5038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1980"/>
              </a:spcBef>
              <a:buNone/>
            </a:pPr>
            <a:r>
              <a:rPr lang="en-US" sz="3400" b="1" spc="-15" dirty="0">
                <a:latin typeface="Arial"/>
                <a:cs typeface="Arial"/>
              </a:rPr>
              <a:t>May 1 – May 15</a:t>
            </a:r>
          </a:p>
          <a:p>
            <a:pPr marL="0" indent="0" algn="ctr">
              <a:lnSpc>
                <a:spcPct val="100000"/>
              </a:lnSpc>
              <a:spcBef>
                <a:spcPts val="1980"/>
              </a:spcBef>
              <a:buNone/>
            </a:pPr>
            <a:r>
              <a:rPr lang="en-US" sz="3200" spc="-15" dirty="0">
                <a:latin typeface="Arial"/>
                <a:cs typeface="Arial"/>
              </a:rPr>
              <a:t>It’s </a:t>
            </a:r>
            <a:r>
              <a:rPr lang="en-US" sz="3200" spc="-5" dirty="0">
                <a:latin typeface="Arial"/>
                <a:cs typeface="Arial"/>
              </a:rPr>
              <a:t>time to </a:t>
            </a:r>
            <a:r>
              <a:rPr lang="en-US" sz="3200" dirty="0">
                <a:latin typeface="Arial"/>
                <a:cs typeface="Arial"/>
              </a:rPr>
              <a:t>make annual decisions on health</a:t>
            </a:r>
            <a:r>
              <a:rPr lang="en-US" sz="3200" spc="2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plans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latin typeface="Arial"/>
                <a:cs typeface="Arial"/>
              </a:rPr>
              <a:t>and flexible spending accounts</a:t>
            </a:r>
            <a:r>
              <a:rPr lang="en-US" sz="3200" spc="-35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(FSAs)</a:t>
            </a:r>
            <a:endParaRPr lang="en-US" sz="32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b="1" spc="-5" dirty="0">
                <a:latin typeface="Arial"/>
                <a:cs typeface="Arial"/>
              </a:rPr>
              <a:t>Nothing is required </a:t>
            </a:r>
            <a:r>
              <a:rPr lang="en-US" sz="3200" spc="-5" dirty="0">
                <a:latin typeface="Arial"/>
                <a:cs typeface="Arial"/>
              </a:rPr>
              <a:t>if you</a:t>
            </a:r>
            <a:r>
              <a:rPr lang="en-US" sz="3200" spc="5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are:</a:t>
            </a:r>
            <a:endParaRPr lang="en-US" sz="3600" dirty="0">
              <a:latin typeface="Times New Roman"/>
              <a:cs typeface="Times New Roman"/>
            </a:endParaRPr>
          </a:p>
          <a:p>
            <a:pPr marL="927100" marR="1621790" indent="-457200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lang="en-US" sz="3200" b="1" spc="-5" dirty="0">
                <a:latin typeface="Arial"/>
                <a:cs typeface="Arial"/>
              </a:rPr>
              <a:t>Not changing </a:t>
            </a:r>
            <a:r>
              <a:rPr lang="en-US" sz="3200" spc="-5" dirty="0">
                <a:latin typeface="Arial"/>
                <a:cs typeface="Arial"/>
              </a:rPr>
              <a:t>your </a:t>
            </a:r>
            <a:r>
              <a:rPr lang="en-US" sz="3200" dirty="0">
                <a:latin typeface="Arial"/>
                <a:cs typeface="Arial"/>
              </a:rPr>
              <a:t>health </a:t>
            </a:r>
            <a:r>
              <a:rPr lang="en-US" sz="3200" spc="-5" dirty="0">
                <a:latin typeface="Arial"/>
                <a:cs typeface="Arial"/>
              </a:rPr>
              <a:t>plan or dependents,</a:t>
            </a:r>
            <a:endParaRPr lang="en-US" sz="3200" dirty="0">
              <a:latin typeface="Arial"/>
              <a:cs typeface="Arial"/>
            </a:endParaRPr>
          </a:p>
          <a:p>
            <a:pPr marL="927100" indent="-457200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lang="en-US" sz="3200" b="1" spc="-5" dirty="0">
                <a:latin typeface="Arial"/>
                <a:cs typeface="Arial"/>
              </a:rPr>
              <a:t>Not enrolling </a:t>
            </a:r>
            <a:r>
              <a:rPr lang="en-US" sz="3200" spc="-5" dirty="0">
                <a:latin typeface="Arial"/>
                <a:cs typeface="Arial"/>
              </a:rPr>
              <a:t>in an </a:t>
            </a:r>
            <a:r>
              <a:rPr lang="en-US" sz="3200" spc="-10" dirty="0">
                <a:latin typeface="Arial"/>
                <a:cs typeface="Arial"/>
              </a:rPr>
              <a:t>FSA,</a:t>
            </a:r>
            <a:r>
              <a:rPr lang="en-US" sz="3200" spc="40" dirty="0">
                <a:latin typeface="Arial"/>
                <a:cs typeface="Arial"/>
              </a:rPr>
              <a:t> </a:t>
            </a:r>
            <a:r>
              <a:rPr lang="en-US" sz="3200" b="1" spc="-5" dirty="0">
                <a:latin typeface="Arial"/>
                <a:cs typeface="Arial"/>
              </a:rPr>
              <a:t>and</a:t>
            </a:r>
            <a:endParaRPr lang="en-US" sz="3200" dirty="0">
              <a:latin typeface="Arial"/>
              <a:cs typeface="Arial"/>
            </a:endParaRPr>
          </a:p>
          <a:p>
            <a:pPr marL="927100" indent="-457200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lang="en-US" sz="3200" b="1" spc="-5" dirty="0">
                <a:latin typeface="Arial"/>
                <a:cs typeface="Arial"/>
              </a:rPr>
              <a:t>Not participating </a:t>
            </a:r>
            <a:r>
              <a:rPr lang="en-US" sz="3200" spc="-5" dirty="0">
                <a:latin typeface="Arial"/>
                <a:cs typeface="Arial"/>
              </a:rPr>
              <a:t>in Premium</a:t>
            </a:r>
            <a:r>
              <a:rPr lang="en-US" sz="3200" spc="7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Rewards</a:t>
            </a:r>
          </a:p>
          <a:p>
            <a:pPr marL="469900" indent="0">
              <a:lnSpc>
                <a:spcPct val="100000"/>
              </a:lnSpc>
              <a:buNone/>
              <a:tabLst>
                <a:tab pos="927100" algn="l"/>
                <a:tab pos="927735" algn="l"/>
              </a:tabLst>
            </a:pPr>
            <a:endParaRPr lang="en-US" sz="32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b="1" dirty="0"/>
              <a:t>Changes made during Open Enrollment become effective in the new plan year beginning July 1,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F9362-0760-4502-9A28-72B05069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66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6A4BC-CFFD-4C69-BA9A-B8750042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Earn Premium Rewards!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01099-4E28-4D21-8155-E8A22814C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indent="0" algn="ctr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en-US" sz="3200" dirty="0">
                <a:latin typeface="Arial"/>
                <a:cs typeface="Arial"/>
              </a:rPr>
              <a:t>For employee </a:t>
            </a:r>
            <a:r>
              <a:rPr lang="en-US" sz="3200" spc="-5" dirty="0">
                <a:latin typeface="Arial"/>
                <a:cs typeface="Arial"/>
              </a:rPr>
              <a:t>and/or </a:t>
            </a:r>
            <a:r>
              <a:rPr lang="en-US" sz="3200" dirty="0">
                <a:latin typeface="Arial"/>
                <a:cs typeface="Arial"/>
              </a:rPr>
              <a:t>spouse</a:t>
            </a:r>
            <a:r>
              <a:rPr lang="en-US" sz="3200" spc="-7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enrolled in:</a:t>
            </a:r>
            <a:r>
              <a:rPr lang="en-US" sz="3200" b="1" dirty="0">
                <a:latin typeface="Arial"/>
                <a:cs typeface="Arial"/>
              </a:rPr>
              <a:t> </a:t>
            </a:r>
            <a:endParaRPr lang="en-US" b="1" dirty="0"/>
          </a:p>
          <a:p>
            <a:pPr marL="12700" indent="0" algn="ctr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en-US" sz="3200" b="1" spc="-55" dirty="0">
                <a:latin typeface="Arial"/>
                <a:cs typeface="Arial"/>
              </a:rPr>
              <a:t>COVA </a:t>
            </a:r>
            <a:r>
              <a:rPr lang="en-US" sz="3200" b="1" dirty="0">
                <a:latin typeface="Arial"/>
                <a:cs typeface="Arial"/>
              </a:rPr>
              <a:t>Care </a:t>
            </a:r>
            <a:r>
              <a:rPr lang="en-US" sz="3200" dirty="0">
                <a:latin typeface="Arial"/>
                <a:cs typeface="Arial"/>
              </a:rPr>
              <a:t>or </a:t>
            </a:r>
            <a:r>
              <a:rPr lang="en-US" sz="3200" b="1" spc="-60" dirty="0">
                <a:latin typeface="Arial"/>
                <a:cs typeface="Arial"/>
              </a:rPr>
              <a:t>COVA</a:t>
            </a:r>
            <a:r>
              <a:rPr lang="en-US" sz="3200" b="1" spc="-320" dirty="0">
                <a:latin typeface="Arial"/>
                <a:cs typeface="Arial"/>
              </a:rPr>
              <a:t> </a:t>
            </a:r>
            <a:r>
              <a:rPr lang="en-US" sz="3200" b="1" spc="-5" dirty="0" err="1">
                <a:latin typeface="Arial"/>
                <a:cs typeface="Arial"/>
              </a:rPr>
              <a:t>HealthAware</a:t>
            </a:r>
            <a:endParaRPr lang="en-US" sz="3200" b="1" dirty="0">
              <a:latin typeface="Arial"/>
              <a:cs typeface="Arial"/>
            </a:endParaRPr>
          </a:p>
          <a:p>
            <a:pPr marL="1155065" lvl="2" indent="-342265">
              <a:spcBef>
                <a:spcPts val="720"/>
              </a:spcBef>
              <a:tabLst>
                <a:tab pos="354965" algn="l"/>
                <a:tab pos="355600" algn="l"/>
              </a:tabLst>
            </a:pPr>
            <a:r>
              <a:rPr lang="en-US" dirty="0">
                <a:latin typeface="Arial"/>
                <a:cs typeface="Arial"/>
              </a:rPr>
              <a:t>Employee </a:t>
            </a:r>
            <a:r>
              <a:rPr lang="en-US" spc="-5" dirty="0">
                <a:latin typeface="Arial"/>
                <a:cs typeface="Arial"/>
              </a:rPr>
              <a:t>or </a:t>
            </a:r>
            <a:r>
              <a:rPr lang="en-US" dirty="0">
                <a:latin typeface="Arial"/>
                <a:cs typeface="Arial"/>
              </a:rPr>
              <a:t>spouse </a:t>
            </a:r>
            <a:r>
              <a:rPr lang="en-US" spc="-5" dirty="0">
                <a:latin typeface="Arial"/>
                <a:cs typeface="Arial"/>
              </a:rPr>
              <a:t>can</a:t>
            </a:r>
            <a:r>
              <a:rPr lang="en-US" spc="-8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earn $17/month</a:t>
            </a:r>
            <a:endParaRPr lang="en-US" sz="3200" dirty="0">
              <a:latin typeface="Times New Roman"/>
              <a:cs typeface="Times New Roman"/>
            </a:endParaRPr>
          </a:p>
          <a:p>
            <a:pPr marL="1155065" lvl="2" indent="-342265">
              <a:tabLst>
                <a:tab pos="354965" algn="l"/>
                <a:tab pos="355600" algn="l"/>
              </a:tabLst>
            </a:pPr>
            <a:r>
              <a:rPr lang="en-US" spc="-45" dirty="0">
                <a:latin typeface="Arial"/>
                <a:cs typeface="Arial"/>
              </a:rPr>
              <a:t>Together </a:t>
            </a:r>
            <a:r>
              <a:rPr lang="en-US" dirty="0">
                <a:latin typeface="Arial"/>
                <a:cs typeface="Arial"/>
              </a:rPr>
              <a:t>can</a:t>
            </a:r>
            <a:r>
              <a:rPr lang="en-US" spc="-5" dirty="0">
                <a:latin typeface="Arial"/>
                <a:cs typeface="Arial"/>
              </a:rPr>
              <a:t> earn $34/month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390E0-779B-4319-9EFC-ACA44226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20</a:t>
            </a:fld>
            <a:endParaRPr lang="en-US"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B0F0CBEC-65DD-4CDC-A013-AA75AAE14D1A}"/>
              </a:ext>
            </a:extLst>
          </p:cNvPr>
          <p:cNvSpPr/>
          <p:nvPr/>
        </p:nvSpPr>
        <p:spPr>
          <a:xfrm>
            <a:off x="405892" y="3968755"/>
            <a:ext cx="2669525" cy="578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5D042A33-A69C-4FBB-A265-5785FB44E3FF}"/>
              </a:ext>
            </a:extLst>
          </p:cNvPr>
          <p:cNvSpPr/>
          <p:nvPr/>
        </p:nvSpPr>
        <p:spPr>
          <a:xfrm>
            <a:off x="6197214" y="4027838"/>
            <a:ext cx="2489586" cy="5196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0768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32C58-643F-40DD-93A0-4A3926195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470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I Receive a Premium Reward?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3FE1C-E6AC-4185-983D-26577450B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2771"/>
            <a:ext cx="8229600" cy="3394472"/>
          </a:xfrm>
        </p:spPr>
        <p:txBody>
          <a:bodyPr>
            <a:normAutofit lnSpcReduction="10000"/>
          </a:bodyPr>
          <a:lstStyle/>
          <a:p>
            <a:pPr marL="12700" indent="0">
              <a:lnSpc>
                <a:spcPct val="100000"/>
              </a:lnSpc>
              <a:buNone/>
              <a:tabLst>
                <a:tab pos="187960" algn="l"/>
              </a:tabLst>
            </a:pPr>
            <a:r>
              <a:rPr lang="en-US" sz="2000" dirty="0">
                <a:latin typeface="Arial"/>
                <a:cs typeface="Arial"/>
              </a:rPr>
              <a:t>Employee must be </a:t>
            </a:r>
            <a:r>
              <a:rPr lang="en-US" sz="2000" dirty="0"/>
              <a:t>enrolled in </a:t>
            </a:r>
            <a:r>
              <a:rPr lang="en-US" sz="2000" b="1" dirty="0"/>
              <a:t>COVA Care </a:t>
            </a:r>
            <a:r>
              <a:rPr lang="en-US" sz="2000" dirty="0"/>
              <a:t>or</a:t>
            </a:r>
            <a:r>
              <a:rPr lang="en-US" sz="2000" b="1" dirty="0"/>
              <a:t> COVA </a:t>
            </a:r>
            <a:r>
              <a:rPr lang="en-US" sz="2000" b="1" dirty="0" err="1"/>
              <a:t>HealthAware</a:t>
            </a:r>
            <a:endParaRPr lang="en-US" sz="2000" b="1" dirty="0"/>
          </a:p>
          <a:p>
            <a:pPr marL="12700" indent="0">
              <a:lnSpc>
                <a:spcPct val="100000"/>
              </a:lnSpc>
              <a:buNone/>
              <a:tabLst>
                <a:tab pos="187960" algn="l"/>
              </a:tabLst>
            </a:pPr>
            <a:endParaRPr lang="en-US" sz="2000" b="1" dirty="0"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buFont typeface="Arial"/>
              <a:buChar char="•"/>
              <a:tabLst>
                <a:tab pos="187960" algn="l"/>
              </a:tabLst>
            </a:pPr>
            <a:r>
              <a:rPr lang="en-US" sz="2000" b="1" dirty="0">
                <a:latin typeface="Arial"/>
                <a:cs typeface="Arial"/>
              </a:rPr>
              <a:t>For a </a:t>
            </a:r>
            <a:r>
              <a:rPr lang="en-US" sz="2000" b="1" spc="5" dirty="0">
                <a:latin typeface="Arial"/>
                <a:cs typeface="Arial"/>
              </a:rPr>
              <a:t>Reward </a:t>
            </a:r>
            <a:r>
              <a:rPr lang="en-US" sz="2000" b="1" dirty="0">
                <a:latin typeface="Arial"/>
                <a:cs typeface="Arial"/>
              </a:rPr>
              <a:t>Starting July</a:t>
            </a:r>
            <a:r>
              <a:rPr lang="en-US" sz="2000" b="1" spc="-190" dirty="0">
                <a:latin typeface="Arial"/>
                <a:cs typeface="Arial"/>
              </a:rPr>
              <a:t> </a:t>
            </a:r>
            <a:r>
              <a:rPr lang="en-US" sz="2000" b="1" dirty="0">
                <a:latin typeface="Arial"/>
                <a:cs typeface="Arial"/>
              </a:rPr>
              <a:t>1</a:t>
            </a:r>
            <a:endParaRPr lang="en-US" sz="2000" dirty="0">
              <a:latin typeface="Arial"/>
              <a:cs typeface="Arial"/>
            </a:endParaRPr>
          </a:p>
          <a:p>
            <a:pPr marL="645160" lvl="1" indent="-175260">
              <a:lnSpc>
                <a:spcPct val="100000"/>
              </a:lnSpc>
              <a:buChar char="•"/>
              <a:tabLst>
                <a:tab pos="645160" algn="l"/>
              </a:tabLst>
            </a:pPr>
            <a:r>
              <a:rPr lang="en-US" sz="2000" dirty="0">
                <a:latin typeface="Arial"/>
                <a:cs typeface="Arial"/>
              </a:rPr>
              <a:t>Complete your health assessment between </a:t>
            </a:r>
            <a:r>
              <a:rPr lang="en-US" sz="2000" b="1" dirty="0">
                <a:latin typeface="Arial"/>
                <a:cs typeface="Arial"/>
              </a:rPr>
              <a:t>May 1 and May</a:t>
            </a:r>
            <a:r>
              <a:rPr lang="en-US" sz="2000" b="1" spc="-190" dirty="0">
                <a:latin typeface="Arial"/>
                <a:cs typeface="Arial"/>
              </a:rPr>
              <a:t> </a:t>
            </a:r>
            <a:r>
              <a:rPr lang="en-US" sz="2000" b="1" dirty="0">
                <a:latin typeface="Arial"/>
                <a:cs typeface="Arial"/>
              </a:rPr>
              <a:t>15</a:t>
            </a:r>
            <a:endParaRPr lang="en-US" sz="20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lang="en-US" sz="2050" dirty="0">
              <a:latin typeface="Times New Roman"/>
              <a:cs typeface="Times New Roman"/>
            </a:endParaRPr>
          </a:p>
          <a:p>
            <a:pPr marL="187960" indent="-17526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87960" algn="l"/>
              </a:tabLst>
            </a:pPr>
            <a:r>
              <a:rPr lang="en-US" sz="2000" b="1" dirty="0">
                <a:latin typeface="Arial"/>
                <a:cs typeface="Arial"/>
              </a:rPr>
              <a:t>For a </a:t>
            </a:r>
            <a:r>
              <a:rPr lang="en-US" sz="2000" b="1" spc="5" dirty="0">
                <a:latin typeface="Arial"/>
                <a:cs typeface="Arial"/>
              </a:rPr>
              <a:t>Reward </a:t>
            </a:r>
            <a:r>
              <a:rPr lang="en-US" sz="2000" b="1" dirty="0">
                <a:latin typeface="Arial"/>
                <a:cs typeface="Arial"/>
              </a:rPr>
              <a:t>After July</a:t>
            </a:r>
            <a:r>
              <a:rPr lang="en-US" sz="2000" b="1" spc="-270" dirty="0">
                <a:latin typeface="Arial"/>
                <a:cs typeface="Arial"/>
              </a:rPr>
              <a:t> </a:t>
            </a:r>
            <a:r>
              <a:rPr lang="en-US" sz="2000" b="1" dirty="0">
                <a:latin typeface="Arial"/>
                <a:cs typeface="Arial"/>
              </a:rPr>
              <a:t>1</a:t>
            </a:r>
            <a:endParaRPr lang="en-US" sz="2000" dirty="0">
              <a:latin typeface="Arial"/>
              <a:cs typeface="Arial"/>
            </a:endParaRPr>
          </a:p>
          <a:p>
            <a:pPr marL="645160" marR="500380" lvl="1" indent="-175260">
              <a:lnSpc>
                <a:spcPct val="100000"/>
              </a:lnSpc>
              <a:buChar char="•"/>
              <a:tabLst>
                <a:tab pos="645160" algn="l"/>
              </a:tabLst>
            </a:pPr>
            <a:r>
              <a:rPr lang="en-US" sz="2000" dirty="0">
                <a:latin typeface="Arial"/>
                <a:cs typeface="Arial"/>
              </a:rPr>
              <a:t>Earn a reward any </a:t>
            </a:r>
            <a:r>
              <a:rPr lang="en-US" sz="2000" spc="-5" dirty="0">
                <a:latin typeface="Arial"/>
                <a:cs typeface="Arial"/>
              </a:rPr>
              <a:t>time </a:t>
            </a:r>
            <a:r>
              <a:rPr lang="en-US" sz="2000" dirty="0">
                <a:latin typeface="Arial"/>
                <a:cs typeface="Arial"/>
              </a:rPr>
              <a:t>during the plan </a:t>
            </a:r>
            <a:r>
              <a:rPr lang="en-US" sz="2000" spc="-5" dirty="0">
                <a:latin typeface="Arial"/>
                <a:cs typeface="Arial"/>
              </a:rPr>
              <a:t>year </a:t>
            </a:r>
            <a:r>
              <a:rPr lang="en-US" sz="2000" dirty="0">
                <a:latin typeface="Arial"/>
                <a:cs typeface="Arial"/>
              </a:rPr>
              <a:t>as long as</a:t>
            </a:r>
            <a:r>
              <a:rPr lang="en-US" sz="2000" spc="-16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the  requirements are</a:t>
            </a:r>
            <a:r>
              <a:rPr lang="en-US" sz="2000" spc="-14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met</a:t>
            </a:r>
          </a:p>
          <a:p>
            <a:pPr marL="645160" lvl="1" indent="-175260">
              <a:lnSpc>
                <a:spcPct val="100000"/>
              </a:lnSpc>
              <a:buChar char="•"/>
              <a:tabLst>
                <a:tab pos="645160" algn="l"/>
              </a:tabLst>
            </a:pPr>
            <a:r>
              <a:rPr lang="en-US" sz="2000" dirty="0">
                <a:latin typeface="Arial"/>
                <a:cs typeface="Arial"/>
              </a:rPr>
              <a:t>See Premium Reward requirements</a:t>
            </a:r>
            <a:r>
              <a:rPr lang="en-US" sz="2000" spc="-12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chart:</a:t>
            </a:r>
          </a:p>
          <a:p>
            <a:pPr marL="12700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en-US" sz="1800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https://www.dhrm.virginia.gov/employeebenefits/open-enrollment2023-24</a:t>
            </a:r>
            <a:endParaRPr lang="en-US" sz="18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AA276-5B6C-4F72-AC79-4F71E057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19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5869-CCDC-48A7-819E-AECEC667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Where Do I Submit My Health Assessment?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E9A01-2E16-4724-A21D-75BD473D3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5279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Log in to the COVA Care or COVA </a:t>
            </a:r>
            <a:r>
              <a:rPr lang="en-US" sz="2400" b="1" dirty="0" err="1"/>
              <a:t>HealthAware</a:t>
            </a:r>
            <a:r>
              <a:rPr lang="en-US" sz="2400" b="1" dirty="0"/>
              <a:t> plan website or app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**</a:t>
            </a:r>
            <a:r>
              <a:rPr lang="en-US" sz="2400" b="1" dirty="0"/>
              <a:t>Additional instructions are provided in </a:t>
            </a:r>
            <a:r>
              <a:rPr lang="en-US" sz="2400" b="1" dirty="0">
                <a:hlinkClick r:id="rId2"/>
              </a:rPr>
              <a:t>Spotlight</a:t>
            </a:r>
            <a:r>
              <a:rPr lang="en-US" sz="2400" b="1" dirty="0">
                <a:solidFill>
                  <a:srgbClr val="FF0000"/>
                </a:solidFill>
              </a:rPr>
              <a:t>**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B115F-2748-4EF9-95B9-3F2E6413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B7E6E6-AAA9-4C73-97B4-EE4BA12E2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640" y="2279024"/>
            <a:ext cx="6522720" cy="156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035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1429-561E-4341-ABB8-6202568B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Savings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6F076-3565-4EB8-8C15-4927D9310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635"/>
            <a:ext cx="8229600" cy="3394472"/>
          </a:xfrm>
        </p:spPr>
        <p:txBody>
          <a:bodyPr>
            <a:normAutofit fontScale="70000" lnSpcReduction="20000"/>
          </a:bodyPr>
          <a:lstStyle/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lang="en-US" sz="3200" spc="-5" dirty="0">
                <a:latin typeface="Arial"/>
                <a:cs typeface="Arial"/>
              </a:rPr>
              <a:t>Incentive programs </a:t>
            </a:r>
            <a:r>
              <a:rPr lang="en-US" sz="3200" dirty="0">
                <a:latin typeface="Arial"/>
                <a:cs typeface="Arial"/>
              </a:rPr>
              <a:t>to </a:t>
            </a:r>
            <a:r>
              <a:rPr lang="en-US" sz="3200" spc="-5" dirty="0">
                <a:latin typeface="Arial"/>
                <a:cs typeface="Arial"/>
              </a:rPr>
              <a:t>reduce healthcare </a:t>
            </a:r>
            <a:r>
              <a:rPr lang="en-US" sz="3200" dirty="0">
                <a:latin typeface="Arial"/>
                <a:cs typeface="Arial"/>
              </a:rPr>
              <a:t>costs </a:t>
            </a:r>
            <a:r>
              <a:rPr lang="en-US" sz="3200" spc="-5" dirty="0">
                <a:latin typeface="Arial"/>
                <a:cs typeface="Arial"/>
              </a:rPr>
              <a:t>and  reward </a:t>
            </a:r>
            <a:r>
              <a:rPr lang="en-US" sz="3200" dirty="0">
                <a:latin typeface="Arial"/>
                <a:cs typeface="Arial"/>
              </a:rPr>
              <a:t>you for </a:t>
            </a:r>
            <a:r>
              <a:rPr lang="en-US" sz="3200" spc="-5" dirty="0">
                <a:latin typeface="Arial"/>
                <a:cs typeface="Arial"/>
              </a:rPr>
              <a:t>making informed, cost-effective decisions  about your health</a:t>
            </a:r>
            <a:r>
              <a:rPr lang="en-US" sz="3200" spc="5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care</a:t>
            </a:r>
            <a:endParaRPr lang="en-US" sz="3200" dirty="0">
              <a:latin typeface="Arial"/>
              <a:cs typeface="Arial"/>
            </a:endParaRPr>
          </a:p>
          <a:p>
            <a:pPr marL="355600" marR="1097915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lang="en-US" sz="3200" spc="-20" dirty="0">
                <a:latin typeface="Arial"/>
                <a:cs typeface="Arial"/>
              </a:rPr>
              <a:t>Voluntary </a:t>
            </a:r>
            <a:r>
              <a:rPr lang="en-US" sz="3200" spc="-5" dirty="0">
                <a:latin typeface="Arial"/>
                <a:cs typeface="Arial"/>
              </a:rPr>
              <a:t>and available </a:t>
            </a:r>
            <a:r>
              <a:rPr lang="en-US" sz="3200" dirty="0">
                <a:latin typeface="Arial"/>
                <a:cs typeface="Arial"/>
              </a:rPr>
              <a:t>to </a:t>
            </a:r>
            <a:r>
              <a:rPr lang="en-US" sz="3200" spc="-5" dirty="0">
                <a:latin typeface="Arial"/>
                <a:cs typeface="Arial"/>
              </a:rPr>
              <a:t>you and your enrolled  dependents</a:t>
            </a:r>
            <a:endParaRPr lang="en-US" sz="3200" dirty="0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2395"/>
              </a:spcBef>
              <a:buNone/>
              <a:tabLst>
                <a:tab pos="2804795" algn="l"/>
              </a:tabLst>
            </a:pPr>
            <a:r>
              <a:rPr lang="en-US" sz="3200" b="1" spc="-50" dirty="0">
                <a:latin typeface="Arial"/>
                <a:cs typeface="Arial"/>
              </a:rPr>
              <a:t>COVA </a:t>
            </a:r>
            <a:r>
              <a:rPr lang="en-US" sz="3200" b="1" spc="-5" dirty="0" err="1">
                <a:latin typeface="Arial"/>
                <a:cs typeface="Arial"/>
              </a:rPr>
              <a:t>HealthAware</a:t>
            </a:r>
            <a:r>
              <a:rPr lang="en-US" sz="3200" b="1" spc="-5" dirty="0">
                <a:latin typeface="Arial"/>
                <a:cs typeface="Arial"/>
              </a:rPr>
              <a:t>:	</a:t>
            </a:r>
            <a:r>
              <a:rPr lang="en-US" sz="3200" b="1" i="1" spc="-5" dirty="0">
                <a:latin typeface="Arial"/>
                <a:cs typeface="Arial"/>
              </a:rPr>
              <a:t>Informed</a:t>
            </a:r>
            <a:r>
              <a:rPr lang="en-US" sz="3200" b="1" i="1" spc="-45" dirty="0">
                <a:latin typeface="Arial"/>
                <a:cs typeface="Arial"/>
              </a:rPr>
              <a:t> </a:t>
            </a:r>
            <a:r>
              <a:rPr lang="en-US" sz="3200" b="1" i="1" spc="-5" dirty="0">
                <a:latin typeface="Arial"/>
                <a:cs typeface="Arial"/>
              </a:rPr>
              <a:t>Rewards</a:t>
            </a:r>
            <a:r>
              <a:rPr lang="en-US" i="1" dirty="0"/>
              <a:t>                   									</a:t>
            </a:r>
            <a:r>
              <a:rPr lang="en-US" sz="2400" b="1" u="heavy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www.aetna.com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32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100000"/>
              </a:lnSpc>
              <a:buNone/>
              <a:tabLst>
                <a:tab pos="3737610" algn="l"/>
              </a:tabLst>
            </a:pPr>
            <a:r>
              <a:rPr lang="en-US" sz="3200" b="1" spc="-50" dirty="0">
                <a:latin typeface="Arial"/>
                <a:cs typeface="Arial"/>
              </a:rPr>
              <a:t>COVA </a:t>
            </a:r>
            <a:r>
              <a:rPr lang="en-US" sz="3200" b="1" spc="-5" dirty="0">
                <a:latin typeface="Arial"/>
                <a:cs typeface="Arial"/>
              </a:rPr>
              <a:t>Care &amp;</a:t>
            </a:r>
            <a:r>
              <a:rPr lang="en-US" sz="3200" b="1" spc="20" dirty="0">
                <a:latin typeface="Arial"/>
                <a:cs typeface="Arial"/>
              </a:rPr>
              <a:t> </a:t>
            </a:r>
            <a:r>
              <a:rPr lang="en-US" sz="3200" b="1" spc="-50" dirty="0">
                <a:latin typeface="Arial"/>
                <a:cs typeface="Arial"/>
              </a:rPr>
              <a:t>COVA</a:t>
            </a:r>
            <a:r>
              <a:rPr lang="en-US" sz="3200" b="1" spc="-55" dirty="0">
                <a:latin typeface="Arial"/>
                <a:cs typeface="Arial"/>
              </a:rPr>
              <a:t> </a:t>
            </a:r>
            <a:r>
              <a:rPr lang="en-US" sz="3200" b="1" spc="-5" dirty="0">
                <a:latin typeface="Arial"/>
                <a:cs typeface="Arial"/>
              </a:rPr>
              <a:t>HDHP:	</a:t>
            </a:r>
            <a:r>
              <a:rPr lang="en-US" sz="3200" b="1" i="1" spc="-5" dirty="0">
                <a:latin typeface="Arial"/>
                <a:cs typeface="Arial"/>
              </a:rPr>
              <a:t>Smart</a:t>
            </a:r>
            <a:r>
              <a:rPr lang="en-US" sz="3200" b="1" i="1" spc="-70" dirty="0">
                <a:latin typeface="Arial"/>
                <a:cs typeface="Arial"/>
              </a:rPr>
              <a:t> </a:t>
            </a:r>
            <a:r>
              <a:rPr lang="en-US" sz="3200" b="1" i="1" spc="-5" dirty="0">
                <a:latin typeface="Arial"/>
                <a:cs typeface="Arial"/>
              </a:rPr>
              <a:t>Shopper</a:t>
            </a:r>
            <a:r>
              <a:rPr lang="en-US" dirty="0"/>
              <a:t>     						</a:t>
            </a:r>
            <a:r>
              <a:rPr lang="en-US" sz="2400" b="1" i="1" u="heavy" spc="-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https://cova.smartshopper.com</a:t>
            </a:r>
            <a:endParaRPr lang="en-US" sz="24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1A681-070F-42A9-9E5C-70216B28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23</a:t>
            </a:fld>
            <a:endParaRPr lang="en-US"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E6B1DCB3-72AB-4BF1-AEB8-5DF908934A9D}"/>
              </a:ext>
            </a:extLst>
          </p:cNvPr>
          <p:cNvSpPr/>
          <p:nvPr/>
        </p:nvSpPr>
        <p:spPr>
          <a:xfrm>
            <a:off x="463949" y="922572"/>
            <a:ext cx="2669525" cy="5787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3E0539F4-C99D-41DC-A3E6-B7E6F32A5D53}"/>
              </a:ext>
            </a:extLst>
          </p:cNvPr>
          <p:cNvSpPr/>
          <p:nvPr/>
        </p:nvSpPr>
        <p:spPr>
          <a:xfrm>
            <a:off x="3547146" y="960595"/>
            <a:ext cx="2489586" cy="5196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CFE2FC0A-D623-4CE7-AC22-9699CC124AD7}"/>
              </a:ext>
            </a:extLst>
          </p:cNvPr>
          <p:cNvSpPr/>
          <p:nvPr/>
        </p:nvSpPr>
        <p:spPr>
          <a:xfrm>
            <a:off x="6515462" y="1093024"/>
            <a:ext cx="2171338" cy="4404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2103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5859B-2427-4A67-9305-A5C4041D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115AC54-4BEC-4C48-9CEF-44551EA96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565862"/>
              </p:ext>
            </p:extLst>
          </p:nvPr>
        </p:nvGraphicFramePr>
        <p:xfrm>
          <a:off x="940003" y="369987"/>
          <a:ext cx="7263993" cy="4154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2637">
                  <a:extLst>
                    <a:ext uri="{9D8B030D-6E8A-4147-A177-3AD203B41FA5}">
                      <a16:colId xmlns:a16="http://schemas.microsoft.com/office/drawing/2014/main" val="4060540430"/>
                    </a:ext>
                  </a:extLst>
                </a:gridCol>
                <a:gridCol w="2365757">
                  <a:extLst>
                    <a:ext uri="{9D8B030D-6E8A-4147-A177-3AD203B41FA5}">
                      <a16:colId xmlns:a16="http://schemas.microsoft.com/office/drawing/2014/main" val="917963205"/>
                    </a:ext>
                  </a:extLst>
                </a:gridCol>
                <a:gridCol w="2655599">
                  <a:extLst>
                    <a:ext uri="{9D8B030D-6E8A-4147-A177-3AD203B41FA5}">
                      <a16:colId xmlns:a16="http://schemas.microsoft.com/office/drawing/2014/main" val="2310178634"/>
                    </a:ext>
                  </a:extLst>
                </a:gridCol>
              </a:tblGrid>
              <a:tr h="14796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Statewide Plans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681526"/>
                  </a:ext>
                </a:extLst>
              </a:tr>
              <a:tr h="561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COVA Care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Administered by Anthem, Delta Dental and Anthem Pharmacy delivered by </a:t>
                      </a:r>
                      <a:r>
                        <a:rPr lang="en-US" sz="1200" dirty="0" err="1">
                          <a:effectLst/>
                        </a:rPr>
                        <a:t>CarelonRx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www.anthem.com/cova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800-552-2682</a:t>
                      </a:r>
                      <a:endParaRPr lang="en-US" sz="1200" b="1" u="sng" spc="-5" dirty="0">
                        <a:solidFill>
                          <a:srgbClr val="943735"/>
                        </a:solidFill>
                        <a:effectLst/>
                        <a:latin typeface="+mn-lt"/>
                        <a:cs typeface="Arial"/>
                        <a:hlinkClick r:id="rId2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2"/>
                        </a:rPr>
                        <a:t>Plan Summary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1330928818"/>
                  </a:ext>
                </a:extLst>
              </a:tr>
              <a:tr h="561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COVA HDHP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Administered by Anthem, Delta Dental and Anthem Pharmacy delivered by </a:t>
                      </a:r>
                      <a:r>
                        <a:rPr lang="en-US" sz="1200" dirty="0" err="1">
                          <a:effectLst/>
                        </a:rPr>
                        <a:t>CarelonRx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www.anthem.com/cova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800-552-2682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3"/>
                        </a:rPr>
                        <a:t>Plan Summary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3679374935"/>
                  </a:ext>
                </a:extLst>
              </a:tr>
              <a:tr h="561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COVA HealthAware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Administered by Aetna, Delta Dental and Anthem Pharmacy delivered by </a:t>
                      </a:r>
                      <a:r>
                        <a:rPr lang="en-US" sz="1200" dirty="0" err="1">
                          <a:effectLst/>
                        </a:rPr>
                        <a:t>CarelonRx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www.covahealthaware.com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855-414-1901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4"/>
                        </a:rPr>
                        <a:t>Plan Summary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2343216541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TRICARE Supplement for Eligible Military Retirees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Administered by Selman &amp; Company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5"/>
                        </a:rPr>
                        <a:t>https://info.selmanco.com/cova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800-638-2610, press Option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543702308"/>
                  </a:ext>
                </a:extLst>
              </a:tr>
              <a:tr h="16223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Regional Plans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939480"/>
                  </a:ext>
                </a:extLst>
              </a:tr>
              <a:tr h="4193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Optima Health Vantage HMO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Available only in Hampton Roads (see website for specific zip codes)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6"/>
                        </a:rPr>
                        <a:t>www.optimahealth.com/cova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866-846-2682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7"/>
                        </a:rPr>
                        <a:t>Plan Summary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2275818776"/>
                  </a:ext>
                </a:extLst>
              </a:tr>
              <a:tr h="561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Kaiser Permanente HMO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Available primarily in Northern Virginia (see website for specific zip codes)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8"/>
                        </a:rPr>
                        <a:t>https://my.kp.org/commonwealthofvirginia/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800-777-7902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9"/>
                        </a:rPr>
                        <a:t>Plan Summary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4" marR="54244" marT="0" marB="0"/>
                </a:tc>
                <a:extLst>
                  <a:ext uri="{0D108BD9-81ED-4DB2-BD59-A6C34878D82A}">
                    <a16:rowId xmlns:a16="http://schemas.microsoft.com/office/drawing/2014/main" val="238269685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8F74A68-4803-496C-AA5B-C2BFC8A18073}"/>
              </a:ext>
            </a:extLst>
          </p:cNvPr>
          <p:cNvSpPr txBox="1"/>
          <p:nvPr/>
        </p:nvSpPr>
        <p:spPr>
          <a:xfrm>
            <a:off x="868678" y="4547270"/>
            <a:ext cx="7335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Additional contact information and resources available on the last page of Spotlight</a:t>
            </a:r>
          </a:p>
        </p:txBody>
      </p:sp>
    </p:spTree>
    <p:extLst>
      <p:ext uri="{BB962C8B-B14F-4D97-AF65-F5344CB8AC3E}">
        <p14:creationId xmlns:p14="http://schemas.microsoft.com/office/powerpoint/2010/main" val="339244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198055-BF6B-4536-BF8D-D65CD30C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STATEWIDE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64E0C-E658-456A-BCAC-6FED2C2D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25</a:t>
            </a:fld>
            <a:endParaRPr lang="en-US"/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BE29BE99-5195-4955-ABF8-DB1A3342BE30}"/>
              </a:ext>
            </a:extLst>
          </p:cNvPr>
          <p:cNvSpPr/>
          <p:nvPr/>
        </p:nvSpPr>
        <p:spPr>
          <a:xfrm>
            <a:off x="551148" y="2447164"/>
            <a:ext cx="1130808" cy="85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56C6EDB0-AEED-4921-8339-98CA81C78CF7}"/>
              </a:ext>
            </a:extLst>
          </p:cNvPr>
          <p:cNvSpPr/>
          <p:nvPr/>
        </p:nvSpPr>
        <p:spPr>
          <a:xfrm>
            <a:off x="200343" y="4318532"/>
            <a:ext cx="2022158" cy="448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E0A3AAC4-1D4A-466D-8E55-B27091B04C4A}"/>
              </a:ext>
            </a:extLst>
          </p:cNvPr>
          <p:cNvSpPr/>
          <p:nvPr/>
        </p:nvSpPr>
        <p:spPr>
          <a:xfrm>
            <a:off x="2325751" y="4402834"/>
            <a:ext cx="1992122" cy="4032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68A26190-691D-4199-B923-18C7CC09F5E5}"/>
              </a:ext>
            </a:extLst>
          </p:cNvPr>
          <p:cNvSpPr/>
          <p:nvPr/>
        </p:nvSpPr>
        <p:spPr>
          <a:xfrm>
            <a:off x="4421124" y="4254815"/>
            <a:ext cx="2562352" cy="5441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6334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E199-7855-4871-838D-A5EE06074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800" b="1" dirty="0"/>
              <a:t>Administered by Anthem</a:t>
            </a:r>
          </a:p>
          <a:p>
            <a:pPr marL="0" indent="0" algn="ctr">
              <a:buNone/>
            </a:pPr>
            <a:r>
              <a:rPr lang="en-US" sz="2400" b="1" u="sng" dirty="0"/>
              <a:t>Basic Plan Includes:</a:t>
            </a:r>
          </a:p>
          <a:p>
            <a:pPr marL="0" indent="0" algn="ctr">
              <a:buNone/>
            </a:pPr>
            <a:r>
              <a:rPr lang="en-US" sz="2400" dirty="0"/>
              <a:t>Medical </a:t>
            </a:r>
          </a:p>
          <a:p>
            <a:pPr marL="0" indent="0" algn="ctr">
              <a:buNone/>
            </a:pPr>
            <a:r>
              <a:rPr lang="en-US" sz="2400" dirty="0"/>
              <a:t>Behavioral Health</a:t>
            </a:r>
          </a:p>
          <a:p>
            <a:pPr marL="0" indent="0" algn="ctr">
              <a:buNone/>
            </a:pPr>
            <a:r>
              <a:rPr lang="en-US" sz="2400" dirty="0"/>
              <a:t>Prescription Drug</a:t>
            </a:r>
          </a:p>
          <a:p>
            <a:pPr marL="0" indent="0" algn="ctr">
              <a:buNone/>
            </a:pPr>
            <a:r>
              <a:rPr lang="en-US" sz="2400" dirty="0"/>
              <a:t>Diagnostic &amp; Preventative Dental</a:t>
            </a:r>
          </a:p>
          <a:p>
            <a:pPr marL="0" indent="0" algn="ctr">
              <a:buNone/>
            </a:pPr>
            <a:r>
              <a:rPr lang="en-US" sz="2400" dirty="0"/>
              <a:t>Routine Eye Exam &amp; Vision Discounts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778B99-324B-4B0F-A783-626C60C9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26</a:t>
            </a:fld>
            <a:endParaRPr lang="en-US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1C296C69-733D-48E3-83D1-2D35577AC62F}"/>
              </a:ext>
            </a:extLst>
          </p:cNvPr>
          <p:cNvSpPr/>
          <p:nvPr/>
        </p:nvSpPr>
        <p:spPr>
          <a:xfrm>
            <a:off x="457199" y="400632"/>
            <a:ext cx="3906353" cy="813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5F2B4EFF-EB2D-4DF2-9862-A16E0DAF0262}"/>
              </a:ext>
            </a:extLst>
          </p:cNvPr>
          <p:cNvSpPr/>
          <p:nvPr/>
        </p:nvSpPr>
        <p:spPr>
          <a:xfrm>
            <a:off x="4780450" y="523477"/>
            <a:ext cx="3949942" cy="799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ED0B65-2CE7-40F1-93C6-6C14FAE65C19}"/>
              </a:ext>
            </a:extLst>
          </p:cNvPr>
          <p:cNvCxnSpPr/>
          <p:nvPr/>
        </p:nvCxnSpPr>
        <p:spPr>
          <a:xfrm>
            <a:off x="4586868" y="412131"/>
            <a:ext cx="0" cy="7880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553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BCD78-CD04-41AF-82C9-82E661DF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27</a:t>
            </a:fld>
            <a:endParaRPr lang="en-US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8DBEFF25-99C7-49BE-8D64-14C5862D5CCC}"/>
              </a:ext>
            </a:extLst>
          </p:cNvPr>
          <p:cNvSpPr/>
          <p:nvPr/>
        </p:nvSpPr>
        <p:spPr>
          <a:xfrm>
            <a:off x="457199" y="400632"/>
            <a:ext cx="3906353" cy="813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D7380EA-7E81-41A8-BE4E-1FDE4A698D47}"/>
              </a:ext>
            </a:extLst>
          </p:cNvPr>
          <p:cNvSpPr/>
          <p:nvPr/>
        </p:nvSpPr>
        <p:spPr>
          <a:xfrm>
            <a:off x="4780449" y="491140"/>
            <a:ext cx="3949942" cy="799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FC2C8E-DCEB-4834-AD2C-A93A4B7EAECA}"/>
              </a:ext>
            </a:extLst>
          </p:cNvPr>
          <p:cNvCxnSpPr/>
          <p:nvPr/>
        </p:nvCxnSpPr>
        <p:spPr>
          <a:xfrm>
            <a:off x="4586868" y="412131"/>
            <a:ext cx="0" cy="7880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C1C8CBA4-D61B-4961-BC34-C6575F88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261575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Optional Benefits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3D9887-41DB-4F2C-A7D1-271EF72495A6}"/>
              </a:ext>
            </a:extLst>
          </p:cNvPr>
          <p:cNvSpPr txBox="1"/>
          <p:nvPr/>
        </p:nvSpPr>
        <p:spPr>
          <a:xfrm>
            <a:off x="760396" y="1722922"/>
            <a:ext cx="770020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1800" b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n-US" sz="2400" b="1" u="sng" spc="-5" dirty="0">
                <a:latin typeface="Arial"/>
                <a:cs typeface="Arial"/>
              </a:rPr>
              <a:t>Expanded Dental </a:t>
            </a: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b="1" spc="-5" dirty="0">
                <a:latin typeface="Arial"/>
                <a:cs typeface="Arial"/>
              </a:rPr>
              <a:t>Primary Care -</a:t>
            </a:r>
            <a:r>
              <a:rPr lang="en-US" sz="2000" spc="-5" dirty="0">
                <a:latin typeface="Arial"/>
                <a:cs typeface="Arial"/>
              </a:rPr>
              <a:t> such as fillings, extractions,  </a:t>
            </a:r>
            <a:r>
              <a:rPr lang="en-US" sz="2000" dirty="0">
                <a:latin typeface="Arial"/>
                <a:cs typeface="Arial"/>
              </a:rPr>
              <a:t>root</a:t>
            </a:r>
            <a:r>
              <a:rPr lang="en-US" sz="2000" spc="-85" dirty="0">
                <a:latin typeface="Arial"/>
                <a:cs typeface="Arial"/>
              </a:rPr>
              <a:t> </a:t>
            </a:r>
            <a:r>
              <a:rPr lang="en-US" sz="2000" spc="-5" dirty="0">
                <a:latin typeface="Arial"/>
                <a:cs typeface="Arial"/>
              </a:rPr>
              <a:t>canals</a:t>
            </a:r>
            <a:endParaRPr lang="en-US" sz="20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  <a:tab pos="3501390" algn="l"/>
              </a:tabLst>
            </a:pPr>
            <a:r>
              <a:rPr lang="en-US" sz="2000" b="1" spc="-5" dirty="0">
                <a:latin typeface="Arial"/>
                <a:cs typeface="Arial"/>
              </a:rPr>
              <a:t>Complex</a:t>
            </a:r>
            <a:r>
              <a:rPr lang="en-US" sz="2000" b="1" spc="5" dirty="0">
                <a:latin typeface="Arial"/>
                <a:cs typeface="Arial"/>
              </a:rPr>
              <a:t> </a:t>
            </a:r>
            <a:r>
              <a:rPr lang="en-US" sz="2000" b="1" dirty="0">
                <a:latin typeface="Arial"/>
                <a:cs typeface="Arial"/>
              </a:rPr>
              <a:t>Restorative - </a:t>
            </a:r>
            <a:r>
              <a:rPr lang="en-US" sz="2000" dirty="0">
                <a:latin typeface="Arial"/>
                <a:cs typeface="Arial"/>
              </a:rPr>
              <a:t>crowns,</a:t>
            </a:r>
            <a:r>
              <a:rPr lang="en-US" sz="2000" spc="-65" dirty="0">
                <a:latin typeface="Arial"/>
                <a:cs typeface="Arial"/>
              </a:rPr>
              <a:t> </a:t>
            </a:r>
            <a:r>
              <a:rPr lang="en-US" sz="2000" spc="-5" dirty="0">
                <a:latin typeface="Arial"/>
                <a:cs typeface="Arial"/>
              </a:rPr>
              <a:t>dentures,</a:t>
            </a:r>
            <a:endParaRPr lang="en-US" sz="20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lang="en-US" sz="2000" spc="-5" dirty="0">
                <a:latin typeface="Arial"/>
                <a:cs typeface="Arial"/>
              </a:rPr>
              <a:t>bridges and</a:t>
            </a:r>
            <a:r>
              <a:rPr lang="en-US" sz="2000" spc="-25" dirty="0">
                <a:latin typeface="Arial"/>
                <a:cs typeface="Arial"/>
              </a:rPr>
              <a:t> </a:t>
            </a:r>
            <a:r>
              <a:rPr lang="en-US" sz="2000" spc="-5" dirty="0">
                <a:latin typeface="Arial"/>
                <a:cs typeface="Arial"/>
              </a:rPr>
              <a:t>implants</a:t>
            </a:r>
            <a:endParaRPr lang="en-US" sz="20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b="1" dirty="0">
                <a:latin typeface="Arial"/>
                <a:cs typeface="Arial"/>
              </a:rPr>
              <a:t>Orthodontic</a:t>
            </a:r>
            <a:r>
              <a:rPr lang="en-US" sz="2000" b="1" spc="-100" dirty="0">
                <a:latin typeface="Arial"/>
                <a:cs typeface="Arial"/>
              </a:rPr>
              <a:t> </a:t>
            </a:r>
            <a:r>
              <a:rPr lang="en-US" sz="2000" b="1" spc="-5" dirty="0">
                <a:latin typeface="Arial"/>
                <a:cs typeface="Arial"/>
              </a:rPr>
              <a:t>services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2019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53745-EF92-47C3-AF02-40D05371E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28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A82560C-5571-489F-846B-CFE3D012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115721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Optional Benefits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8DD5C874-DB94-42B4-A7A4-AA946C217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8521" y="1457943"/>
            <a:ext cx="4038600" cy="32292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sz="2200" b="1" u="sng" dirty="0"/>
              <a:t>Expanded Hearing</a:t>
            </a:r>
            <a:endParaRPr lang="en-US" b="1" u="sng" dirty="0"/>
          </a:p>
          <a:p>
            <a:pPr marL="215265" marR="5080" indent="-201295">
              <a:lnSpc>
                <a:spcPct val="100000"/>
              </a:lnSpc>
              <a:spcBef>
                <a:spcPts val="320"/>
              </a:spcBef>
              <a:buChar char="•"/>
              <a:tabLst>
                <a:tab pos="215900" algn="l"/>
              </a:tabLst>
            </a:pPr>
            <a:r>
              <a:rPr lang="en-US" sz="2200" dirty="0">
                <a:latin typeface="Arial"/>
                <a:cs typeface="Arial"/>
              </a:rPr>
              <a:t>Routine hearing exam</a:t>
            </a:r>
            <a:r>
              <a:rPr lang="en-US" sz="2200" spc="-114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once  per plan</a:t>
            </a:r>
            <a:r>
              <a:rPr lang="en-US" sz="2200" spc="-100" dirty="0">
                <a:latin typeface="Arial"/>
                <a:cs typeface="Arial"/>
              </a:rPr>
              <a:t> </a:t>
            </a:r>
            <a:r>
              <a:rPr lang="en-US" sz="2200" spc="-5" dirty="0">
                <a:latin typeface="Arial"/>
                <a:cs typeface="Arial"/>
              </a:rPr>
              <a:t>year</a:t>
            </a:r>
            <a:endParaRPr lang="en-US" sz="2200" dirty="0">
              <a:latin typeface="Arial"/>
              <a:cs typeface="Arial"/>
            </a:endParaRPr>
          </a:p>
          <a:p>
            <a:pPr marL="215265" marR="6985" indent="-201295">
              <a:lnSpc>
                <a:spcPct val="100000"/>
              </a:lnSpc>
              <a:spcBef>
                <a:spcPts val="295"/>
              </a:spcBef>
              <a:buChar char="•"/>
              <a:tabLst>
                <a:tab pos="215900" algn="l"/>
              </a:tabLst>
            </a:pPr>
            <a:r>
              <a:rPr lang="en-US" sz="2200" dirty="0">
                <a:latin typeface="Arial"/>
                <a:cs typeface="Arial"/>
              </a:rPr>
              <a:t>Hearing aids and related  supplies up </a:t>
            </a:r>
            <a:r>
              <a:rPr lang="en-US" sz="2200" spc="-5" dirty="0">
                <a:latin typeface="Arial"/>
                <a:cs typeface="Arial"/>
              </a:rPr>
              <a:t>to </a:t>
            </a:r>
            <a:r>
              <a:rPr lang="en-US" sz="2200" dirty="0">
                <a:latin typeface="Arial"/>
                <a:cs typeface="Arial"/>
              </a:rPr>
              <a:t>$1,200</a:t>
            </a:r>
            <a:r>
              <a:rPr lang="en-US" sz="2200" spc="-114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every  48</a:t>
            </a:r>
            <a:r>
              <a:rPr lang="en-US" sz="2200" spc="-10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months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89B9F16E-C499-48D4-9502-63A55C8FA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9677" y="1544346"/>
            <a:ext cx="4038600" cy="3235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200" b="1" u="sng" dirty="0"/>
          </a:p>
          <a:p>
            <a:pPr marL="0" indent="0" algn="ctr">
              <a:buNone/>
            </a:pPr>
            <a:r>
              <a:rPr lang="en-US" sz="2200" b="1" u="sng" dirty="0"/>
              <a:t>Expanded Vision</a:t>
            </a:r>
          </a:p>
          <a:p>
            <a:pPr marL="213360" indent="-200660">
              <a:lnSpc>
                <a:spcPct val="100000"/>
              </a:lnSpc>
              <a:buChar char="•"/>
              <a:tabLst>
                <a:tab pos="213995" algn="l"/>
              </a:tabLst>
            </a:pPr>
            <a:r>
              <a:rPr lang="en-US" sz="2200" dirty="0">
                <a:latin typeface="Arial"/>
                <a:cs typeface="Arial"/>
              </a:rPr>
              <a:t>Eyeglasses</a:t>
            </a:r>
          </a:p>
          <a:p>
            <a:pPr marL="213360" indent="-200660">
              <a:lnSpc>
                <a:spcPct val="100000"/>
              </a:lnSpc>
              <a:spcBef>
                <a:spcPts val="300"/>
              </a:spcBef>
              <a:buChar char="•"/>
              <a:tabLst>
                <a:tab pos="213995" algn="l"/>
              </a:tabLst>
            </a:pPr>
            <a:r>
              <a:rPr lang="en-US" sz="2200" dirty="0">
                <a:latin typeface="Arial"/>
                <a:cs typeface="Arial"/>
              </a:rPr>
              <a:t>Contact</a:t>
            </a:r>
            <a:r>
              <a:rPr lang="en-US" sz="2200" spc="-8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lenses</a:t>
            </a:r>
          </a:p>
          <a:p>
            <a:pPr marL="213360" marR="5080" indent="-200660" algn="just">
              <a:lnSpc>
                <a:spcPct val="100000"/>
              </a:lnSpc>
              <a:spcBef>
                <a:spcPts val="300"/>
              </a:spcBef>
              <a:buChar char="•"/>
              <a:tabLst>
                <a:tab pos="213995" algn="l"/>
              </a:tabLst>
            </a:pPr>
            <a:r>
              <a:rPr lang="en-US" sz="2200" dirty="0">
                <a:latin typeface="Arial"/>
                <a:cs typeface="Arial"/>
              </a:rPr>
              <a:t>Includes allowances</a:t>
            </a:r>
            <a:r>
              <a:rPr lang="en-US" sz="2200" spc="-7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for non-Blue </a:t>
            </a:r>
            <a:r>
              <a:rPr lang="en-US" sz="2200" spc="-10" dirty="0">
                <a:latin typeface="Arial"/>
                <a:cs typeface="Arial"/>
              </a:rPr>
              <a:t>View </a:t>
            </a:r>
            <a:r>
              <a:rPr lang="en-US" sz="2200" dirty="0">
                <a:latin typeface="Arial"/>
                <a:cs typeface="Arial"/>
              </a:rPr>
              <a:t>provider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092C3062-CA60-41CC-BE9A-8B6724187B56}"/>
              </a:ext>
            </a:extLst>
          </p:cNvPr>
          <p:cNvSpPr/>
          <p:nvPr/>
        </p:nvSpPr>
        <p:spPr>
          <a:xfrm>
            <a:off x="2542624" y="400632"/>
            <a:ext cx="3906353" cy="813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4217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>
            <a:extLst>
              <a:ext uri="{FF2B5EF4-FFF2-40B4-BE49-F238E27FC236}">
                <a16:creationId xmlns:a16="http://schemas.microsoft.com/office/drawing/2014/main" id="{EC3A570B-15B6-4919-B12F-2EF622295D28}"/>
              </a:ext>
            </a:extLst>
          </p:cNvPr>
          <p:cNvSpPr/>
          <p:nvPr/>
        </p:nvSpPr>
        <p:spPr>
          <a:xfrm>
            <a:off x="1844454" y="210716"/>
            <a:ext cx="5455091" cy="1276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ECE8E-2DA7-4136-833F-42806DC3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5630"/>
            <a:ext cx="8229600" cy="339447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100" b="1" dirty="0"/>
              <a:t>Administered by Aetna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b="1" dirty="0"/>
              <a:t>Basic Plan Includes: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dirty="0"/>
              <a:t>Medical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dirty="0"/>
              <a:t>Behavioral Health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dirty="0"/>
              <a:t>Prescription Drug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dirty="0"/>
              <a:t>Diagnostic &amp; Preventative Dental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dirty="0"/>
              <a:t>Routine Eye &amp; Hearing Exams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dirty="0"/>
              <a:t>Health Reimbursement Arrangement (HRA)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dirty="0"/>
              <a:t>Out-of-Network Coverage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253D1-9CE5-463D-95A6-51391C71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3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FB4DD-7C2C-42C1-8E14-D4CB9B78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88268-CC5A-408A-A75C-09E899CFD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91"/>
            <a:ext cx="8229600" cy="3394472"/>
          </a:xfrm>
        </p:spPr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latin typeface="Arial"/>
                <a:cs typeface="Arial"/>
              </a:rPr>
              <a:t>Enroll </a:t>
            </a:r>
            <a:r>
              <a:rPr lang="en-US" sz="2800" b="1" dirty="0">
                <a:latin typeface="Arial"/>
                <a:cs typeface="Arial"/>
              </a:rPr>
              <a:t>in </a:t>
            </a:r>
            <a:r>
              <a:rPr lang="en-US" sz="2800" b="1" spc="-5" dirty="0">
                <a:latin typeface="Arial"/>
                <a:cs typeface="Arial"/>
              </a:rPr>
              <a:t>or change </a:t>
            </a:r>
            <a:r>
              <a:rPr lang="en-US" sz="2800" spc="-5" dirty="0">
                <a:latin typeface="Arial"/>
                <a:cs typeface="Arial"/>
              </a:rPr>
              <a:t>your </a:t>
            </a:r>
            <a:r>
              <a:rPr lang="en-US" sz="2800" dirty="0">
                <a:latin typeface="Arial"/>
                <a:cs typeface="Arial"/>
              </a:rPr>
              <a:t>health</a:t>
            </a:r>
            <a:r>
              <a:rPr lang="en-US" sz="2800" spc="15" dirty="0">
                <a:latin typeface="Arial"/>
                <a:cs typeface="Arial"/>
              </a:rPr>
              <a:t> </a:t>
            </a:r>
            <a:r>
              <a:rPr lang="en-US" sz="2800" spc="-5" dirty="0">
                <a:latin typeface="Arial"/>
                <a:cs typeface="Arial"/>
              </a:rPr>
              <a:t>plan</a:t>
            </a:r>
            <a:endParaRPr lang="en-US"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latin typeface="Arial"/>
                <a:cs typeface="Arial"/>
              </a:rPr>
              <a:t>Elect or remove optional buy-ups </a:t>
            </a:r>
            <a:r>
              <a:rPr lang="en-US" sz="2800" spc="-5" dirty="0">
                <a:latin typeface="Arial"/>
                <a:cs typeface="Arial"/>
              </a:rPr>
              <a:t>for  </a:t>
            </a:r>
            <a:r>
              <a:rPr lang="en-US" sz="2800" spc="-60" dirty="0">
                <a:latin typeface="Arial"/>
                <a:cs typeface="Arial"/>
              </a:rPr>
              <a:t>COVA </a:t>
            </a:r>
            <a:r>
              <a:rPr lang="en-US" sz="2800" spc="-5" dirty="0">
                <a:latin typeface="Arial"/>
                <a:cs typeface="Arial"/>
              </a:rPr>
              <a:t>Care, </a:t>
            </a:r>
            <a:r>
              <a:rPr lang="en-US" sz="2800" spc="-60" dirty="0">
                <a:latin typeface="Arial"/>
                <a:cs typeface="Arial"/>
              </a:rPr>
              <a:t>COVA </a:t>
            </a:r>
            <a:r>
              <a:rPr lang="en-US" sz="2800" spc="-80" dirty="0">
                <a:latin typeface="Arial"/>
                <a:cs typeface="Arial"/>
              </a:rPr>
              <a:t>HDHP, </a:t>
            </a:r>
            <a:r>
              <a:rPr lang="en-US" sz="2800" spc="-60" dirty="0">
                <a:latin typeface="Arial"/>
                <a:cs typeface="Arial"/>
              </a:rPr>
              <a:t>COVA  </a:t>
            </a:r>
            <a:r>
              <a:rPr lang="en-US" sz="2800" spc="-10" dirty="0" err="1">
                <a:latin typeface="Arial"/>
                <a:cs typeface="Arial"/>
              </a:rPr>
              <a:t>HealthAware</a:t>
            </a:r>
            <a:endParaRPr lang="en-US"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25" dirty="0">
                <a:latin typeface="Arial"/>
                <a:cs typeface="Arial"/>
              </a:rPr>
              <a:t>Waive</a:t>
            </a:r>
            <a:r>
              <a:rPr lang="en-US" sz="2800" b="1" spc="-7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coverage (elect not to participate in Commonwealth health coverage)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latin typeface="Arial"/>
                <a:cs typeface="Arial"/>
              </a:rPr>
              <a:t>Add or remove </a:t>
            </a:r>
            <a:r>
              <a:rPr lang="en-US" sz="2800" spc="-5" dirty="0">
                <a:latin typeface="Arial"/>
                <a:cs typeface="Arial"/>
              </a:rPr>
              <a:t>family</a:t>
            </a:r>
            <a:r>
              <a:rPr lang="en-US" sz="2800" spc="30" dirty="0">
                <a:latin typeface="Arial"/>
                <a:cs typeface="Arial"/>
              </a:rPr>
              <a:t> </a:t>
            </a:r>
            <a:r>
              <a:rPr lang="en-US" sz="2800" spc="-5" dirty="0">
                <a:latin typeface="Arial"/>
                <a:cs typeface="Arial"/>
              </a:rPr>
              <a:t>members</a:t>
            </a:r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EEA63-91C7-4B59-91D1-59B37BAF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1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2DCC-0E3F-4D81-A8AF-F516D94B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246293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Optional 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CE95A-489E-4C5F-899B-7E9FD048A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674918"/>
            <a:ext cx="4038600" cy="322926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b="1" u="sng" dirty="0"/>
              <a:t>Expanded Dental</a:t>
            </a:r>
          </a:p>
          <a:p>
            <a:pPr marL="355600" marR="11811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spc="-5" dirty="0">
                <a:latin typeface="Arial"/>
                <a:cs typeface="Arial"/>
              </a:rPr>
              <a:t>Primary </a:t>
            </a:r>
            <a:r>
              <a:rPr lang="en-US" b="1" dirty="0">
                <a:latin typeface="Arial"/>
                <a:cs typeface="Arial"/>
              </a:rPr>
              <a:t>Care - </a:t>
            </a:r>
            <a:r>
              <a:rPr lang="en-US" dirty="0">
                <a:latin typeface="Arial"/>
                <a:cs typeface="Arial"/>
              </a:rPr>
              <a:t>such</a:t>
            </a:r>
            <a:r>
              <a:rPr lang="en-US" spc="-10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as  fillings, extractions, root  canals</a:t>
            </a: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  <a:tab pos="2964815" algn="l"/>
              </a:tabLst>
            </a:pPr>
            <a:r>
              <a:rPr lang="en-US" b="1" dirty="0">
                <a:latin typeface="Arial"/>
                <a:cs typeface="Arial"/>
              </a:rPr>
              <a:t>Complex </a:t>
            </a:r>
            <a:r>
              <a:rPr lang="en-US" b="1" spc="-5" dirty="0">
                <a:latin typeface="Arial"/>
                <a:cs typeface="Arial"/>
              </a:rPr>
              <a:t>Restorative</a:t>
            </a:r>
            <a:r>
              <a:rPr lang="en-US" b="1" spc="-5" dirty="0"/>
              <a:t> - </a:t>
            </a:r>
            <a:r>
              <a:rPr lang="en-US" dirty="0">
                <a:latin typeface="Arial"/>
                <a:cs typeface="Arial"/>
              </a:rPr>
              <a:t>crowns, dentures,</a:t>
            </a:r>
            <a:r>
              <a:rPr lang="en-US" spc="-1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bridges  and</a:t>
            </a:r>
            <a:r>
              <a:rPr lang="en-US" spc="-10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implants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b="1" dirty="0">
                <a:latin typeface="Arial"/>
                <a:cs typeface="Arial"/>
              </a:rPr>
              <a:t>Orthodontic</a:t>
            </a:r>
            <a:r>
              <a:rPr lang="en-US" b="1" spc="-85" dirty="0">
                <a:latin typeface="Arial"/>
                <a:cs typeface="Arial"/>
              </a:rPr>
              <a:t> </a:t>
            </a:r>
            <a:r>
              <a:rPr lang="en-US" b="1" spc="-5" dirty="0">
                <a:latin typeface="Arial"/>
                <a:cs typeface="Arial"/>
              </a:rPr>
              <a:t>services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2519551-4B1E-411A-9623-4B7647519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4918"/>
            <a:ext cx="4038600" cy="323561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b="1" u="sng" dirty="0"/>
              <a:t>Expanded Vision</a:t>
            </a:r>
          </a:p>
          <a:p>
            <a:pPr marL="213360" indent="-200660">
              <a:lnSpc>
                <a:spcPct val="100000"/>
              </a:lnSpc>
              <a:buChar char="•"/>
              <a:tabLst>
                <a:tab pos="213995" algn="l"/>
              </a:tabLst>
            </a:pPr>
            <a:r>
              <a:rPr lang="en-US" sz="2800" dirty="0">
                <a:latin typeface="Arial"/>
                <a:cs typeface="Arial"/>
              </a:rPr>
              <a:t>Eyeglasses</a:t>
            </a:r>
          </a:p>
          <a:p>
            <a:pPr marL="213360" indent="-200660">
              <a:lnSpc>
                <a:spcPct val="100000"/>
              </a:lnSpc>
              <a:spcBef>
                <a:spcPts val="300"/>
              </a:spcBef>
              <a:buChar char="•"/>
              <a:tabLst>
                <a:tab pos="213995" algn="l"/>
              </a:tabLst>
            </a:pPr>
            <a:r>
              <a:rPr lang="en-US" sz="2800" dirty="0">
                <a:latin typeface="Arial"/>
                <a:cs typeface="Arial"/>
              </a:rPr>
              <a:t>Contact</a:t>
            </a:r>
            <a:r>
              <a:rPr lang="en-US" sz="2800" spc="-10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lenses</a:t>
            </a:r>
          </a:p>
          <a:p>
            <a:pPr marL="213360" indent="-200660">
              <a:lnSpc>
                <a:spcPct val="100000"/>
              </a:lnSpc>
              <a:spcBef>
                <a:spcPts val="300"/>
              </a:spcBef>
              <a:buChar char="•"/>
              <a:tabLst>
                <a:tab pos="213995" algn="l"/>
              </a:tabLst>
            </a:pPr>
            <a:r>
              <a:rPr lang="en-US" sz="2800" dirty="0">
                <a:latin typeface="Arial"/>
                <a:cs typeface="Arial"/>
              </a:rPr>
              <a:t>Discounts for eyewear</a:t>
            </a:r>
            <a:r>
              <a:rPr lang="en-US" sz="2800" spc="-1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</a:t>
            </a:r>
            <a:r>
              <a:rPr lang="en-US" sz="2800" dirty="0">
                <a:latin typeface="Arial"/>
                <a:cs typeface="Arial"/>
              </a:rPr>
              <a:t>accessories</a:t>
            </a:r>
          </a:p>
          <a:p>
            <a:pPr marL="213360" marR="242570" indent="-200660">
              <a:lnSpc>
                <a:spcPct val="100000"/>
              </a:lnSpc>
              <a:spcBef>
                <a:spcPts val="300"/>
              </a:spcBef>
              <a:buChar char="•"/>
              <a:tabLst>
                <a:tab pos="213995" algn="l"/>
              </a:tabLst>
            </a:pPr>
            <a:r>
              <a:rPr lang="en-US" sz="2800" dirty="0">
                <a:latin typeface="Arial"/>
                <a:cs typeface="Arial"/>
              </a:rPr>
              <a:t>Network includes</a:t>
            </a:r>
            <a:r>
              <a:rPr lang="en-US" sz="2800" spc="-11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private  practice providers plus  participating national chains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3BA51-0220-4EA4-8B39-D07ED33E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30</a:t>
            </a:fld>
            <a:endParaRPr lang="en-US"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0D527F86-2467-430D-9C76-670D837D0DDF}"/>
              </a:ext>
            </a:extLst>
          </p:cNvPr>
          <p:cNvSpPr/>
          <p:nvPr/>
        </p:nvSpPr>
        <p:spPr>
          <a:xfrm>
            <a:off x="1920654" y="210716"/>
            <a:ext cx="5455091" cy="1276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6855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4B0F-D209-4998-A393-FC65339D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Autofit/>
          </a:bodyPr>
          <a:lstStyle/>
          <a:p>
            <a:r>
              <a:rPr lang="en-US" sz="3600" dirty="0"/>
              <a:t>What is a Health Reimbursement Arrangement (HRA)?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1F17E-1A10-4FA3-96FE-F2FBFD672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6127"/>
            <a:ext cx="822960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/>
              <a:t>Account that automatically pays eligible out-of-pocket expenses as long as funds are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Medical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Behavioral Health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Pharmacy</a:t>
            </a:r>
          </a:p>
          <a:p>
            <a:pPr marL="342900" lvl="2" indent="-342900"/>
            <a:r>
              <a:rPr lang="en-US" sz="2200" dirty="0"/>
              <a:t>Funds paid from HRA toward any eligible expenses for any covered member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Unused HRA funds roll-over into future plan years with no limit if enrollment in the plan continues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22A99-18C9-4C1E-B075-A35B8A90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31</a:t>
            </a:fld>
            <a:endParaRPr lang="en-US"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96FDF1A-62D0-4E19-B3AC-671112ADC99D}"/>
              </a:ext>
            </a:extLst>
          </p:cNvPr>
          <p:cNvSpPr/>
          <p:nvPr/>
        </p:nvSpPr>
        <p:spPr>
          <a:xfrm>
            <a:off x="4572000" y="2255075"/>
            <a:ext cx="4242659" cy="992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5861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2F1F-866E-47DA-ABE6-EADB000B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HRA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24E5-E0F6-43B9-B838-20CA637FF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spc="-5" dirty="0">
                <a:solidFill>
                  <a:srgbClr val="000000"/>
                </a:solidFill>
                <a:latin typeface="Arial"/>
                <a:cs typeface="Arial"/>
              </a:rPr>
              <a:t>Initial HRA contribution for</a:t>
            </a:r>
            <a:r>
              <a:rPr lang="en-US" sz="3200" b="1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200" b="1" spc="-5" dirty="0">
                <a:solidFill>
                  <a:srgbClr val="000000"/>
                </a:solidFill>
                <a:latin typeface="Arial"/>
                <a:cs typeface="Arial"/>
              </a:rPr>
              <a:t>7/1/2023:</a:t>
            </a:r>
          </a:p>
          <a:p>
            <a:pPr marL="702945" indent="-342900">
              <a:lnSpc>
                <a:spcPct val="100000"/>
              </a:lnSpc>
              <a:buChar char="•"/>
              <a:tabLst>
                <a:tab pos="702945" algn="l"/>
                <a:tab pos="703580" algn="l"/>
                <a:tab pos="3512185" algn="l"/>
              </a:tabLst>
            </a:pPr>
            <a:r>
              <a:rPr lang="en-US" sz="2800" dirty="0">
                <a:latin typeface="Arial"/>
                <a:cs typeface="Arial"/>
              </a:rPr>
              <a:t>Employee/Early Retiree	</a:t>
            </a:r>
            <a:r>
              <a:rPr lang="en-US" sz="2800" b="1" dirty="0">
                <a:latin typeface="Arial"/>
                <a:cs typeface="Arial"/>
              </a:rPr>
              <a:t>-</a:t>
            </a:r>
            <a:r>
              <a:rPr lang="en-US" sz="2800" b="1" spc="-110" dirty="0">
                <a:latin typeface="Arial"/>
                <a:cs typeface="Arial"/>
              </a:rPr>
              <a:t> </a:t>
            </a:r>
            <a:r>
              <a:rPr lang="en-US" sz="2800" i="1" dirty="0">
                <a:latin typeface="Arial"/>
                <a:cs typeface="Arial"/>
              </a:rPr>
              <a:t>$600</a:t>
            </a:r>
            <a:endParaRPr lang="en-US" sz="2800" dirty="0">
              <a:latin typeface="Arial"/>
              <a:cs typeface="Arial"/>
            </a:endParaRPr>
          </a:p>
          <a:p>
            <a:pPr marL="702945" indent="-342900">
              <a:lnSpc>
                <a:spcPct val="100000"/>
              </a:lnSpc>
              <a:buChar char="•"/>
              <a:tabLst>
                <a:tab pos="702945" algn="l"/>
                <a:tab pos="703580" algn="l"/>
              </a:tabLst>
            </a:pPr>
            <a:r>
              <a:rPr lang="en-US" sz="2800" dirty="0">
                <a:latin typeface="Arial"/>
                <a:cs typeface="Arial"/>
              </a:rPr>
              <a:t>Employee/Early Retiree + Enrolled Spouse </a:t>
            </a:r>
            <a:r>
              <a:rPr lang="en-US" sz="2800" i="1" dirty="0">
                <a:latin typeface="Arial"/>
                <a:cs typeface="Arial"/>
              </a:rPr>
              <a:t>-</a:t>
            </a:r>
            <a:r>
              <a:rPr lang="en-US" sz="2800" i="1" spc="-135" dirty="0">
                <a:latin typeface="Arial"/>
                <a:cs typeface="Arial"/>
              </a:rPr>
              <a:t> </a:t>
            </a:r>
            <a:r>
              <a:rPr lang="en-US" sz="2800" i="1" dirty="0">
                <a:latin typeface="Arial"/>
                <a:cs typeface="Arial"/>
              </a:rPr>
              <a:t>$1200</a:t>
            </a:r>
          </a:p>
          <a:p>
            <a:pPr marL="360045" indent="0">
              <a:lnSpc>
                <a:spcPct val="100000"/>
              </a:lnSpc>
              <a:buNone/>
              <a:tabLst>
                <a:tab pos="702945" algn="l"/>
                <a:tab pos="703580" algn="l"/>
              </a:tabLst>
            </a:pPr>
            <a:endParaRPr lang="en-US" sz="2800" dirty="0">
              <a:latin typeface="Arial"/>
              <a:cs typeface="Arial"/>
            </a:endParaRPr>
          </a:p>
          <a:p>
            <a:pPr marL="12700" indent="0">
              <a:lnSpc>
                <a:spcPts val="2375"/>
              </a:lnSpc>
              <a:spcBef>
                <a:spcPts val="1670"/>
              </a:spcBef>
              <a:buNone/>
              <a:tabLst>
                <a:tab pos="355600" algn="l"/>
                <a:tab pos="356235" algn="l"/>
              </a:tabLst>
            </a:pPr>
            <a:r>
              <a:rPr lang="en-US" sz="3200" spc="-5" dirty="0">
                <a:latin typeface="Arial"/>
                <a:cs typeface="Arial"/>
              </a:rPr>
              <a:t>HRA </a:t>
            </a:r>
            <a:r>
              <a:rPr lang="en-US" sz="3200" dirty="0">
                <a:latin typeface="Arial"/>
                <a:cs typeface="Arial"/>
              </a:rPr>
              <a:t>contribution </a:t>
            </a:r>
            <a:r>
              <a:rPr lang="en-US" sz="3200" spc="-5" dirty="0">
                <a:latin typeface="Arial"/>
                <a:cs typeface="Arial"/>
              </a:rPr>
              <a:t>is prorated for new enrollments</a:t>
            </a:r>
            <a:r>
              <a:rPr lang="en-US" sz="3200" spc="-35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or</a:t>
            </a:r>
            <a:endParaRPr lang="en-US" sz="3200" dirty="0">
              <a:latin typeface="Arial"/>
              <a:cs typeface="Arial"/>
            </a:endParaRPr>
          </a:p>
          <a:p>
            <a:pPr marL="12700" indent="0">
              <a:lnSpc>
                <a:spcPts val="2375"/>
              </a:lnSpc>
              <a:buNone/>
            </a:pPr>
            <a:r>
              <a:rPr lang="en-US" sz="3200" spc="-10" dirty="0">
                <a:latin typeface="Arial"/>
                <a:cs typeface="Arial"/>
              </a:rPr>
              <a:t>QME </a:t>
            </a:r>
            <a:r>
              <a:rPr lang="en-US" sz="3200" spc="-5" dirty="0">
                <a:latin typeface="Arial"/>
                <a:cs typeface="Arial"/>
              </a:rPr>
              <a:t>changes during the plan</a:t>
            </a:r>
            <a:r>
              <a:rPr lang="en-US" sz="3200" spc="20" dirty="0">
                <a:latin typeface="Arial"/>
                <a:cs typeface="Arial"/>
              </a:rPr>
              <a:t> </a:t>
            </a:r>
            <a:r>
              <a:rPr lang="en-US" sz="3200" spc="-25" dirty="0">
                <a:latin typeface="Arial"/>
                <a:cs typeface="Arial"/>
              </a:rPr>
              <a:t>year.</a:t>
            </a:r>
            <a:endParaRPr lang="en-US" sz="3200" dirty="0">
              <a:latin typeface="Arial"/>
              <a:cs typeface="Arial"/>
            </a:endParaRPr>
          </a:p>
          <a:p>
            <a:pPr marL="12700" indent="0" algn="ctr">
              <a:lnSpc>
                <a:spcPts val="2380"/>
              </a:lnSpc>
              <a:spcBef>
                <a:spcPts val="1800"/>
              </a:spcBef>
              <a:buNone/>
              <a:tabLst>
                <a:tab pos="355600" algn="l"/>
                <a:tab pos="356235" algn="l"/>
              </a:tabLst>
            </a:pPr>
            <a:r>
              <a:rPr lang="en-US" sz="3100" spc="-5" dirty="0">
                <a:latin typeface="Arial"/>
                <a:cs typeface="Arial"/>
              </a:rPr>
              <a:t>The HRA proration chart may be found</a:t>
            </a:r>
            <a:r>
              <a:rPr lang="en-US" sz="3100" spc="-35" dirty="0">
                <a:latin typeface="Arial"/>
                <a:cs typeface="Arial"/>
              </a:rPr>
              <a:t> </a:t>
            </a:r>
            <a:r>
              <a:rPr lang="en-US" sz="3100" spc="-5" dirty="0">
                <a:latin typeface="Arial"/>
                <a:cs typeface="Arial"/>
              </a:rPr>
              <a:t>at</a:t>
            </a:r>
          </a:p>
          <a:p>
            <a:pPr marL="12700" indent="0" algn="ctr">
              <a:lnSpc>
                <a:spcPts val="2380"/>
              </a:lnSpc>
              <a:buNone/>
            </a:pPr>
            <a:r>
              <a:rPr lang="en-US" sz="3100" b="1" u="heavy" spc="-1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www.COVAHealthAware.com </a:t>
            </a:r>
            <a:endParaRPr lang="en-US" sz="31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111E3-1544-4761-A057-36FE280C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10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B995925-0975-4604-BCFF-52D7EE401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86830"/>
            <a:ext cx="4038600" cy="3394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Additional HRA funds can be earned by completing “Do-Rights”</a:t>
            </a:r>
          </a:p>
          <a:p>
            <a:r>
              <a:rPr lang="en-US" sz="2200" dirty="0"/>
              <a:t>$50 HRA contribution for up to three “do-rights”</a:t>
            </a: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2200" dirty="0">
                <a:latin typeface="Arial"/>
                <a:cs typeface="Arial"/>
              </a:rPr>
              <a:t>Up to </a:t>
            </a:r>
            <a:r>
              <a:rPr lang="en-US" sz="2200" spc="-5" dirty="0">
                <a:latin typeface="Arial"/>
                <a:cs typeface="Arial"/>
              </a:rPr>
              <a:t>$150</a:t>
            </a:r>
            <a:r>
              <a:rPr lang="en-US" sz="2200" spc="-90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per</a:t>
            </a:r>
            <a:endParaRPr lang="en-US" sz="22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lang="en-US" sz="2200" spc="-5" dirty="0">
                <a:latin typeface="Arial"/>
                <a:cs typeface="Arial"/>
              </a:rPr>
              <a:t>employee/early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spc="-5" dirty="0">
                <a:latin typeface="Arial"/>
                <a:cs typeface="Arial"/>
              </a:rPr>
              <a:t>retiree</a:t>
            </a:r>
            <a:endParaRPr lang="en-US" sz="2200" dirty="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2200" spc="-5" dirty="0">
                <a:latin typeface="Arial"/>
                <a:cs typeface="Arial"/>
              </a:rPr>
              <a:t>Up </a:t>
            </a:r>
            <a:r>
              <a:rPr lang="en-US" sz="2200" dirty="0">
                <a:latin typeface="Arial"/>
                <a:cs typeface="Arial"/>
              </a:rPr>
              <a:t>to </a:t>
            </a:r>
            <a:r>
              <a:rPr lang="en-US" sz="2200" spc="-10" dirty="0">
                <a:latin typeface="Arial"/>
                <a:cs typeface="Arial"/>
              </a:rPr>
              <a:t>$150 </a:t>
            </a:r>
            <a:r>
              <a:rPr lang="en-US" sz="2200" spc="-5" dirty="0">
                <a:latin typeface="Arial"/>
                <a:cs typeface="Arial"/>
              </a:rPr>
              <a:t>per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spc="-5" dirty="0">
                <a:latin typeface="Arial"/>
                <a:cs typeface="Arial"/>
              </a:rPr>
              <a:t>enrolled  spouse</a:t>
            </a:r>
            <a:endParaRPr lang="en-US" sz="2200" dirty="0">
              <a:latin typeface="Arial"/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3333293-3C1A-4E9C-8FC4-272302FC9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646635"/>
            <a:ext cx="4038600" cy="3394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“Do-Rights” Include</a:t>
            </a:r>
          </a:p>
          <a:p>
            <a:pPr marL="299085" marR="2222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2200" spc="-5" dirty="0">
                <a:latin typeface="Arial"/>
                <a:cs typeface="Arial"/>
              </a:rPr>
              <a:t>Annual routine </a:t>
            </a:r>
            <a:r>
              <a:rPr lang="en-US" sz="2200" spc="-10" dirty="0">
                <a:latin typeface="Arial"/>
                <a:cs typeface="Arial"/>
              </a:rPr>
              <a:t>physical  exam</a:t>
            </a:r>
            <a:endParaRPr lang="en-US" sz="22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2200" spc="-5" dirty="0">
                <a:latin typeface="Arial"/>
                <a:cs typeface="Arial"/>
              </a:rPr>
              <a:t>Routine dental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exam</a:t>
            </a:r>
            <a:endParaRPr lang="en-US" sz="22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2200" spc="-10" dirty="0">
                <a:latin typeface="Arial"/>
                <a:cs typeface="Arial"/>
              </a:rPr>
              <a:t>Annual </a:t>
            </a:r>
            <a:r>
              <a:rPr lang="en-US" sz="2200" spc="-5" dirty="0">
                <a:latin typeface="Arial"/>
                <a:cs typeface="Arial"/>
              </a:rPr>
              <a:t>routine</a:t>
            </a:r>
            <a:r>
              <a:rPr lang="en-US" sz="2200" spc="-30" dirty="0">
                <a:latin typeface="Arial"/>
                <a:cs typeface="Arial"/>
              </a:rPr>
              <a:t> </a:t>
            </a:r>
            <a:r>
              <a:rPr lang="en-US" sz="2200" spc="-5" dirty="0">
                <a:latin typeface="Arial"/>
                <a:cs typeface="Arial"/>
              </a:rPr>
              <a:t>vision exam</a:t>
            </a: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2200" spc="-5" dirty="0">
                <a:latin typeface="Arial"/>
                <a:cs typeface="Arial"/>
              </a:rPr>
              <a:t>Annual </a:t>
            </a:r>
            <a:r>
              <a:rPr lang="en-US" sz="2200" dirty="0">
                <a:latin typeface="Arial"/>
                <a:cs typeface="Arial"/>
              </a:rPr>
              <a:t>flu</a:t>
            </a:r>
            <a:r>
              <a:rPr lang="en-US" sz="2200" spc="-75" dirty="0">
                <a:latin typeface="Arial"/>
                <a:cs typeface="Arial"/>
              </a:rPr>
              <a:t> </a:t>
            </a:r>
            <a:r>
              <a:rPr lang="en-US" sz="2200" spc="-5" dirty="0">
                <a:latin typeface="Arial"/>
                <a:cs typeface="Arial"/>
              </a:rPr>
              <a:t>shot</a:t>
            </a:r>
            <a:endParaRPr lang="en-US" sz="22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2200" spc="-10" dirty="0">
                <a:latin typeface="Arial"/>
                <a:cs typeface="Arial"/>
              </a:rPr>
              <a:t>Physical </a:t>
            </a:r>
            <a:r>
              <a:rPr lang="en-US" sz="2200" spc="-5" dirty="0">
                <a:latin typeface="Arial"/>
                <a:cs typeface="Arial"/>
              </a:rPr>
              <a:t>activity</a:t>
            </a:r>
            <a:r>
              <a:rPr lang="en-US" sz="2200" spc="30" dirty="0">
                <a:latin typeface="Arial"/>
                <a:cs typeface="Arial"/>
              </a:rPr>
              <a:t> </a:t>
            </a:r>
            <a:r>
              <a:rPr lang="en-US" sz="2200" spc="-5" dirty="0">
                <a:latin typeface="Arial"/>
                <a:cs typeface="Arial"/>
              </a:rPr>
              <a:t>tracker</a:t>
            </a:r>
            <a:endParaRPr lang="en-US" sz="22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2200" spc="-5" dirty="0">
                <a:latin typeface="Arial"/>
                <a:cs typeface="Arial"/>
              </a:rPr>
              <a:t>Digital</a:t>
            </a:r>
            <a:r>
              <a:rPr lang="en-US" sz="2200" spc="-65" dirty="0">
                <a:latin typeface="Arial"/>
                <a:cs typeface="Arial"/>
              </a:rPr>
              <a:t> </a:t>
            </a:r>
            <a:r>
              <a:rPr lang="en-US" sz="2200" spc="-5" dirty="0">
                <a:latin typeface="Arial"/>
                <a:cs typeface="Arial"/>
              </a:rPr>
              <a:t>coaching</a:t>
            </a:r>
            <a:endParaRPr lang="en-US" sz="2200" dirty="0">
              <a:latin typeface="Arial"/>
              <a:cs typeface="Arial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F1B4B-73CA-4D90-B1E5-5C9C8F229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 marR="22225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n-US" dirty="0"/>
              <a:t>31</a:t>
            </a: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9DA49549-C8C6-449A-BA2C-5420E05B4754}"/>
              </a:ext>
            </a:extLst>
          </p:cNvPr>
          <p:cNvSpPr/>
          <p:nvPr/>
        </p:nvSpPr>
        <p:spPr>
          <a:xfrm>
            <a:off x="1844454" y="210716"/>
            <a:ext cx="5455091" cy="1276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32583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0D59-FF79-47EC-94AC-C3260133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TRICARE Supplement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8CCE-DAD3-4687-A9F6-D6FBF50DD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99085" marR="5080" indent="-286385" algn="just">
              <a:lnSpc>
                <a:spcPct val="100000"/>
              </a:lnSpc>
              <a:buChar char="•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Open to state </a:t>
            </a:r>
            <a:r>
              <a:rPr lang="en-US" sz="2400" spc="-5" dirty="0">
                <a:latin typeface="Arial"/>
                <a:cs typeface="Arial"/>
              </a:rPr>
              <a:t>employees and early </a:t>
            </a:r>
            <a:r>
              <a:rPr lang="en-US" sz="2400" dirty="0">
                <a:latin typeface="Arial"/>
                <a:cs typeface="Arial"/>
              </a:rPr>
              <a:t>retirees </a:t>
            </a:r>
            <a:r>
              <a:rPr lang="en-US" sz="2400" spc="-5" dirty="0">
                <a:latin typeface="Arial"/>
                <a:cs typeface="Arial"/>
              </a:rPr>
              <a:t>who are military </a:t>
            </a:r>
            <a:r>
              <a:rPr lang="en-US" sz="2400" dirty="0">
                <a:latin typeface="Arial"/>
                <a:cs typeface="Arial"/>
              </a:rPr>
              <a:t>retirees, </a:t>
            </a:r>
            <a:r>
              <a:rPr lang="en-US" sz="2400" spc="-10" dirty="0">
                <a:latin typeface="Arial"/>
                <a:cs typeface="Arial"/>
              </a:rPr>
              <a:t>or </a:t>
            </a:r>
            <a:r>
              <a:rPr lang="en-US" sz="2400" dirty="0">
                <a:latin typeface="Arial"/>
                <a:cs typeface="Arial"/>
              </a:rPr>
              <a:t>the </a:t>
            </a:r>
            <a:r>
              <a:rPr lang="en-US" sz="2400" spc="-5" dirty="0">
                <a:latin typeface="Arial"/>
                <a:cs typeface="Arial"/>
              </a:rPr>
              <a:t>spouse </a:t>
            </a:r>
            <a:r>
              <a:rPr lang="en-US" sz="2400" dirty="0">
                <a:latin typeface="Arial"/>
                <a:cs typeface="Arial"/>
              </a:rPr>
              <a:t>of </a:t>
            </a:r>
            <a:r>
              <a:rPr lang="en-US" sz="2400" spc="-5" dirty="0">
                <a:latin typeface="Arial"/>
                <a:cs typeface="Arial"/>
              </a:rPr>
              <a:t>a  military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retiree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lang="en-US" sz="25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Must </a:t>
            </a:r>
            <a:r>
              <a:rPr lang="en-US" sz="2400" spc="-5" dirty="0">
                <a:latin typeface="Arial"/>
                <a:cs typeface="Arial"/>
              </a:rPr>
              <a:t>be eligible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for:</a:t>
            </a:r>
          </a:p>
          <a:p>
            <a:pPr marL="756285" marR="344805" lvl="1" indent="-286385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lang="en-US" sz="2400" spc="-5" dirty="0">
                <a:latin typeface="Arial"/>
                <a:cs typeface="Arial"/>
              </a:rPr>
              <a:t>TRICARE, </a:t>
            </a:r>
            <a:r>
              <a:rPr lang="en-US" sz="2400" dirty="0">
                <a:latin typeface="Arial"/>
                <a:cs typeface="Arial"/>
              </a:rPr>
              <a:t>the </a:t>
            </a:r>
            <a:r>
              <a:rPr lang="en-US" sz="2400" spc="-5" dirty="0">
                <a:latin typeface="Arial"/>
                <a:cs typeface="Arial"/>
              </a:rPr>
              <a:t>military health benefits  program,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and</a:t>
            </a:r>
            <a:endParaRPr lang="en-US" sz="2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lang="en-US" sz="2400" dirty="0">
                <a:latin typeface="Arial"/>
                <a:cs typeface="Arial"/>
              </a:rPr>
              <a:t>the </a:t>
            </a:r>
            <a:r>
              <a:rPr lang="en-US" sz="2400" spc="-5" dirty="0">
                <a:latin typeface="Arial"/>
                <a:cs typeface="Arial"/>
              </a:rPr>
              <a:t>State Health Benefits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Program</a:t>
            </a:r>
          </a:p>
          <a:p>
            <a:pPr marL="756285" lvl="1" indent="-286385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endParaRPr lang="en-US" sz="2400" spc="-5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3200" b="1" u="heavy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https://info.selmanco.com/cova</a:t>
            </a:r>
            <a:endParaRPr lang="en-US" sz="3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95A54-EF7D-4640-BC76-769746DD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9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198055-BF6B-4536-BF8D-D65CD30C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64E0C-E658-456A-BCAC-6FED2C2D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35</a:t>
            </a:fld>
            <a:endParaRPr lang="en-US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31D4893-7D44-40B2-9778-304BA707C47D}"/>
              </a:ext>
            </a:extLst>
          </p:cNvPr>
          <p:cNvSpPr/>
          <p:nvPr/>
        </p:nvSpPr>
        <p:spPr>
          <a:xfrm>
            <a:off x="402998" y="4204750"/>
            <a:ext cx="2557916" cy="562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CAD456CE-EB9E-4152-9894-B84E18FFF278}"/>
              </a:ext>
            </a:extLst>
          </p:cNvPr>
          <p:cNvSpPr/>
          <p:nvPr/>
        </p:nvSpPr>
        <p:spPr>
          <a:xfrm>
            <a:off x="3122613" y="4021932"/>
            <a:ext cx="2971800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BE29BE99-5195-4955-ABF8-DB1A3342BE30}"/>
              </a:ext>
            </a:extLst>
          </p:cNvPr>
          <p:cNvSpPr/>
          <p:nvPr/>
        </p:nvSpPr>
        <p:spPr>
          <a:xfrm>
            <a:off x="551148" y="2447164"/>
            <a:ext cx="1130808" cy="8580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4822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1B8F84-9560-4CA2-A279-2335D992E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O	</a:t>
            </a:r>
            <a:r>
              <a:rPr lang="en-US" dirty="0" err="1"/>
              <a:t>ptima</a:t>
            </a:r>
            <a:r>
              <a:rPr lang="en-US" dirty="0"/>
              <a:t> Health Vantage HMO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169DBC-2900-4039-94E1-D276E161D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lang="en-US" sz="3200" spc="-80" dirty="0">
                <a:latin typeface="Arial"/>
                <a:cs typeface="Arial"/>
              </a:rPr>
              <a:t>You </a:t>
            </a:r>
            <a:r>
              <a:rPr lang="en-US" sz="3200" dirty="0">
                <a:latin typeface="Arial"/>
                <a:cs typeface="Arial"/>
              </a:rPr>
              <a:t>must </a:t>
            </a:r>
            <a:r>
              <a:rPr lang="en-US" sz="3200" spc="-5" dirty="0">
                <a:latin typeface="Arial"/>
                <a:cs typeface="Arial"/>
              </a:rPr>
              <a:t>live or work in </a:t>
            </a:r>
            <a:r>
              <a:rPr lang="en-US" sz="3200" b="1" spc="-5" dirty="0">
                <a:latin typeface="Arial"/>
                <a:cs typeface="Arial"/>
              </a:rPr>
              <a:t>Hampton Roads</a:t>
            </a:r>
            <a:r>
              <a:rPr lang="en-US" sz="3200" spc="-5" dirty="0">
                <a:latin typeface="Arial"/>
                <a:cs typeface="Arial"/>
              </a:rPr>
              <a:t> area</a:t>
            </a:r>
            <a:r>
              <a:rPr lang="en-US" sz="3200" spc="17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zip</a:t>
            </a:r>
            <a:endParaRPr lang="en-US" sz="3200" dirty="0">
              <a:latin typeface="Arial"/>
              <a:cs typeface="Arial"/>
            </a:endParaRPr>
          </a:p>
          <a:p>
            <a:pPr marL="12700" indent="0">
              <a:lnSpc>
                <a:spcPct val="100000"/>
              </a:lnSpc>
              <a:buNone/>
            </a:pPr>
            <a:r>
              <a:rPr lang="en-US" sz="3200" spc="-5" dirty="0">
                <a:latin typeface="Arial"/>
                <a:cs typeface="Arial"/>
              </a:rPr>
              <a:t>	codes </a:t>
            </a:r>
            <a:r>
              <a:rPr lang="en-US" sz="3200" dirty="0">
                <a:latin typeface="Arial"/>
                <a:cs typeface="Arial"/>
              </a:rPr>
              <a:t>to</a:t>
            </a:r>
            <a:r>
              <a:rPr lang="en-US" sz="3200" spc="-6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enroll</a:t>
            </a:r>
            <a:endParaRPr lang="en-US" sz="3200" dirty="0">
              <a:latin typeface="Arial"/>
              <a:cs typeface="Arial"/>
            </a:endParaRPr>
          </a:p>
          <a:p>
            <a:pPr marL="355600" marR="791845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lang="en-US" sz="3200" spc="-80" dirty="0">
                <a:latin typeface="Arial"/>
                <a:cs typeface="Arial"/>
              </a:rPr>
              <a:t>You </a:t>
            </a:r>
            <a:r>
              <a:rPr lang="en-US" sz="3200" spc="-5" dirty="0">
                <a:latin typeface="Arial"/>
                <a:cs typeface="Arial"/>
              </a:rPr>
              <a:t>choose a primary care physician (PCP) </a:t>
            </a:r>
            <a:r>
              <a:rPr lang="en-US" sz="3200" dirty="0">
                <a:latin typeface="Arial"/>
                <a:cs typeface="Arial"/>
              </a:rPr>
              <a:t>to  </a:t>
            </a:r>
            <a:r>
              <a:rPr lang="en-US" sz="3200" spc="-5" dirty="0">
                <a:latin typeface="Arial"/>
                <a:cs typeface="Arial"/>
              </a:rPr>
              <a:t>coordinate your care</a:t>
            </a:r>
            <a:endParaRPr lang="en-US"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lang="en-US" sz="3200" spc="-5" dirty="0">
                <a:latin typeface="Arial"/>
                <a:cs typeface="Arial"/>
              </a:rPr>
              <a:t>No </a:t>
            </a:r>
            <a:r>
              <a:rPr lang="en-US" sz="3200" dirty="0">
                <a:latin typeface="Arial"/>
                <a:cs typeface="Arial"/>
              </a:rPr>
              <a:t>referrals </a:t>
            </a:r>
            <a:r>
              <a:rPr lang="en-US" sz="3200" spc="-5" dirty="0">
                <a:latin typeface="Arial"/>
                <a:cs typeface="Arial"/>
              </a:rPr>
              <a:t>required </a:t>
            </a:r>
            <a:r>
              <a:rPr lang="en-US" sz="3200" dirty="0">
                <a:latin typeface="Arial"/>
                <a:cs typeface="Arial"/>
              </a:rPr>
              <a:t>to </a:t>
            </a:r>
            <a:r>
              <a:rPr lang="en-US" sz="3200" spc="-5" dirty="0">
                <a:latin typeface="Arial"/>
                <a:cs typeface="Arial"/>
              </a:rPr>
              <a:t>see a</a:t>
            </a:r>
            <a:r>
              <a:rPr lang="en-US" sz="3200" spc="-1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specialist</a:t>
            </a:r>
            <a:endParaRPr lang="en-US"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lang="en-US" sz="3200" dirty="0">
                <a:latin typeface="Arial"/>
                <a:cs typeface="Arial"/>
              </a:rPr>
              <a:t>Out-of-area </a:t>
            </a:r>
            <a:r>
              <a:rPr lang="en-US" sz="3200" spc="-5" dirty="0">
                <a:latin typeface="Arial"/>
                <a:cs typeface="Arial"/>
              </a:rPr>
              <a:t>coverage </a:t>
            </a:r>
            <a:r>
              <a:rPr lang="en-US" sz="3200" dirty="0">
                <a:latin typeface="Arial"/>
                <a:cs typeface="Arial"/>
              </a:rPr>
              <a:t>for </a:t>
            </a:r>
            <a:r>
              <a:rPr lang="en-US" sz="3200" spc="-5" dirty="0">
                <a:latin typeface="Arial"/>
                <a:cs typeface="Arial"/>
              </a:rPr>
              <a:t>dependent</a:t>
            </a:r>
            <a:r>
              <a:rPr lang="en-US" sz="3200" spc="-3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children</a:t>
            </a:r>
            <a:endParaRPr lang="en-US"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lang="en-US" sz="3200" spc="-5" dirty="0">
                <a:latin typeface="Arial"/>
                <a:cs typeface="Arial"/>
              </a:rPr>
              <a:t>No out-of-network coverage except </a:t>
            </a:r>
            <a:r>
              <a:rPr lang="en-US" sz="3200" dirty="0">
                <a:latin typeface="Arial"/>
                <a:cs typeface="Arial"/>
              </a:rPr>
              <a:t>for</a:t>
            </a:r>
            <a:r>
              <a:rPr lang="en-US" sz="3200" spc="75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emergencies</a:t>
            </a:r>
            <a:endParaRPr lang="en-US" sz="3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687BA-3258-449F-B740-23B87D3B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174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9E917-2417-4B77-A8CB-71C9E6FA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O	</a:t>
            </a:r>
            <a:r>
              <a:rPr lang="en-US" dirty="0" err="1"/>
              <a:t>ptima</a:t>
            </a:r>
            <a:r>
              <a:rPr lang="en-US" dirty="0"/>
              <a:t> Health Vantage HMO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24E28-3F8B-44FA-881D-8ECAD0E8E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en-US" sz="3200" dirty="0">
                <a:latin typeface="Arial"/>
                <a:cs typeface="Arial"/>
              </a:rPr>
              <a:t>Medical, prescription drug, </a:t>
            </a:r>
            <a:r>
              <a:rPr lang="en-US" sz="3200" spc="-5" dirty="0">
                <a:latin typeface="Arial"/>
                <a:cs typeface="Arial"/>
              </a:rPr>
              <a:t>dental, vision and</a:t>
            </a:r>
            <a:r>
              <a:rPr lang="en-US" sz="3200" spc="4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hearing benefits</a:t>
            </a:r>
            <a:endParaRPr lang="en-US"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en-US" sz="3200" dirty="0">
                <a:latin typeface="Arial"/>
                <a:cs typeface="Arial"/>
              </a:rPr>
              <a:t>Preventive care covered at</a:t>
            </a:r>
            <a:r>
              <a:rPr lang="en-US" sz="3200" spc="-95" dirty="0">
                <a:latin typeface="Arial"/>
                <a:cs typeface="Arial"/>
              </a:rPr>
              <a:t> </a:t>
            </a:r>
            <a:r>
              <a:rPr lang="en-US" sz="3200" spc="-10" dirty="0">
                <a:latin typeface="Arial"/>
                <a:cs typeface="Arial"/>
              </a:rPr>
              <a:t>100%</a:t>
            </a:r>
            <a:endParaRPr lang="en-US"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Arial"/>
                <a:cs typeface="Arial"/>
              </a:rPr>
              <a:t>100% </a:t>
            </a:r>
            <a:r>
              <a:rPr lang="en-US" sz="3200" dirty="0">
                <a:latin typeface="Arial"/>
                <a:cs typeface="Arial"/>
              </a:rPr>
              <a:t>of </a:t>
            </a:r>
            <a:r>
              <a:rPr lang="en-US" sz="3200" spc="-5" dirty="0">
                <a:latin typeface="Arial"/>
                <a:cs typeface="Arial"/>
              </a:rPr>
              <a:t>hospitals in Hampton Roads are</a:t>
            </a:r>
            <a:r>
              <a:rPr lang="en-US" sz="3200" spc="12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in-network</a:t>
            </a:r>
            <a:endParaRPr lang="en-US"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en-US" sz="3200" dirty="0">
                <a:latin typeface="Arial"/>
                <a:cs typeface="Arial"/>
              </a:rPr>
              <a:t>Employee Assistance Program</a:t>
            </a:r>
            <a:r>
              <a:rPr lang="en-US" sz="3200" spc="-16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(EAP)</a:t>
            </a: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Arial"/>
                <a:cs typeface="Arial"/>
              </a:rPr>
              <a:t>Dedicated member </a:t>
            </a:r>
            <a:r>
              <a:rPr lang="en-US" sz="3200" dirty="0">
                <a:latin typeface="Arial"/>
                <a:cs typeface="Arial"/>
              </a:rPr>
              <a:t>services</a:t>
            </a:r>
            <a:r>
              <a:rPr lang="en-US" sz="3200" spc="5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unit</a:t>
            </a:r>
            <a:endParaRPr lang="en-US"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n-US" sz="3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n-US" sz="36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en-US" sz="3200" u="heavy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www.optimahealth.com/cova</a:t>
            </a:r>
            <a:endParaRPr lang="en-US" sz="3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179BD-908A-455A-A3A2-719B115B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962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176D-4913-4E95-948C-5769F7D1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Kaiser Permanente HMO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C1297-1D9A-4845-80AF-81810DFA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0301"/>
            <a:ext cx="8229600" cy="3394472"/>
          </a:xfrm>
        </p:spPr>
        <p:txBody>
          <a:bodyPr>
            <a:normAutofit fontScale="70000" lnSpcReduction="20000"/>
          </a:bodyPr>
          <a:lstStyle/>
          <a:p>
            <a:pPr marL="469900" marR="157480" indent="-457200">
              <a:tabLst>
                <a:tab pos="354965" algn="l"/>
                <a:tab pos="355600" algn="l"/>
              </a:tabLst>
            </a:pPr>
            <a:r>
              <a:rPr lang="en-US" sz="3300" spc="-75" dirty="0">
                <a:latin typeface="Arial"/>
                <a:cs typeface="Arial"/>
              </a:rPr>
              <a:t>You </a:t>
            </a:r>
            <a:r>
              <a:rPr lang="en-US" sz="3300" dirty="0">
                <a:latin typeface="Arial"/>
                <a:cs typeface="Arial"/>
              </a:rPr>
              <a:t>must </a:t>
            </a:r>
            <a:r>
              <a:rPr lang="en-US" sz="3300" spc="-5" dirty="0">
                <a:latin typeface="Arial"/>
                <a:cs typeface="Arial"/>
              </a:rPr>
              <a:t>live or work in </a:t>
            </a:r>
            <a:r>
              <a:rPr lang="en-US" sz="3300" dirty="0">
                <a:latin typeface="Arial"/>
                <a:cs typeface="Arial"/>
              </a:rPr>
              <a:t>primarily Northern </a:t>
            </a:r>
            <a:r>
              <a:rPr lang="en-US" sz="3300" spc="-10" dirty="0">
                <a:latin typeface="Arial"/>
                <a:cs typeface="Arial"/>
              </a:rPr>
              <a:t>Virginia </a:t>
            </a:r>
            <a:r>
              <a:rPr lang="en-US" sz="3300" spc="-5" dirty="0">
                <a:latin typeface="Arial"/>
                <a:cs typeface="Arial"/>
              </a:rPr>
              <a:t>zip  codes </a:t>
            </a:r>
            <a:r>
              <a:rPr lang="en-US" sz="3300" dirty="0">
                <a:latin typeface="Arial"/>
                <a:cs typeface="Arial"/>
              </a:rPr>
              <a:t>to</a:t>
            </a:r>
            <a:r>
              <a:rPr lang="en-US" sz="3300" spc="-40" dirty="0">
                <a:latin typeface="Arial"/>
                <a:cs typeface="Arial"/>
              </a:rPr>
              <a:t> </a:t>
            </a:r>
            <a:r>
              <a:rPr lang="en-US" sz="3300" spc="-5" dirty="0">
                <a:latin typeface="Arial"/>
                <a:cs typeface="Arial"/>
              </a:rPr>
              <a:t>enroll</a:t>
            </a:r>
            <a:endParaRPr lang="en-US" sz="3300" dirty="0">
              <a:latin typeface="Arial"/>
              <a:cs typeface="Arial"/>
            </a:endParaRPr>
          </a:p>
          <a:p>
            <a:pPr marL="469900" marR="157480" indent="-457200">
              <a:tabLst>
                <a:tab pos="354965" algn="l"/>
                <a:tab pos="355600" algn="l"/>
              </a:tabLst>
            </a:pPr>
            <a:r>
              <a:rPr lang="en-US" sz="3300" spc="-5" dirty="0">
                <a:latin typeface="Arial"/>
                <a:cs typeface="Arial"/>
              </a:rPr>
              <a:t>Medical, </a:t>
            </a:r>
            <a:r>
              <a:rPr lang="en-US" sz="3300" dirty="0">
                <a:latin typeface="Arial"/>
                <a:cs typeface="Arial"/>
              </a:rPr>
              <a:t>prescription </a:t>
            </a:r>
            <a:r>
              <a:rPr lang="en-US" sz="3300" spc="-5" dirty="0">
                <a:latin typeface="Arial"/>
                <a:cs typeface="Arial"/>
              </a:rPr>
              <a:t>drug, dental, </a:t>
            </a:r>
            <a:r>
              <a:rPr lang="en-US" sz="3300" dirty="0">
                <a:latin typeface="Arial"/>
                <a:cs typeface="Arial"/>
              </a:rPr>
              <a:t>vision </a:t>
            </a:r>
            <a:r>
              <a:rPr lang="en-US" sz="3300" spc="-5" dirty="0">
                <a:latin typeface="Arial"/>
                <a:cs typeface="Arial"/>
              </a:rPr>
              <a:t>and hearing  benefits</a:t>
            </a:r>
            <a:endParaRPr lang="en-US" sz="3300" dirty="0">
              <a:latin typeface="Arial"/>
              <a:cs typeface="Arial"/>
            </a:endParaRPr>
          </a:p>
          <a:p>
            <a:pPr marL="469900" indent="-457200">
              <a:tabLst>
                <a:tab pos="354965" algn="l"/>
                <a:tab pos="355600" algn="l"/>
              </a:tabLst>
            </a:pPr>
            <a:r>
              <a:rPr lang="en-US" sz="3300" dirty="0">
                <a:latin typeface="Arial"/>
                <a:cs typeface="Arial"/>
              </a:rPr>
              <a:t>Preventive care covered at</a:t>
            </a:r>
            <a:r>
              <a:rPr lang="en-US" sz="3300" spc="-55" dirty="0">
                <a:latin typeface="Arial"/>
                <a:cs typeface="Arial"/>
              </a:rPr>
              <a:t> </a:t>
            </a:r>
            <a:r>
              <a:rPr lang="en-US" sz="3300" spc="-5" dirty="0">
                <a:latin typeface="Arial"/>
                <a:cs typeface="Arial"/>
              </a:rPr>
              <a:t>100%</a:t>
            </a:r>
            <a:endParaRPr lang="en-US" sz="3300" dirty="0">
              <a:latin typeface="Arial"/>
              <a:cs typeface="Arial"/>
            </a:endParaRPr>
          </a:p>
          <a:p>
            <a:pPr marL="469900" marR="1070610" indent="-457200">
              <a:tabLst>
                <a:tab pos="354965" algn="l"/>
                <a:tab pos="355600" algn="l"/>
              </a:tabLst>
            </a:pPr>
            <a:r>
              <a:rPr lang="en-US" sz="3300" spc="-75" dirty="0">
                <a:latin typeface="Arial"/>
                <a:cs typeface="Arial"/>
              </a:rPr>
              <a:t>You </a:t>
            </a:r>
            <a:r>
              <a:rPr lang="en-US" sz="3300" spc="-5" dirty="0">
                <a:latin typeface="Arial"/>
                <a:cs typeface="Arial"/>
              </a:rPr>
              <a:t>choose a </a:t>
            </a:r>
            <a:r>
              <a:rPr lang="en-US" sz="3300" dirty="0">
                <a:latin typeface="Arial"/>
                <a:cs typeface="Arial"/>
              </a:rPr>
              <a:t>primary care </a:t>
            </a:r>
            <a:r>
              <a:rPr lang="en-US" sz="3300" spc="-5" dirty="0">
                <a:latin typeface="Arial"/>
                <a:cs typeface="Arial"/>
              </a:rPr>
              <a:t>physician </a:t>
            </a:r>
            <a:r>
              <a:rPr lang="en-US" sz="3300" dirty="0">
                <a:latin typeface="Arial"/>
                <a:cs typeface="Arial"/>
              </a:rPr>
              <a:t>(PCP) </a:t>
            </a:r>
            <a:r>
              <a:rPr lang="en-US" sz="3300" spc="5" dirty="0">
                <a:latin typeface="Arial"/>
                <a:cs typeface="Arial"/>
              </a:rPr>
              <a:t>to  </a:t>
            </a:r>
            <a:r>
              <a:rPr lang="en-US" sz="3300" dirty="0">
                <a:latin typeface="Arial"/>
                <a:cs typeface="Arial"/>
              </a:rPr>
              <a:t>coordinate </a:t>
            </a:r>
            <a:r>
              <a:rPr lang="en-US" sz="3300" spc="-5" dirty="0">
                <a:latin typeface="Arial"/>
                <a:cs typeface="Arial"/>
              </a:rPr>
              <a:t>your</a:t>
            </a:r>
            <a:r>
              <a:rPr lang="en-US" sz="3300" spc="-25" dirty="0">
                <a:latin typeface="Arial"/>
                <a:cs typeface="Arial"/>
              </a:rPr>
              <a:t> </a:t>
            </a:r>
            <a:r>
              <a:rPr lang="en-US" sz="3300" spc="-5" dirty="0">
                <a:latin typeface="Arial"/>
                <a:cs typeface="Arial"/>
              </a:rPr>
              <a:t>care</a:t>
            </a:r>
            <a:endParaRPr lang="en-US" sz="3300" dirty="0">
              <a:latin typeface="Arial"/>
              <a:cs typeface="Arial"/>
            </a:endParaRPr>
          </a:p>
          <a:p>
            <a:pPr marL="469900" indent="-457200">
              <a:tabLst>
                <a:tab pos="354965" algn="l"/>
                <a:tab pos="355600" algn="l"/>
              </a:tabLst>
            </a:pPr>
            <a:r>
              <a:rPr lang="en-US" sz="3300" dirty="0">
                <a:latin typeface="Arial"/>
                <a:cs typeface="Arial"/>
              </a:rPr>
              <a:t>Employee Assistance Program</a:t>
            </a:r>
            <a:r>
              <a:rPr lang="en-US" sz="3300" spc="-165" dirty="0">
                <a:latin typeface="Arial"/>
                <a:cs typeface="Arial"/>
              </a:rPr>
              <a:t> </a:t>
            </a:r>
            <a:r>
              <a:rPr lang="en-US" sz="3300" dirty="0">
                <a:latin typeface="Arial"/>
                <a:cs typeface="Arial"/>
              </a:rPr>
              <a:t>(EAP)</a:t>
            </a:r>
          </a:p>
          <a:p>
            <a:pPr marL="469900" indent="-457200">
              <a:tabLst>
                <a:tab pos="354965" algn="l"/>
                <a:tab pos="355600" algn="l"/>
              </a:tabLst>
            </a:pPr>
            <a:r>
              <a:rPr lang="en-US" sz="3300" spc="-5" dirty="0">
                <a:latin typeface="Arial"/>
                <a:cs typeface="Arial"/>
              </a:rPr>
              <a:t>Plan </a:t>
            </a:r>
            <a:r>
              <a:rPr lang="en-US" sz="3300" dirty="0">
                <a:latin typeface="Arial"/>
                <a:cs typeface="Arial"/>
              </a:rPr>
              <a:t>service </a:t>
            </a:r>
            <a:r>
              <a:rPr lang="en-US" sz="3300" spc="-5" dirty="0">
                <a:latin typeface="Arial"/>
                <a:cs typeface="Arial"/>
              </a:rPr>
              <a:t>area extends </a:t>
            </a:r>
            <a:r>
              <a:rPr lang="en-US" sz="3300" dirty="0">
                <a:latin typeface="Arial"/>
                <a:cs typeface="Arial"/>
              </a:rPr>
              <a:t>to </a:t>
            </a:r>
            <a:r>
              <a:rPr lang="en-US" sz="3300" spc="-5" dirty="0">
                <a:latin typeface="Arial"/>
                <a:cs typeface="Arial"/>
              </a:rPr>
              <a:t>Fauquier</a:t>
            </a:r>
            <a:r>
              <a:rPr lang="en-US" sz="3300" spc="120" dirty="0">
                <a:latin typeface="Arial"/>
                <a:cs typeface="Arial"/>
              </a:rPr>
              <a:t> </a:t>
            </a:r>
            <a:r>
              <a:rPr lang="en-US" sz="3300" spc="-5" dirty="0">
                <a:latin typeface="Arial"/>
                <a:cs typeface="Arial"/>
              </a:rPr>
              <a:t>County</a:t>
            </a:r>
            <a:endParaRPr lang="en-US" sz="3300" dirty="0">
              <a:latin typeface="Arial"/>
              <a:cs typeface="Arial"/>
            </a:endParaRPr>
          </a:p>
          <a:p>
            <a:pPr marL="12700" indent="0" algn="ctr">
              <a:lnSpc>
                <a:spcPts val="2845"/>
              </a:lnSpc>
              <a:buNone/>
              <a:tabLst>
                <a:tab pos="354965" algn="l"/>
                <a:tab pos="355600" algn="l"/>
              </a:tabLst>
            </a:pPr>
            <a:r>
              <a:rPr lang="en-US" sz="3200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www.myhealthkp.org/commonwealthofvirginia</a:t>
            </a:r>
            <a:endParaRPr lang="en-US" sz="32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BD69C-D012-43A1-A6CB-23D28014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49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EFD5-56F7-4702-B173-A95D40AC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Flexible Spending Accounts (FSAs)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80882-424F-4D0E-B1A9-504168541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Administered by </a:t>
            </a:r>
            <a:r>
              <a:rPr lang="en-US" sz="2400" b="1" dirty="0"/>
              <a:t>PayFlex</a:t>
            </a:r>
            <a:r>
              <a:rPr lang="en-US" sz="2400" dirty="0"/>
              <a:t> for all employees eligible for health benefits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A8942-15E4-4489-A9AD-19E9CD44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39</a:t>
            </a:fld>
            <a:endParaRPr lang="en-US"/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F88D7889-A525-4CEC-9283-06AF6D505E08}"/>
              </a:ext>
            </a:extLst>
          </p:cNvPr>
          <p:cNvSpPr/>
          <p:nvPr/>
        </p:nvSpPr>
        <p:spPr>
          <a:xfrm>
            <a:off x="308690" y="2175704"/>
            <a:ext cx="3022340" cy="2410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21584-5291-4C8C-B091-57B040F7060E}"/>
              </a:ext>
            </a:extLst>
          </p:cNvPr>
          <p:cNvSpPr txBox="1"/>
          <p:nvPr/>
        </p:nvSpPr>
        <p:spPr>
          <a:xfrm>
            <a:off x="3868057" y="2159645"/>
            <a:ext cx="4608286" cy="277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dirty="0">
                <a:latin typeface="Arial"/>
                <a:cs typeface="Arial"/>
              </a:rPr>
              <a:t>Health </a:t>
            </a:r>
            <a:r>
              <a:rPr lang="en-US" sz="2000" b="1" spc="-5" dirty="0">
                <a:latin typeface="Arial"/>
                <a:cs typeface="Arial"/>
              </a:rPr>
              <a:t>Care</a:t>
            </a:r>
            <a:r>
              <a:rPr lang="en-US" sz="2000" b="1" spc="-120" dirty="0">
                <a:latin typeface="Arial"/>
                <a:cs typeface="Arial"/>
              </a:rPr>
              <a:t> </a:t>
            </a:r>
            <a:r>
              <a:rPr lang="en-US" sz="2000" b="1" dirty="0">
                <a:latin typeface="Arial"/>
                <a:cs typeface="Arial"/>
              </a:rPr>
              <a:t>FSA</a:t>
            </a:r>
            <a:endParaRPr lang="en-US" sz="2000" dirty="0">
              <a:latin typeface="Arial"/>
              <a:cs typeface="Arial"/>
            </a:endParaRPr>
          </a:p>
          <a:p>
            <a:pPr marL="755650" marR="10160" indent="-285750">
              <a:lnSpc>
                <a:spcPct val="76500"/>
              </a:lnSpc>
              <a:spcBef>
                <a:spcPts val="2290"/>
              </a:spcBef>
              <a:buFont typeface="Arial" panose="020B0604020202020204" pitchFamily="34" charset="0"/>
              <a:buChar char="•"/>
              <a:tabLst>
                <a:tab pos="756285" algn="l"/>
                <a:tab pos="756920" algn="l"/>
              </a:tabLst>
            </a:pPr>
            <a:r>
              <a:rPr lang="en-US" sz="1600" spc="-5" dirty="0">
                <a:latin typeface="Arial"/>
                <a:cs typeface="Arial"/>
              </a:rPr>
              <a:t>Set aside </a:t>
            </a:r>
            <a:r>
              <a:rPr lang="en-US" sz="1600" b="1" dirty="0">
                <a:latin typeface="Arial"/>
                <a:cs typeface="Arial"/>
              </a:rPr>
              <a:t>up to </a:t>
            </a:r>
            <a:r>
              <a:rPr lang="en-US" sz="1600" b="1" spc="-5" dirty="0">
                <a:latin typeface="Arial"/>
                <a:cs typeface="Arial"/>
              </a:rPr>
              <a:t>$3,050</a:t>
            </a:r>
            <a:r>
              <a:rPr lang="en-US" sz="1600" b="1" spc="-30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per  </a:t>
            </a:r>
            <a:r>
              <a:rPr lang="en-US" sz="1600" spc="-30" dirty="0">
                <a:latin typeface="Arial"/>
                <a:cs typeface="Arial"/>
              </a:rPr>
              <a:t>year, </a:t>
            </a:r>
            <a:r>
              <a:rPr lang="en-US" sz="1600" spc="-5" dirty="0">
                <a:latin typeface="Arial"/>
                <a:cs typeface="Arial"/>
              </a:rPr>
              <a:t>pre-tax, </a:t>
            </a:r>
            <a:r>
              <a:rPr lang="en-US" sz="1600" dirty="0">
                <a:latin typeface="Arial"/>
                <a:cs typeface="Arial"/>
              </a:rPr>
              <a:t>for </a:t>
            </a:r>
            <a:r>
              <a:rPr lang="en-US" sz="1600" spc="-5" dirty="0">
                <a:latin typeface="Arial"/>
                <a:cs typeface="Arial"/>
              </a:rPr>
              <a:t>eligible  health </a:t>
            </a:r>
            <a:r>
              <a:rPr lang="en-US" sz="1600" dirty="0">
                <a:latin typeface="Arial"/>
                <a:cs typeface="Arial"/>
              </a:rPr>
              <a:t>care</a:t>
            </a:r>
            <a:r>
              <a:rPr lang="en-US" sz="1600" spc="-55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expenses</a:t>
            </a:r>
            <a:endParaRPr lang="en-US"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lang="en-US" sz="2000" b="1" dirty="0">
                <a:latin typeface="Arial"/>
                <a:cs typeface="Arial"/>
              </a:rPr>
              <a:t>Dependent </a:t>
            </a:r>
            <a:r>
              <a:rPr lang="en-US" sz="2000" b="1" spc="-10" dirty="0">
                <a:latin typeface="Arial"/>
                <a:cs typeface="Arial"/>
              </a:rPr>
              <a:t>Care</a:t>
            </a:r>
            <a:r>
              <a:rPr lang="en-US" sz="2000" b="1" spc="-130" dirty="0">
                <a:latin typeface="Arial"/>
                <a:cs typeface="Arial"/>
              </a:rPr>
              <a:t> </a:t>
            </a:r>
            <a:r>
              <a:rPr lang="en-US" sz="2000" b="1" dirty="0">
                <a:latin typeface="Arial"/>
                <a:cs typeface="Arial"/>
              </a:rPr>
              <a:t>FSA</a:t>
            </a:r>
            <a:endParaRPr lang="en-US" sz="2000" dirty="0">
              <a:latin typeface="Arial"/>
              <a:cs typeface="Arial"/>
            </a:endParaRPr>
          </a:p>
          <a:p>
            <a:pPr marL="755650" marR="5080" indent="-285750">
              <a:lnSpc>
                <a:spcPct val="76400"/>
              </a:lnSpc>
              <a:spcBef>
                <a:spcPts val="2605"/>
              </a:spcBef>
              <a:buFont typeface="Arial" panose="020B0604020202020204" pitchFamily="34" charset="0"/>
              <a:buChar char="•"/>
              <a:tabLst>
                <a:tab pos="756285" algn="l"/>
                <a:tab pos="756920" algn="l"/>
              </a:tabLst>
            </a:pPr>
            <a:r>
              <a:rPr lang="en-US" sz="1600" spc="-5" dirty="0">
                <a:latin typeface="Arial"/>
                <a:cs typeface="Arial"/>
              </a:rPr>
              <a:t>Set aside </a:t>
            </a:r>
            <a:r>
              <a:rPr lang="en-US" sz="1600" b="1" spc="-5" dirty="0">
                <a:latin typeface="Arial"/>
                <a:cs typeface="Arial"/>
              </a:rPr>
              <a:t>up </a:t>
            </a:r>
            <a:r>
              <a:rPr lang="en-US" sz="1600" b="1" dirty="0">
                <a:latin typeface="Arial"/>
                <a:cs typeface="Arial"/>
              </a:rPr>
              <a:t>to </a:t>
            </a:r>
            <a:r>
              <a:rPr lang="en-US" sz="1600" b="1" spc="-5" dirty="0">
                <a:latin typeface="Arial"/>
                <a:cs typeface="Arial"/>
              </a:rPr>
              <a:t>$5,000 </a:t>
            </a:r>
            <a:r>
              <a:rPr lang="en-US" sz="1600" spc="-5" dirty="0">
                <a:latin typeface="Arial"/>
                <a:cs typeface="Arial"/>
              </a:rPr>
              <a:t>per  </a:t>
            </a:r>
            <a:r>
              <a:rPr lang="en-US" sz="1600" spc="-85" dirty="0">
                <a:latin typeface="Arial"/>
                <a:cs typeface="Arial"/>
              </a:rPr>
              <a:t>year, </a:t>
            </a:r>
            <a:r>
              <a:rPr lang="en-US" sz="1600" spc="-5" dirty="0">
                <a:latin typeface="Arial"/>
                <a:cs typeface="Arial"/>
              </a:rPr>
              <a:t>pre-tax, </a:t>
            </a:r>
            <a:r>
              <a:rPr lang="en-US" sz="1600" dirty="0">
                <a:latin typeface="Arial"/>
                <a:cs typeface="Arial"/>
              </a:rPr>
              <a:t>for </a:t>
            </a:r>
            <a:r>
              <a:rPr lang="en-US" sz="1600" spc="-5" dirty="0">
                <a:latin typeface="Arial"/>
                <a:cs typeface="Arial"/>
              </a:rPr>
              <a:t>eligible  expenses </a:t>
            </a:r>
            <a:r>
              <a:rPr lang="en-US" sz="1600" dirty="0">
                <a:latin typeface="Arial"/>
                <a:cs typeface="Arial"/>
              </a:rPr>
              <a:t>for the </a:t>
            </a:r>
            <a:r>
              <a:rPr lang="en-US" sz="1600" spc="-5" dirty="0">
                <a:latin typeface="Arial"/>
                <a:cs typeface="Arial"/>
              </a:rPr>
              <a:t>care </a:t>
            </a:r>
            <a:r>
              <a:rPr lang="en-US" sz="1600" dirty="0">
                <a:latin typeface="Arial"/>
                <a:cs typeface="Arial"/>
              </a:rPr>
              <a:t>of  </a:t>
            </a:r>
            <a:r>
              <a:rPr lang="en-US" sz="1600" spc="-5" dirty="0">
                <a:latin typeface="Arial"/>
                <a:cs typeface="Arial"/>
              </a:rPr>
              <a:t>your</a:t>
            </a:r>
            <a:r>
              <a:rPr lang="en-US" sz="1600" spc="-60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dependent</a:t>
            </a:r>
            <a:endParaRPr lang="en-US" sz="16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6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D211-E137-4319-9CAF-A3AEC70A7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152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+mj-lt"/>
                <a:cs typeface="Arial"/>
              </a:rPr>
              <a:t>Flexible Spending Accounts</a:t>
            </a:r>
            <a:r>
              <a:rPr lang="en-US" sz="4400" spc="-305" dirty="0">
                <a:latin typeface="+mj-lt"/>
                <a:cs typeface="Arial"/>
              </a:rPr>
              <a:t> </a:t>
            </a:r>
            <a:br>
              <a:rPr lang="en-US" sz="4400" spc="-305" dirty="0">
                <a:latin typeface="+mj-lt"/>
                <a:cs typeface="Arial"/>
              </a:rPr>
            </a:br>
            <a:r>
              <a:rPr lang="en-US" sz="4400" spc="-45" dirty="0">
                <a:latin typeface="+mj-lt"/>
                <a:cs typeface="Arial"/>
              </a:rPr>
              <a:t>(FSA’s)</a:t>
            </a:r>
            <a:br>
              <a:rPr lang="en-US" sz="4400" dirty="0">
                <a:latin typeface="+mj-lt"/>
                <a:cs typeface="Arial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8168D-0382-4659-ADEC-42CD235B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0660" indent="0">
              <a:lnSpc>
                <a:spcPct val="100000"/>
              </a:lnSpc>
              <a:buNone/>
              <a:tabLst>
                <a:tab pos="543560" algn="l"/>
                <a:tab pos="544195" algn="l"/>
              </a:tabLst>
            </a:pPr>
            <a:endParaRPr lang="en-US" sz="3200" b="1" spc="-5" dirty="0">
              <a:latin typeface="Arial"/>
              <a:cs typeface="Arial"/>
            </a:endParaRPr>
          </a:p>
          <a:p>
            <a:pPr marL="657860" indent="-457200">
              <a:tabLst>
                <a:tab pos="543560" algn="l"/>
                <a:tab pos="544195" algn="l"/>
              </a:tabLst>
            </a:pPr>
            <a:r>
              <a:rPr lang="en-US" sz="3200" b="1" spc="-5" dirty="0">
                <a:latin typeface="Arial"/>
                <a:cs typeface="Arial"/>
              </a:rPr>
              <a:t>Enroll </a:t>
            </a:r>
            <a:r>
              <a:rPr lang="en-US" sz="3200" b="1" dirty="0">
                <a:latin typeface="Arial"/>
                <a:cs typeface="Arial"/>
              </a:rPr>
              <a:t>in </a:t>
            </a:r>
            <a:r>
              <a:rPr lang="en-US" sz="3200" b="1" spc="-5" dirty="0">
                <a:latin typeface="Arial"/>
                <a:cs typeface="Arial"/>
              </a:rPr>
              <a:t>a </a:t>
            </a:r>
            <a:r>
              <a:rPr lang="en-US" sz="3200" b="1" dirty="0">
                <a:latin typeface="Arial"/>
                <a:cs typeface="Arial"/>
              </a:rPr>
              <a:t>Health </a:t>
            </a:r>
            <a:r>
              <a:rPr lang="en-US" sz="3200" b="1" spc="-5" dirty="0">
                <a:latin typeface="Arial"/>
                <a:cs typeface="Arial"/>
              </a:rPr>
              <a:t>or Dependent</a:t>
            </a:r>
            <a:r>
              <a:rPr lang="en-US" sz="3200" b="1" spc="5" dirty="0">
                <a:latin typeface="Arial"/>
                <a:cs typeface="Arial"/>
              </a:rPr>
              <a:t> </a:t>
            </a:r>
            <a:r>
              <a:rPr lang="en-US" sz="3200" b="1" spc="-5" dirty="0">
                <a:latin typeface="Arial"/>
                <a:cs typeface="Arial"/>
              </a:rPr>
              <a:t>Care</a:t>
            </a:r>
            <a:endParaRPr lang="en-US" sz="3200" dirty="0">
              <a:latin typeface="Arial"/>
              <a:cs typeface="Arial"/>
            </a:endParaRPr>
          </a:p>
          <a:p>
            <a:pPr marL="200660" indent="0">
              <a:lnSpc>
                <a:spcPct val="100000"/>
              </a:lnSpc>
              <a:buNone/>
            </a:pPr>
            <a:r>
              <a:rPr lang="en-US" sz="3200" b="1" spc="-10" dirty="0">
                <a:latin typeface="Arial"/>
                <a:cs typeface="Arial"/>
              </a:rPr>
              <a:t>     FSA </a:t>
            </a:r>
            <a:r>
              <a:rPr lang="en-US" sz="3200" spc="-5" dirty="0">
                <a:latin typeface="Arial"/>
                <a:cs typeface="Arial"/>
              </a:rPr>
              <a:t>or</a:t>
            </a:r>
            <a:r>
              <a:rPr lang="en-US" sz="3200" spc="-16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both</a:t>
            </a:r>
          </a:p>
          <a:p>
            <a:pPr marL="657860" marR="113030" indent="-457200">
              <a:spcBef>
                <a:spcPts val="5"/>
              </a:spcBef>
              <a:tabLst>
                <a:tab pos="543560" algn="l"/>
                <a:tab pos="544195" algn="l"/>
              </a:tabLst>
            </a:pPr>
            <a:r>
              <a:rPr lang="en-US" sz="3200" b="1" spc="-75" dirty="0">
                <a:latin typeface="Arial"/>
                <a:cs typeface="Arial"/>
              </a:rPr>
              <a:t>You </a:t>
            </a:r>
            <a:r>
              <a:rPr lang="en-US" sz="3200" b="1" spc="-5" dirty="0">
                <a:latin typeface="Arial"/>
                <a:cs typeface="Arial"/>
              </a:rPr>
              <a:t>must submit an enrollment  request each </a:t>
            </a:r>
            <a:r>
              <a:rPr lang="en-US" sz="3200" b="1" spc="-10" dirty="0">
                <a:latin typeface="Arial"/>
                <a:cs typeface="Arial"/>
              </a:rPr>
              <a:t>year </a:t>
            </a:r>
            <a:r>
              <a:rPr lang="en-US" sz="3200" dirty="0">
                <a:latin typeface="Arial"/>
                <a:cs typeface="Arial"/>
              </a:rPr>
              <a:t>you </a:t>
            </a:r>
            <a:r>
              <a:rPr lang="en-US" sz="3200" spc="-5" dirty="0">
                <a:latin typeface="Arial"/>
                <a:cs typeface="Arial"/>
              </a:rPr>
              <a:t>wish to </a:t>
            </a:r>
            <a:r>
              <a:rPr lang="en-US" sz="3200" dirty="0">
                <a:latin typeface="Arial"/>
                <a:cs typeface="Arial"/>
              </a:rPr>
              <a:t>have </a:t>
            </a:r>
            <a:r>
              <a:rPr lang="en-US" sz="3200" spc="-5" dirty="0">
                <a:latin typeface="Arial"/>
                <a:cs typeface="Arial"/>
              </a:rPr>
              <a:t>an  </a:t>
            </a:r>
            <a:r>
              <a:rPr lang="en-US" sz="3200" spc="-10" dirty="0">
                <a:latin typeface="Arial"/>
                <a:cs typeface="Arial"/>
              </a:rPr>
              <a:t>FSA</a:t>
            </a:r>
            <a:endParaRPr lang="en-US" sz="3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BB580-0F1B-4918-B240-A22BAB50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81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F0161-A505-45D5-BB65-319786D0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Flexible Spending Accounts (FSAs)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3A3D-0D14-4ADC-9F67-F386C47CA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216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You must enroll each plan year to participate in an FSA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FE85B-E957-4064-8926-785F6239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40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9BE3EB-0433-41BF-8E9F-0062E3B93C9B}"/>
              </a:ext>
            </a:extLst>
          </p:cNvPr>
          <p:cNvSpPr txBox="1"/>
          <p:nvPr/>
        </p:nvSpPr>
        <p:spPr>
          <a:xfrm>
            <a:off x="4267200" y="2352034"/>
            <a:ext cx="45720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9055" algn="ctr">
              <a:lnSpc>
                <a:spcPct val="100000"/>
              </a:lnSpc>
            </a:pPr>
            <a:r>
              <a:rPr lang="en-US" sz="1800" spc="-5" dirty="0">
                <a:latin typeface="Arial"/>
                <a:cs typeface="Arial"/>
              </a:rPr>
              <a:t>“</a:t>
            </a:r>
            <a:r>
              <a:rPr lang="en-US" sz="2000" b="1" spc="-5" dirty="0">
                <a:latin typeface="Arial"/>
                <a:cs typeface="Arial"/>
              </a:rPr>
              <a:t>Use it or lose it”</a:t>
            </a:r>
            <a:r>
              <a:rPr lang="en-US" sz="2000" b="1" spc="-15" dirty="0">
                <a:latin typeface="Arial"/>
                <a:cs typeface="Arial"/>
              </a:rPr>
              <a:t> </a:t>
            </a:r>
            <a:r>
              <a:rPr lang="en-US" sz="2000" b="1" dirty="0">
                <a:latin typeface="Arial"/>
                <a:cs typeface="Arial"/>
              </a:rPr>
              <a:t>rule</a:t>
            </a:r>
            <a:r>
              <a:rPr lang="en-US" sz="2000" dirty="0">
                <a:latin typeface="Arial"/>
                <a:cs typeface="Arial"/>
              </a:rPr>
              <a:t>: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2000" dirty="0">
              <a:latin typeface="Times New Roman"/>
              <a:cs typeface="Times New Roman"/>
            </a:endParaRPr>
          </a:p>
          <a:p>
            <a:pPr marL="355600" marR="257175" indent="-342900">
              <a:lnSpc>
                <a:spcPct val="100000"/>
              </a:lnSpc>
              <a:buClr>
                <a:srgbClr val="24406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800" b="1" dirty="0">
                <a:latin typeface="Arial"/>
                <a:cs typeface="Arial"/>
              </a:rPr>
              <a:t>Use all of </a:t>
            </a:r>
            <a:r>
              <a:rPr lang="en-US" sz="1800" b="1" spc="-10" dirty="0">
                <a:latin typeface="Arial"/>
                <a:cs typeface="Arial"/>
              </a:rPr>
              <a:t>your </a:t>
            </a:r>
            <a:r>
              <a:rPr lang="en-US" sz="1800" b="1" dirty="0">
                <a:latin typeface="Arial"/>
                <a:cs typeface="Arial"/>
              </a:rPr>
              <a:t>funds by the end</a:t>
            </a:r>
            <a:r>
              <a:rPr lang="en-US" sz="1800" b="1" spc="-110" dirty="0">
                <a:latin typeface="Arial"/>
                <a:cs typeface="Arial"/>
              </a:rPr>
              <a:t> </a:t>
            </a:r>
            <a:r>
              <a:rPr lang="en-US" sz="1800" b="1" dirty="0">
                <a:latin typeface="Arial"/>
                <a:cs typeface="Arial"/>
              </a:rPr>
              <a:t>of  </a:t>
            </a:r>
            <a:r>
              <a:rPr lang="en-US" sz="1800" b="1" spc="-10" dirty="0">
                <a:latin typeface="Arial"/>
                <a:cs typeface="Arial"/>
              </a:rPr>
              <a:t>your </a:t>
            </a:r>
            <a:r>
              <a:rPr lang="en-US" sz="1800" b="1" spc="-5" dirty="0">
                <a:latin typeface="Arial"/>
                <a:cs typeface="Arial"/>
              </a:rPr>
              <a:t>coverage</a:t>
            </a:r>
            <a:r>
              <a:rPr lang="en-US" sz="1800" b="1" spc="-15" dirty="0">
                <a:latin typeface="Arial"/>
                <a:cs typeface="Arial"/>
              </a:rPr>
              <a:t> </a:t>
            </a:r>
            <a:r>
              <a:rPr lang="en-US" sz="1800" b="1" dirty="0">
                <a:latin typeface="Arial"/>
                <a:cs typeface="Arial"/>
              </a:rPr>
              <a:t>period (June 30)</a:t>
            </a:r>
            <a:endParaRPr lang="en-US"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44060"/>
              </a:buClr>
              <a:buFont typeface="Arial"/>
              <a:buChar char="•"/>
            </a:pPr>
            <a:endParaRPr lang="en-US"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24406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800" b="1" spc="-5" dirty="0">
                <a:latin typeface="Arial"/>
                <a:cs typeface="Arial"/>
              </a:rPr>
              <a:t>File </a:t>
            </a:r>
            <a:r>
              <a:rPr lang="en-US" sz="1800" b="1" dirty="0">
                <a:latin typeface="Arial"/>
                <a:cs typeface="Arial"/>
              </a:rPr>
              <a:t>for reimbursement by </a:t>
            </a:r>
            <a:r>
              <a:rPr lang="en-US" sz="1800" b="1" spc="-10" dirty="0">
                <a:latin typeface="Arial"/>
                <a:cs typeface="Arial"/>
              </a:rPr>
              <a:t>your</a:t>
            </a:r>
            <a:r>
              <a:rPr lang="en-US" sz="1800" b="1" spc="-105" dirty="0">
                <a:latin typeface="Arial"/>
                <a:cs typeface="Arial"/>
              </a:rPr>
              <a:t> </a:t>
            </a:r>
            <a:r>
              <a:rPr lang="en-US" sz="1800" b="1" dirty="0">
                <a:latin typeface="Arial"/>
                <a:cs typeface="Arial"/>
              </a:rPr>
              <a:t>filing</a:t>
            </a:r>
            <a:endParaRPr lang="en-US" sz="1800" dirty="0">
              <a:latin typeface="Arial"/>
              <a:cs typeface="Arial"/>
            </a:endParaRPr>
          </a:p>
          <a:p>
            <a:pPr marL="25400" algn="ctr">
              <a:lnSpc>
                <a:spcPct val="100000"/>
              </a:lnSpc>
            </a:pPr>
            <a:r>
              <a:rPr lang="en-US" sz="1800" b="1" dirty="0">
                <a:latin typeface="Arial"/>
                <a:cs typeface="Arial"/>
              </a:rPr>
              <a:t>deadline or forfeit </a:t>
            </a:r>
            <a:r>
              <a:rPr lang="en-US" sz="1800" b="1" spc="-10" dirty="0">
                <a:latin typeface="Arial"/>
                <a:cs typeface="Arial"/>
              </a:rPr>
              <a:t>your </a:t>
            </a:r>
            <a:r>
              <a:rPr lang="en-US" sz="1800" b="1" dirty="0">
                <a:latin typeface="Arial"/>
                <a:cs typeface="Arial"/>
              </a:rPr>
              <a:t>FSA</a:t>
            </a:r>
            <a:r>
              <a:rPr lang="en-US" sz="1800" b="1" spc="-180" dirty="0">
                <a:latin typeface="Arial"/>
                <a:cs typeface="Arial"/>
              </a:rPr>
              <a:t> </a:t>
            </a:r>
            <a:r>
              <a:rPr lang="en-US" sz="1800" b="1" dirty="0">
                <a:latin typeface="Arial"/>
                <a:cs typeface="Arial"/>
              </a:rPr>
              <a:t>funds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37549265-249F-4CF3-BE6E-3AD2C7DD04DB}"/>
              </a:ext>
            </a:extLst>
          </p:cNvPr>
          <p:cNvSpPr/>
          <p:nvPr/>
        </p:nvSpPr>
        <p:spPr>
          <a:xfrm>
            <a:off x="304800" y="2394858"/>
            <a:ext cx="3022340" cy="2410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70160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A126-0653-4227-BAE0-DD844D26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Useful Links &amp;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02821-5067-4E0B-B265-FC8D4585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41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D9E1BC9-3B67-4799-A0B3-8DAD470F0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505488"/>
              </p:ext>
            </p:extLst>
          </p:nvPr>
        </p:nvGraphicFramePr>
        <p:xfrm>
          <a:off x="457200" y="1063229"/>
          <a:ext cx="8229600" cy="37776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69846449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870498946"/>
                    </a:ext>
                  </a:extLst>
                </a:gridCol>
              </a:tblGrid>
              <a:tr h="6578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n-lt"/>
                          <a:cs typeface="Arial"/>
                        </a:rPr>
                        <a:t>Questions about changes in the upcoming health plan year?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+mn-lt"/>
                          <a:cs typeface="Arial"/>
                        </a:rPr>
                        <a:t>Review Important 2023-2024 Health Plan Information and Premiums in the </a:t>
                      </a:r>
                      <a:r>
                        <a:rPr lang="en-US" sz="1400" b="1" i="1" spc="-5" dirty="0">
                          <a:latin typeface="+mn-lt"/>
                          <a:cs typeface="Arial"/>
                          <a:hlinkClick r:id="rId2"/>
                        </a:rPr>
                        <a:t>Spotlight on </a:t>
                      </a:r>
                      <a:r>
                        <a:rPr lang="en-US" sz="1400" b="1" i="1" spc="-25" dirty="0">
                          <a:latin typeface="+mn-lt"/>
                          <a:cs typeface="Arial"/>
                          <a:hlinkClick r:id="rId2"/>
                        </a:rPr>
                        <a:t>Your</a:t>
                      </a:r>
                      <a:r>
                        <a:rPr lang="en-US" sz="1400" b="1" i="1" spc="5" dirty="0">
                          <a:latin typeface="+mn-lt"/>
                          <a:cs typeface="Arial"/>
                          <a:hlinkClick r:id="rId2"/>
                        </a:rPr>
                        <a:t> </a:t>
                      </a:r>
                      <a:r>
                        <a:rPr lang="en-US" sz="1400" b="1" i="1" spc="-5" dirty="0">
                          <a:latin typeface="+mn-lt"/>
                          <a:cs typeface="Arial"/>
                          <a:hlinkClick r:id="rId2"/>
                        </a:rPr>
                        <a:t>Benefits</a:t>
                      </a:r>
                      <a:r>
                        <a:rPr lang="en-US" sz="1400" b="1" i="1" spc="-5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b="0" i="0" spc="-5" dirty="0">
                          <a:latin typeface="+mn-lt"/>
                          <a:cs typeface="Arial"/>
                        </a:rPr>
                        <a:t>newsletter</a:t>
                      </a:r>
                      <a:endParaRPr lang="en-US" sz="1400" b="0" i="0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133179"/>
                  </a:ext>
                </a:extLst>
              </a:tr>
              <a:tr h="7887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n-lt"/>
                          <a:cs typeface="Arial"/>
                        </a:rPr>
                        <a:t>Looking for paper enrollment form, important healthcare notices and other helpful DHRM resources?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spc="-5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Visit the </a:t>
                      </a:r>
                      <a:r>
                        <a:rPr lang="en-US" sz="1400" b="1" i="1" spc="-5" dirty="0">
                          <a:latin typeface="+mn-lt"/>
                          <a:cs typeface="Arial"/>
                          <a:hlinkClick r:id="rId3"/>
                        </a:rPr>
                        <a:t>DHRM Open Enrollment page </a:t>
                      </a:r>
                      <a:endParaRPr lang="en-US" sz="1400" b="1" i="1" spc="-5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2591"/>
                  </a:ext>
                </a:extLst>
              </a:tr>
              <a:tr h="6578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n-lt"/>
                          <a:cs typeface="Arial"/>
                        </a:rPr>
                        <a:t>Questions on Cardinal HCM </a:t>
                      </a:r>
                      <a:r>
                        <a:rPr lang="en-US" sz="1400" b="1" i="1" dirty="0">
                          <a:latin typeface="+mn-lt"/>
                          <a:cs typeface="Arial"/>
                        </a:rPr>
                        <a:t>Employee Self</a:t>
                      </a:r>
                      <a:r>
                        <a:rPr lang="en-US" sz="1400" b="1" i="1" spc="-12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b="1" i="1" dirty="0">
                          <a:latin typeface="+mn-lt"/>
                          <a:cs typeface="Arial"/>
                        </a:rPr>
                        <a:t>Service (ESS)?</a:t>
                      </a:r>
                      <a:endParaRPr lang="en-US" sz="1400" b="1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cs typeface="Arial"/>
                        </a:rPr>
                        <a:t>Review the </a:t>
                      </a:r>
                      <a:r>
                        <a:rPr lang="en-US" sz="1400" b="1" i="1" dirty="0">
                          <a:hlinkClick r:id="rId4"/>
                        </a:rPr>
                        <a:t>Cardinal Quick Guide to Open Enrollment </a:t>
                      </a:r>
                      <a:r>
                        <a:rPr lang="en-US" sz="1400" b="1" i="1" dirty="0">
                          <a:latin typeface="+mn-lt"/>
                          <a:cs typeface="+mn-cs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cs typeface="Arial"/>
                        </a:rPr>
                        <a:t>or email </a:t>
                      </a:r>
                      <a:r>
                        <a:rPr lang="en-US" sz="1400" b="0" dirty="0">
                          <a:latin typeface="+mn-lt"/>
                          <a:cs typeface="Arial"/>
                          <a:hlinkClick r:id="rId5"/>
                        </a:rPr>
                        <a:t>askHR@wm.edu</a:t>
                      </a:r>
                      <a:endParaRPr lang="en-US" sz="1400" b="0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65629"/>
                  </a:ext>
                </a:extLst>
              </a:tr>
              <a:tr h="6578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n-lt"/>
                          <a:cs typeface="Arial"/>
                        </a:rPr>
                        <a:t>Questions on Open Enrollment in</a:t>
                      </a:r>
                      <a:r>
                        <a:rPr lang="en-US" sz="1400" b="1" spc="-12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b="1" dirty="0">
                          <a:latin typeface="+mn-lt"/>
                          <a:cs typeface="Arial"/>
                        </a:rPr>
                        <a:t>general?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Check out these </a:t>
                      </a:r>
                      <a:r>
                        <a:rPr lang="en-US" sz="1400" b="1" dirty="0">
                          <a:hlinkClick r:id="rId6"/>
                        </a:rPr>
                        <a:t>FAQ’s</a:t>
                      </a:r>
                      <a:r>
                        <a:rPr lang="en-US" sz="1400" dirty="0"/>
                        <a:t> or email </a:t>
                      </a:r>
                      <a:r>
                        <a:rPr lang="en-US" sz="1400" u="heavy" dirty="0">
                          <a:solidFill>
                            <a:srgbClr val="0000FF"/>
                          </a:solidFill>
                          <a:latin typeface="+mn-lt"/>
                          <a:cs typeface="Arial"/>
                          <a:hlinkClick r:id="rId7"/>
                        </a:rPr>
                        <a:t>openenrollment@dhrm.virginia.gov</a:t>
                      </a:r>
                      <a:endParaRPr lang="en-US" sz="1400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082540"/>
                  </a:ext>
                </a:extLst>
              </a:tr>
              <a:tr h="470828">
                <a:tc>
                  <a:txBody>
                    <a:bodyPr/>
                    <a:lstStyle/>
                    <a:p>
                      <a:r>
                        <a:rPr lang="en-US" sz="1400" b="1" dirty="0"/>
                        <a:t>Questions on which plan is best for you?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Consult with </a:t>
                      </a:r>
                      <a:r>
                        <a:rPr lang="en-US" sz="1400" b="1" i="1" dirty="0">
                          <a:latin typeface="+mn-lt"/>
                          <a:cs typeface="Arial"/>
                          <a:hlinkClick r:id="rId8"/>
                        </a:rPr>
                        <a:t>ALEX</a:t>
                      </a:r>
                      <a:r>
                        <a:rPr lang="en-US" sz="1400" b="1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b="0" dirty="0">
                          <a:latin typeface="+mn-lt"/>
                          <a:cs typeface="Arial"/>
                        </a:rPr>
                        <a:t>Virtual Benefits Counselor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024585"/>
                  </a:ext>
                </a:extLst>
              </a:tr>
              <a:tr h="470828">
                <a:tc>
                  <a:txBody>
                    <a:bodyPr/>
                    <a:lstStyle/>
                    <a:p>
                      <a:r>
                        <a:rPr lang="en-US" sz="1400" b="1" dirty="0"/>
                        <a:t>Questions on individual plan details?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Review individual Plan Brochures </a:t>
                      </a:r>
                      <a:r>
                        <a:rPr lang="en-US" sz="1400" b="1" dirty="0">
                          <a:hlinkClick r:id="rId3"/>
                        </a:rPr>
                        <a:t>here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48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8255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62E27B99-3923-4E0E-BA2F-6DF2C0A48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Open Enrollment Support Sessions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D9254A4-F0B0-44D4-8416-F46BA6A55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20789"/>
            <a:ext cx="4038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solidFill>
                  <a:srgbClr val="242424"/>
                </a:solidFill>
                <a:latin typeface="+mn-lt"/>
              </a:rPr>
              <a:t>UHR is offering in-person support sessions </a:t>
            </a:r>
            <a:r>
              <a:rPr lang="en-US" sz="1600" b="1" i="0" dirty="0">
                <a:solidFill>
                  <a:srgbClr val="242424"/>
                </a:solidFill>
                <a:effectLst/>
                <a:latin typeface="+mn-lt"/>
              </a:rPr>
              <a:t>where the team wil</a:t>
            </a:r>
            <a:r>
              <a:rPr lang="en-US" sz="1600" b="1" dirty="0">
                <a:solidFill>
                  <a:srgbClr val="242424"/>
                </a:solidFill>
                <a:latin typeface="+mn-lt"/>
              </a:rPr>
              <a:t>l be</a:t>
            </a:r>
            <a:r>
              <a:rPr lang="en-US" sz="1600" b="1" i="0" dirty="0">
                <a:solidFill>
                  <a:srgbClr val="242424"/>
                </a:solidFill>
                <a:effectLst/>
                <a:latin typeface="+mn-lt"/>
              </a:rPr>
              <a:t> available to assist with questions concerning coverage levels, costs, differences in the programs, etc., and assist employees with making selections and changes in Cardinal</a:t>
            </a:r>
          </a:p>
          <a:p>
            <a:pPr marL="0" indent="0" algn="ctr">
              <a:buNone/>
            </a:pPr>
            <a:r>
              <a:rPr lang="en-US" sz="1400" b="0" i="0" dirty="0">
                <a:solidFill>
                  <a:srgbClr val="242424"/>
                </a:solidFill>
                <a:effectLst/>
                <a:latin typeface="+mn-lt"/>
              </a:rPr>
              <a:t>Please note: We are unable to advise on health plan elections based on individual circumstances</a:t>
            </a:r>
          </a:p>
          <a:p>
            <a:pPr marL="0" indent="0" algn="ctr">
              <a:buNone/>
            </a:pPr>
            <a:endParaRPr lang="en-US" sz="1500" dirty="0">
              <a:latin typeface="+mn-lt"/>
            </a:endParaRPr>
          </a:p>
          <a:p>
            <a:pPr marL="0" indent="0" algn="ctr">
              <a:buNone/>
            </a:pPr>
            <a:endParaRPr lang="en-US" sz="1500" dirty="0">
              <a:latin typeface="+mn-lt"/>
            </a:endParaRPr>
          </a:p>
          <a:p>
            <a:pPr marL="0" indent="0" algn="ctr">
              <a:buNone/>
            </a:pPr>
            <a:r>
              <a:rPr lang="en-US" sz="1500" b="1" dirty="0">
                <a:latin typeface="+mn-lt"/>
              </a:rPr>
              <a:t>No Appointment Necessary </a:t>
            </a:r>
            <a:endParaRPr lang="en-US" sz="1050" b="1" dirty="0"/>
          </a:p>
          <a:p>
            <a:pPr marL="0" indent="0" algn="ctr">
              <a:buNone/>
            </a:pPr>
            <a:endParaRPr lang="en-US" sz="1050" dirty="0"/>
          </a:p>
          <a:p>
            <a:pPr marL="0" indent="0" algn="ctr">
              <a:buNone/>
            </a:pPr>
            <a:endParaRPr lang="en-US" sz="1050" dirty="0"/>
          </a:p>
          <a:p>
            <a:pPr marL="0" indent="0" algn="ctr">
              <a:buNone/>
            </a:pPr>
            <a:endParaRPr lang="en-US" sz="1050" dirty="0"/>
          </a:p>
          <a:p>
            <a:pPr marL="0" indent="0" algn="ctr">
              <a:buNone/>
            </a:pPr>
            <a:endParaRPr lang="en-US" sz="1050" dirty="0"/>
          </a:p>
          <a:p>
            <a:pPr marL="0" indent="0" algn="ctr">
              <a:buNone/>
            </a:pPr>
            <a:endParaRPr lang="en-US" sz="1050" dirty="0"/>
          </a:p>
          <a:p>
            <a:pPr marL="0" indent="0" algn="ctr">
              <a:buNone/>
            </a:pPr>
            <a:endParaRPr lang="en-US" sz="1050" dirty="0"/>
          </a:p>
          <a:p>
            <a:pPr marL="0" indent="0" algn="ctr">
              <a:buNone/>
            </a:pPr>
            <a:endParaRPr lang="en-US" sz="1050" dirty="0"/>
          </a:p>
          <a:p>
            <a:pPr marL="0" indent="0" algn="ctr">
              <a:buNone/>
            </a:pPr>
            <a:endParaRPr lang="en-US" sz="105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CBB01-B3C8-489E-B7D9-4AD74BBF2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42</a:t>
            </a:fld>
            <a:endParaRPr lang="en-US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D974012-CF6C-4241-B219-149EC873B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29527"/>
              </p:ext>
            </p:extLst>
          </p:nvPr>
        </p:nvGraphicFramePr>
        <p:xfrm>
          <a:off x="539750" y="983580"/>
          <a:ext cx="3657600" cy="38281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986454275"/>
                    </a:ext>
                  </a:extLst>
                </a:gridCol>
              </a:tblGrid>
              <a:tr h="703933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May 1, 2023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Enrollment Begins!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In-Person Support Session for W&amp;M Employees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Jones Hall Room 203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8:30 to 12:30 pm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177518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 May 2, 2023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In-Person Support Session for VIMS Employees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Davis Conference Room (VIMS)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12:00 pm to 4:00 pm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611653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 May 3, 2023</a:t>
                      </a:r>
                    </a:p>
                    <a:p>
                      <a:pPr algn="ctr"/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In-Person Support Session for W&amp;M Employees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Jones Hall Room 203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 pm to 4:30 pm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130359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May 4, 2023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In-Person Support Session for VIMS Employees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Davis Conference Room (VIMS)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 pm to 4:00 pm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899075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 May 12, 2023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In-Person Support Session for W&amp;M Employees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Jones Hall Room 203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8:30 am to 12:30 pm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536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19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A1F3-5A9B-4DF7-800D-2B2339200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082F6-7FCF-49DC-851E-7C4340FD0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/>
              <a:t>William &amp; Mary</a:t>
            </a:r>
          </a:p>
          <a:p>
            <a:pPr marL="0" indent="0" algn="ctr">
              <a:buNone/>
            </a:pPr>
            <a:r>
              <a:rPr lang="en-US" sz="3200" b="1" dirty="0"/>
              <a:t>University Human Resources </a:t>
            </a:r>
          </a:p>
          <a:p>
            <a:pPr marL="0" indent="0" algn="ctr">
              <a:buNone/>
            </a:pPr>
            <a:r>
              <a:rPr lang="en-US" sz="3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Email: </a:t>
            </a:r>
            <a:r>
              <a:rPr lang="en-US" sz="3200" b="0" i="0" u="none" strike="noStrike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askhr@wm.edu</a:t>
            </a:r>
            <a:endParaRPr lang="en-US" sz="3200" b="0" i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en-US" sz="3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Phone: </a:t>
            </a:r>
            <a:r>
              <a:rPr lang="en-US" sz="3200" dirty="0">
                <a:solidFill>
                  <a:schemeClr val="dk1"/>
                </a:solidFill>
                <a:latin typeface="+mn-lt"/>
                <a:cs typeface="+mn-cs"/>
              </a:rPr>
              <a:t>757-221-3169</a:t>
            </a:r>
          </a:p>
          <a:p>
            <a:pPr marL="0" indent="0" algn="ctr">
              <a:buNone/>
            </a:pPr>
            <a:r>
              <a:rPr lang="en-US" sz="3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Fax: 757-221-7724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  <a:latin typeface="+mn-lt"/>
                <a:cs typeface="+mn-cs"/>
              </a:rPr>
              <a:t>UHR is here to help!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38D04-3651-4A9A-BF33-A076FB12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4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EE2A-4811-4C9A-912C-A384A305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12800" y="256581"/>
            <a:ext cx="8229600" cy="857250"/>
          </a:xfrm>
        </p:spPr>
        <p:txBody>
          <a:bodyPr/>
          <a:lstStyle/>
          <a:p>
            <a:r>
              <a:rPr lang="en-US" dirty="0"/>
              <a:t>Welcome to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DEACE-5518-4C20-BD8F-65F33E456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3311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spc="-75" dirty="0">
                <a:latin typeface="Arial"/>
                <a:cs typeface="Arial"/>
              </a:rPr>
              <a:t>You </a:t>
            </a:r>
            <a:r>
              <a:rPr lang="en-US" sz="3200" dirty="0">
                <a:latin typeface="Arial"/>
                <a:cs typeface="Arial"/>
              </a:rPr>
              <a:t>can make </a:t>
            </a:r>
            <a:r>
              <a:rPr lang="en-US" sz="3200" spc="-5" dirty="0">
                <a:latin typeface="Arial"/>
                <a:cs typeface="Arial"/>
              </a:rPr>
              <a:t>your </a:t>
            </a:r>
            <a:r>
              <a:rPr lang="en-US" sz="3200" dirty="0">
                <a:latin typeface="Arial"/>
                <a:cs typeface="Arial"/>
              </a:rPr>
              <a:t>Open </a:t>
            </a:r>
            <a:r>
              <a:rPr lang="en-US" sz="3200" spc="-5" dirty="0">
                <a:latin typeface="Arial"/>
                <a:cs typeface="Arial"/>
              </a:rPr>
              <a:t>Enrollment Elections</a:t>
            </a:r>
            <a:r>
              <a:rPr lang="en-US" sz="3200" spc="145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either:</a:t>
            </a:r>
            <a:endParaRPr lang="en-US"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3200" spc="-5" dirty="0">
                <a:latin typeface="Arial"/>
                <a:cs typeface="Arial"/>
              </a:rPr>
              <a:t>Online by visiting </a:t>
            </a:r>
            <a:r>
              <a:rPr lang="en-US" sz="3200" spc="25" dirty="0">
                <a:latin typeface="Arial"/>
                <a:cs typeface="Arial"/>
              </a:rPr>
              <a:t> </a:t>
            </a:r>
            <a:r>
              <a:rPr lang="en-US" sz="3200" u="heavy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my.cardinal.virginia.gov</a:t>
            </a:r>
            <a:endParaRPr lang="en-US" u="heavy" dirty="0">
              <a:solidFill>
                <a:srgbClr val="0000FF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1" spc="-5" dirty="0">
                <a:latin typeface="Arial"/>
                <a:cs typeface="Arial"/>
              </a:rPr>
              <a:t>or</a:t>
            </a:r>
            <a:endParaRPr lang="en-US" sz="3200" dirty="0">
              <a:latin typeface="Arial"/>
              <a:cs typeface="Arial"/>
            </a:endParaRPr>
          </a:p>
          <a:p>
            <a:pPr marL="12700" marR="133350">
              <a:lnSpc>
                <a:spcPct val="100000"/>
              </a:lnSpc>
            </a:pPr>
            <a:r>
              <a:rPr lang="en-US" sz="3200" spc="-5" dirty="0">
                <a:latin typeface="Arial"/>
                <a:cs typeface="Arial"/>
              </a:rPr>
              <a:t>Submit an Enrollment </a:t>
            </a:r>
            <a:r>
              <a:rPr lang="en-US" sz="3200" dirty="0">
                <a:latin typeface="Arial"/>
                <a:cs typeface="Arial"/>
              </a:rPr>
              <a:t>Form to </a:t>
            </a:r>
            <a:r>
              <a:rPr lang="en-US" sz="3200" spc="-5" dirty="0">
                <a:latin typeface="Arial"/>
                <a:cs typeface="Arial"/>
              </a:rPr>
              <a:t>your agency </a:t>
            </a:r>
            <a:r>
              <a:rPr lang="en-US" sz="3200" dirty="0">
                <a:latin typeface="Arial"/>
                <a:cs typeface="Arial"/>
              </a:rPr>
              <a:t>Benefits  </a:t>
            </a:r>
            <a:r>
              <a:rPr lang="en-US" dirty="0"/>
              <a:t>  	</a:t>
            </a:r>
            <a:r>
              <a:rPr lang="en-US" sz="3200" spc="-5" dirty="0">
                <a:latin typeface="Arial"/>
                <a:cs typeface="Arial"/>
              </a:rPr>
              <a:t>Administrator at askHR@wm.edu</a:t>
            </a:r>
          </a:p>
          <a:p>
            <a:pPr marL="12700" marR="133350">
              <a:lnSpc>
                <a:spcPct val="100000"/>
              </a:lnSpc>
            </a:pPr>
            <a:endParaRPr lang="en-US"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3600" dirty="0">
              <a:latin typeface="Times New Roman"/>
              <a:cs typeface="Times New Roman"/>
            </a:endParaRPr>
          </a:p>
          <a:p>
            <a:pPr marL="5715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en-US" sz="3600" b="1" spc="-10" dirty="0">
                <a:latin typeface="Arial"/>
                <a:cs typeface="Arial"/>
              </a:rPr>
              <a:t>The </a:t>
            </a:r>
            <a:r>
              <a:rPr lang="en-US" sz="3600" b="1" spc="-5" dirty="0">
                <a:latin typeface="Arial"/>
                <a:cs typeface="Arial"/>
              </a:rPr>
              <a:t>deadline is 11:59 </a:t>
            </a:r>
            <a:r>
              <a:rPr lang="en-US" sz="3600" b="1" spc="-40" dirty="0">
                <a:latin typeface="Arial"/>
                <a:cs typeface="Arial"/>
              </a:rPr>
              <a:t>Monday, </a:t>
            </a:r>
            <a:r>
              <a:rPr lang="en-US" sz="3600" b="1" spc="-5" dirty="0">
                <a:latin typeface="Arial"/>
                <a:cs typeface="Arial"/>
              </a:rPr>
              <a:t>May 15,</a:t>
            </a:r>
            <a:r>
              <a:rPr lang="en-US" sz="3600" b="1" spc="180" dirty="0">
                <a:latin typeface="Arial"/>
                <a:cs typeface="Arial"/>
              </a:rPr>
              <a:t> </a:t>
            </a:r>
            <a:r>
              <a:rPr lang="en-US" sz="3600" b="1" spc="-5" dirty="0">
                <a:latin typeface="Arial"/>
                <a:cs typeface="Arial"/>
              </a:rPr>
              <a:t>2023!</a:t>
            </a:r>
            <a:endParaRPr lang="en-US" sz="36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93B2D-0C80-4F39-9B4A-4794A9F5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5</a:t>
            </a:fld>
            <a:endParaRPr lang="en-US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D617CF4B-CFD7-40D5-A554-999445993793}"/>
              </a:ext>
            </a:extLst>
          </p:cNvPr>
          <p:cNvSpPr/>
          <p:nvPr/>
        </p:nvSpPr>
        <p:spPr>
          <a:xfrm>
            <a:off x="4799439" y="250509"/>
            <a:ext cx="2203704" cy="830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132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E7B9-FA26-4BBF-BD51-0AF095FA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Cardinal 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F693B-000F-4F47-A03D-02A4C657F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Bef>
                <a:spcPts val="420"/>
              </a:spcBef>
              <a:buNone/>
            </a:pPr>
            <a:r>
              <a:rPr lang="en-US" sz="3200" spc="-5" dirty="0">
                <a:latin typeface="Arial"/>
                <a:cs typeface="Arial"/>
              </a:rPr>
              <a:t>Employees can make elections online related</a:t>
            </a:r>
            <a:r>
              <a:rPr lang="en-US" sz="3200" spc="14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to:</a:t>
            </a:r>
          </a:p>
          <a:p>
            <a:pPr>
              <a:lnSpc>
                <a:spcPct val="100000"/>
              </a:lnSpc>
            </a:pPr>
            <a:endParaRPr lang="en-US" sz="36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lang="en-US" sz="3200" spc="-5" dirty="0">
                <a:latin typeface="Arial"/>
                <a:cs typeface="Arial"/>
              </a:rPr>
              <a:t>Health</a:t>
            </a:r>
            <a:r>
              <a:rPr lang="en-US" sz="3200" spc="-6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plan</a:t>
            </a:r>
            <a:endParaRPr lang="en-US" sz="32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lang="en-US" sz="3200" spc="-5" dirty="0">
                <a:latin typeface="Arial"/>
                <a:cs typeface="Arial"/>
              </a:rPr>
              <a:t>Flexible Spending Accounts</a:t>
            </a:r>
            <a:r>
              <a:rPr lang="en-US" sz="3200" spc="-85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(FSA)</a:t>
            </a:r>
            <a:endParaRPr lang="en-US"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n-US" sz="36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1" dirty="0">
                <a:latin typeface="Arial"/>
                <a:cs typeface="Arial"/>
              </a:rPr>
              <a:t>When?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spc="-5" dirty="0">
                <a:latin typeface="Arial"/>
                <a:cs typeface="Arial"/>
              </a:rPr>
              <a:t>During </a:t>
            </a:r>
            <a:r>
              <a:rPr lang="en-US" sz="3100" dirty="0">
                <a:latin typeface="Arial"/>
                <a:cs typeface="Arial"/>
              </a:rPr>
              <a:t>the </a:t>
            </a:r>
            <a:r>
              <a:rPr lang="en-US" sz="3100" spc="-5" dirty="0">
                <a:latin typeface="Arial"/>
                <a:cs typeface="Arial"/>
              </a:rPr>
              <a:t>Open Enrollment period </a:t>
            </a:r>
            <a:r>
              <a:rPr lang="en-US" sz="3100" dirty="0">
                <a:latin typeface="Arial"/>
                <a:cs typeface="Arial"/>
              </a:rPr>
              <a:t>from</a:t>
            </a:r>
            <a:r>
              <a:rPr lang="en-US" sz="3100" spc="75" dirty="0">
                <a:latin typeface="Arial"/>
                <a:cs typeface="Arial"/>
              </a:rPr>
              <a:t> </a:t>
            </a:r>
            <a:r>
              <a:rPr lang="en-US" sz="3100" b="1" spc="-35" dirty="0">
                <a:latin typeface="Arial"/>
                <a:cs typeface="Arial"/>
              </a:rPr>
              <a:t>Monday, </a:t>
            </a:r>
            <a:r>
              <a:rPr lang="en-US" sz="3100" b="1" dirty="0">
                <a:latin typeface="Arial"/>
                <a:cs typeface="Arial"/>
              </a:rPr>
              <a:t>May 1, </a:t>
            </a:r>
            <a:r>
              <a:rPr lang="en-US" sz="3100" b="1" spc="-5" dirty="0">
                <a:latin typeface="Arial"/>
                <a:cs typeface="Arial"/>
              </a:rPr>
              <a:t>2023 </a:t>
            </a:r>
            <a:r>
              <a:rPr lang="en-US" sz="3100" b="1" dirty="0">
                <a:latin typeface="Arial"/>
                <a:cs typeface="Arial"/>
              </a:rPr>
              <a:t>to </a:t>
            </a:r>
            <a:r>
              <a:rPr lang="en-US" sz="3100" b="1" spc="-30" dirty="0">
                <a:latin typeface="Arial"/>
                <a:cs typeface="Arial"/>
              </a:rPr>
              <a:t>Monday, </a:t>
            </a:r>
            <a:r>
              <a:rPr lang="en-US" sz="3100" b="1" dirty="0">
                <a:latin typeface="Arial"/>
                <a:cs typeface="Arial"/>
              </a:rPr>
              <a:t>May </a:t>
            </a:r>
            <a:r>
              <a:rPr lang="en-US" sz="3100" b="1" spc="-5" dirty="0">
                <a:latin typeface="Arial"/>
                <a:cs typeface="Arial"/>
              </a:rPr>
              <a:t>15, 2023 </a:t>
            </a:r>
            <a:r>
              <a:rPr lang="en-US" sz="3100" b="1" dirty="0">
                <a:latin typeface="Arial"/>
                <a:cs typeface="Arial"/>
              </a:rPr>
              <a:t>no later</a:t>
            </a:r>
            <a:r>
              <a:rPr lang="en-US" sz="3100" b="1" spc="-30" dirty="0">
                <a:latin typeface="Arial"/>
                <a:cs typeface="Arial"/>
              </a:rPr>
              <a:t> </a:t>
            </a:r>
            <a:r>
              <a:rPr lang="en-US" sz="3100" b="1" dirty="0">
                <a:latin typeface="Arial"/>
                <a:cs typeface="Arial"/>
              </a:rPr>
              <a:t>than</a:t>
            </a:r>
            <a:r>
              <a:rPr lang="en-US" sz="3100" b="1" spc="-30" dirty="0">
                <a:latin typeface="Arial"/>
                <a:cs typeface="Arial"/>
              </a:rPr>
              <a:t>11:59</a:t>
            </a:r>
            <a:r>
              <a:rPr lang="en-US" sz="3100" b="1" spc="-75" dirty="0">
                <a:latin typeface="Arial"/>
                <a:cs typeface="Arial"/>
              </a:rPr>
              <a:t> </a:t>
            </a:r>
            <a:r>
              <a:rPr lang="en-US" sz="3100" b="1" dirty="0">
                <a:latin typeface="Arial"/>
                <a:cs typeface="Arial"/>
              </a:rPr>
              <a:t>p.m.</a:t>
            </a:r>
            <a:endParaRPr lang="en-US" sz="31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1CD20-2E21-4075-8E6D-7AC8BAAE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6</a:t>
            </a:fld>
            <a:endParaRPr lang="en-US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FFD959D9-579E-4D36-A1D3-EB7CD4D55B03}"/>
              </a:ext>
            </a:extLst>
          </p:cNvPr>
          <p:cNvSpPr/>
          <p:nvPr/>
        </p:nvSpPr>
        <p:spPr>
          <a:xfrm>
            <a:off x="6345211" y="2066807"/>
            <a:ext cx="2203704" cy="830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82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E052F-CEAE-429F-9508-7E3B267C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to Cardinal?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BFF1-F638-466A-90D4-B16FD6825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93345" indent="0" algn="ctr">
              <a:lnSpc>
                <a:spcPct val="100000"/>
              </a:lnSpc>
              <a:buNone/>
            </a:pPr>
            <a:r>
              <a:rPr lang="en-US" sz="3200" b="1" spc="-75" dirty="0">
                <a:latin typeface="Arial"/>
                <a:cs typeface="Arial"/>
              </a:rPr>
              <a:t>You </a:t>
            </a:r>
            <a:r>
              <a:rPr lang="en-US" b="1" spc="-5" dirty="0"/>
              <a:t>will</a:t>
            </a:r>
            <a:r>
              <a:rPr lang="en-US" sz="3200" b="1" spc="-5" dirty="0">
                <a:latin typeface="Arial"/>
                <a:cs typeface="Arial"/>
              </a:rPr>
              <a:t> be required </a:t>
            </a:r>
            <a:r>
              <a:rPr lang="en-US" sz="3200" spc="-5" dirty="0">
                <a:latin typeface="Arial"/>
                <a:cs typeface="Arial"/>
              </a:rPr>
              <a:t>to </a:t>
            </a:r>
            <a:r>
              <a:rPr lang="en-US" sz="3200" dirty="0">
                <a:latin typeface="Arial"/>
                <a:cs typeface="Arial"/>
              </a:rPr>
              <a:t>register </a:t>
            </a:r>
            <a:r>
              <a:rPr lang="en-US" sz="3200" spc="-5" dirty="0">
                <a:latin typeface="Arial"/>
                <a:cs typeface="Arial"/>
              </a:rPr>
              <a:t>before </a:t>
            </a:r>
            <a:r>
              <a:rPr lang="en-US" sz="3200" dirty="0">
                <a:latin typeface="Arial"/>
                <a:cs typeface="Arial"/>
              </a:rPr>
              <a:t>you</a:t>
            </a:r>
            <a:r>
              <a:rPr lang="en-US" sz="3200" spc="14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can </a:t>
            </a:r>
            <a:r>
              <a:rPr lang="en-US" sz="3200" spc="-5" dirty="0">
                <a:latin typeface="Arial"/>
                <a:cs typeface="Arial"/>
              </a:rPr>
              <a:t>log into Cardinal for the first</a:t>
            </a:r>
            <a:r>
              <a:rPr lang="en-US" sz="3200" spc="105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time.</a:t>
            </a:r>
            <a:endParaRPr lang="en-US"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3600" dirty="0">
              <a:latin typeface="Times New Roman"/>
              <a:cs typeface="Times New Roman"/>
            </a:endParaRPr>
          </a:p>
          <a:p>
            <a:pPr marL="0" marR="93980" indent="0" algn="ctr">
              <a:lnSpc>
                <a:spcPct val="100000"/>
              </a:lnSpc>
              <a:buNone/>
            </a:pPr>
            <a:r>
              <a:rPr lang="en-US" sz="3200" b="1" spc="-10" dirty="0">
                <a:latin typeface="Arial"/>
                <a:cs typeface="Arial"/>
              </a:rPr>
              <a:t>Not </a:t>
            </a:r>
            <a:r>
              <a:rPr lang="en-US" sz="3200" b="1" spc="-5" dirty="0">
                <a:latin typeface="Arial"/>
                <a:cs typeface="Arial"/>
              </a:rPr>
              <a:t>sure </a:t>
            </a:r>
            <a:r>
              <a:rPr lang="en-US" sz="3200" b="1" dirty="0">
                <a:latin typeface="Arial"/>
                <a:cs typeface="Arial"/>
              </a:rPr>
              <a:t>if </a:t>
            </a:r>
            <a:r>
              <a:rPr lang="en-US" sz="3200" b="1" spc="-15" dirty="0">
                <a:latin typeface="Arial"/>
                <a:cs typeface="Arial"/>
              </a:rPr>
              <a:t>you </a:t>
            </a:r>
            <a:r>
              <a:rPr lang="en-US" sz="3200" b="1" spc="-5" dirty="0">
                <a:latin typeface="Arial"/>
                <a:cs typeface="Arial"/>
              </a:rPr>
              <a:t>need to</a:t>
            </a:r>
            <a:r>
              <a:rPr lang="en-US" sz="3200" b="1" spc="95" dirty="0">
                <a:latin typeface="Arial"/>
                <a:cs typeface="Arial"/>
              </a:rPr>
              <a:t> </a:t>
            </a:r>
            <a:r>
              <a:rPr lang="en-US" sz="3200" b="1" spc="-5" dirty="0">
                <a:latin typeface="Arial"/>
                <a:cs typeface="Arial"/>
              </a:rPr>
              <a:t>register?</a:t>
            </a:r>
          </a:p>
          <a:p>
            <a:pPr marL="0" marR="93980" indent="0" algn="ctr">
              <a:lnSpc>
                <a:spcPct val="100000"/>
              </a:lnSpc>
              <a:buNone/>
            </a:pPr>
            <a:r>
              <a:rPr lang="en-US" sz="3000" spc="-5" dirty="0">
                <a:latin typeface="Arial"/>
                <a:cs typeface="Arial"/>
              </a:rPr>
              <a:t>Go to </a:t>
            </a:r>
            <a:r>
              <a:rPr lang="en-US" sz="3000" u="heavy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https://www.cardinalproject.virginia.gov/portal</a:t>
            </a:r>
            <a:r>
              <a:rPr lang="en-US" sz="3000" u="heavy" spc="-5" dirty="0">
                <a:solidFill>
                  <a:srgbClr val="0000FF"/>
                </a:solidFill>
              </a:rPr>
              <a:t> </a:t>
            </a:r>
            <a:r>
              <a:rPr lang="en-US" sz="3000" spc="-5" dirty="0">
                <a:latin typeface="Arial"/>
                <a:cs typeface="Arial"/>
              </a:rPr>
              <a:t>for  </a:t>
            </a:r>
            <a:r>
              <a:rPr lang="en-US" sz="3000" dirty="0">
                <a:latin typeface="Arial"/>
                <a:cs typeface="Arial"/>
              </a:rPr>
              <a:t>guidance </a:t>
            </a:r>
            <a:r>
              <a:rPr lang="en-US" sz="3000" spc="-5" dirty="0">
                <a:latin typeface="Arial"/>
                <a:cs typeface="Arial"/>
              </a:rPr>
              <a:t>on </a:t>
            </a:r>
            <a:r>
              <a:rPr lang="en-US" sz="3000" b="1" spc="-5" dirty="0">
                <a:latin typeface="Arial"/>
                <a:cs typeface="Arial"/>
              </a:rPr>
              <a:t>who </a:t>
            </a:r>
            <a:r>
              <a:rPr lang="en-US" sz="3000" spc="-5" dirty="0">
                <a:latin typeface="Arial"/>
                <a:cs typeface="Arial"/>
              </a:rPr>
              <a:t>needs to </a:t>
            </a:r>
            <a:r>
              <a:rPr lang="en-US" sz="3000" dirty="0">
                <a:latin typeface="Arial"/>
                <a:cs typeface="Arial"/>
              </a:rPr>
              <a:t>register for Cardinal.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099AF-336C-4409-BD10-1A149EE7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1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706E-50FA-4FDE-94BD-B702B549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073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 Cardinal Online Before May 1 to Prepare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D2C56-B646-4B07-95E1-0E60762D3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9713"/>
            <a:ext cx="8229600" cy="339447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latin typeface="+mn-lt"/>
              </a:rPr>
              <a:t>Register as a new user with your Cardinal ID if this is your first time accessing the system</a:t>
            </a:r>
          </a:p>
          <a:p>
            <a:pPr marL="0" indent="0" algn="ctr">
              <a:buNone/>
            </a:pPr>
            <a:endParaRPr lang="en-US" sz="2000" dirty="0">
              <a:latin typeface="+mn-lt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Your 11-digit Cardinal ID # can be found by visiting </a:t>
            </a:r>
            <a:r>
              <a:rPr lang="en-US" sz="18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https://my.wm.edu/</a:t>
            </a:r>
            <a:r>
              <a:rPr lang="en-US" sz="1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 and logging in to Banner Self-Service. Once in Banner, select:</a:t>
            </a:r>
          </a:p>
          <a:p>
            <a:pPr marL="857250" lvl="2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1. "</a:t>
            </a:r>
            <a:r>
              <a:rPr lang="en-US" sz="16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Personal Information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" </a:t>
            </a:r>
            <a:endParaRPr lang="en-US" sz="16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2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2. "</a:t>
            </a:r>
            <a:r>
              <a:rPr lang="en-US" sz="16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View/Update Personal Information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." </a:t>
            </a:r>
          </a:p>
          <a:p>
            <a:pPr marL="857250" lvl="2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Your 93# and</a:t>
            </a:r>
            <a:r>
              <a:rPr lang="en-US" sz="16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 Cardinal ID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 will be displayed in the </a:t>
            </a:r>
            <a:r>
              <a:rPr lang="en-US" sz="16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top right 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corner of this 		   page</a:t>
            </a:r>
          </a:p>
          <a:p>
            <a:pPr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3E302-E292-4AF0-9086-ED2F19E9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1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0D23-36B3-47ED-8A8C-53B174D0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5473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Cardinal New User Registration Quick Start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040B5-E614-4E65-98D5-8BA760AC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635"/>
            <a:ext cx="8229600" cy="3394472"/>
          </a:xfrm>
        </p:spPr>
        <p:txBody>
          <a:bodyPr/>
          <a:lstStyle/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CLICK HERE TO ACCESS PDF</a:t>
            </a:r>
            <a:endParaRPr lang="en-US" sz="3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Please e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nsure your login works and confirm your contact information</a:t>
            </a:r>
          </a:p>
          <a:p>
            <a:pPr lvl="1" algn="ct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Phone Number</a:t>
            </a:r>
            <a:endParaRPr lang="en-US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Email Address</a:t>
            </a:r>
            <a:endParaRPr lang="en-US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Home Address</a:t>
            </a:r>
            <a:endParaRPr lang="en-U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4846F-CDF0-4D5A-B031-C731D4F7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9</a:t>
            </a:fld>
            <a:endParaRPr lang="en-US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8D0E77FF-88F8-4C88-81AC-C67151DD794A}"/>
              </a:ext>
            </a:extLst>
          </p:cNvPr>
          <p:cNvSpPr/>
          <p:nvPr/>
        </p:nvSpPr>
        <p:spPr>
          <a:xfrm>
            <a:off x="457200" y="3606022"/>
            <a:ext cx="2203704" cy="830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1039380"/>
      </p:ext>
    </p:extLst>
  </p:cSld>
  <p:clrMapOvr>
    <a:masterClrMapping/>
  </p:clrMapOvr>
</p:sld>
</file>

<file path=ppt/theme/theme1.xml><?xml version="1.0" encoding="utf-8"?>
<a:theme xmlns:a="http://schemas.openxmlformats.org/drawingml/2006/main" name="informal_presentation_powerpoint_2">
  <a:themeElements>
    <a:clrScheme name="Custom WM">
      <a:dk1>
        <a:sysClr val="windowText" lastClr="000000"/>
      </a:dk1>
      <a:lt1>
        <a:sysClr val="window" lastClr="FFFFFF"/>
      </a:lt1>
      <a:dk2>
        <a:srgbClr val="B9975B"/>
      </a:dk2>
      <a:lt2>
        <a:srgbClr val="EEECE1"/>
      </a:lt2>
      <a:accent1>
        <a:srgbClr val="115740"/>
      </a:accent1>
      <a:accent2>
        <a:srgbClr val="D0D3D4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6600"/>
      </a:hlink>
      <a:folHlink>
        <a:srgbClr val="0066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informal_presentation_powerpoint_16x9</Template>
  <TotalTime>627</TotalTime>
  <Words>2472</Words>
  <Application>Microsoft Office PowerPoint</Application>
  <PresentationFormat>On-screen Show (16:9)</PresentationFormat>
  <Paragraphs>412</Paragraphs>
  <Slides>43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Avenir Next Regular</vt:lpstr>
      <vt:lpstr>Calibri</vt:lpstr>
      <vt:lpstr>Times New Roman</vt:lpstr>
      <vt:lpstr>informal_presentation_powerpoint_2</vt:lpstr>
      <vt:lpstr>2023 Open Enrollment for Health Benefits and Flexible Spending Accounts (FSAs)</vt:lpstr>
      <vt:lpstr>2023 Open Enrollment </vt:lpstr>
      <vt:lpstr>Health Plans</vt:lpstr>
      <vt:lpstr>Flexible Spending Accounts  (FSA’s) </vt:lpstr>
      <vt:lpstr>Welcome to </vt:lpstr>
      <vt:lpstr>Cardinal ESS</vt:lpstr>
      <vt:lpstr>New to Cardinal?</vt:lpstr>
      <vt:lpstr>Visit Cardinal Online Before May 1 to Prepare</vt:lpstr>
      <vt:lpstr>Cardinal New User Registration Quick Start Guide</vt:lpstr>
      <vt:lpstr>Accessed Cardinal before? </vt:lpstr>
      <vt:lpstr>Moved Lately?</vt:lpstr>
      <vt:lpstr>How to Complete your Online Open Enrollment in Cardinal</vt:lpstr>
      <vt:lpstr>Cardinal Carl is here to help!</vt:lpstr>
      <vt:lpstr>Visit Cardinal Online Starting May 1 to Submit Elections</vt:lpstr>
      <vt:lpstr>Unable to Complete and Submit Enrollment Online?</vt:lpstr>
      <vt:lpstr>Health Plan Options</vt:lpstr>
      <vt:lpstr>Verify Plan Choice With ALEX</vt:lpstr>
      <vt:lpstr>Open Enrollment Highlights</vt:lpstr>
      <vt:lpstr>Open Enrollment Highlights</vt:lpstr>
      <vt:lpstr>Earn Premium Rewards!</vt:lpstr>
      <vt:lpstr>How Do I Receive a Premium Reward?</vt:lpstr>
      <vt:lpstr>Where Do I Submit My Health Assessment?</vt:lpstr>
      <vt:lpstr>Shared Savings Programs</vt:lpstr>
      <vt:lpstr>PowerPoint Presentation</vt:lpstr>
      <vt:lpstr>STATEWIDE plans</vt:lpstr>
      <vt:lpstr>PowerPoint Presentation</vt:lpstr>
      <vt:lpstr>Optional Benefits</vt:lpstr>
      <vt:lpstr>Optional Benefits</vt:lpstr>
      <vt:lpstr>PowerPoint Presentation</vt:lpstr>
      <vt:lpstr>Optional Benefits</vt:lpstr>
      <vt:lpstr>What is a Health Reimbursement Arrangement (HRA)?</vt:lpstr>
      <vt:lpstr>HRA Contribution</vt:lpstr>
      <vt:lpstr>PowerPoint Presentation</vt:lpstr>
      <vt:lpstr>TRICARE Supplement</vt:lpstr>
      <vt:lpstr>Regional plans</vt:lpstr>
      <vt:lpstr> O ptima Health Vantage HMO</vt:lpstr>
      <vt:lpstr> O ptima Health Vantage HMO</vt:lpstr>
      <vt:lpstr>Kaiser Permanente HMO</vt:lpstr>
      <vt:lpstr>Flexible Spending Accounts (FSAs)</vt:lpstr>
      <vt:lpstr>Flexible Spending Accounts (FSAs)</vt:lpstr>
      <vt:lpstr>Useful Links &amp; Resources</vt:lpstr>
      <vt:lpstr>Open Enrollment Support Sessions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Open Enrollment for Health Benefits and Flexible Spending Accounts (FSAs)</dc:title>
  <dc:creator>West, Brittany</dc:creator>
  <cp:lastModifiedBy>West, Brittany</cp:lastModifiedBy>
  <cp:revision>70</cp:revision>
  <dcterms:created xsi:type="dcterms:W3CDTF">2023-04-14T15:54:29Z</dcterms:created>
  <dcterms:modified xsi:type="dcterms:W3CDTF">2023-04-25T17:14:23Z</dcterms:modified>
</cp:coreProperties>
</file>