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200"/>
    <a:srgbClr val="F6A852"/>
    <a:srgbClr val="F5B05D"/>
    <a:srgbClr val="E0B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2" autoAdjust="0"/>
    <p:restoredTop sz="92217" autoAdjust="0"/>
  </p:normalViewPr>
  <p:slideViewPr>
    <p:cSldViewPr>
      <p:cViewPr>
        <p:scale>
          <a:sx n="110" d="100"/>
          <a:sy n="110" d="100"/>
        </p:scale>
        <p:origin x="-274" y="8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enchmark%20Study\Benchmark%20study%20update_2012\2012__UGGradRate2011_NoMedical_SLB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45743686765272E-2"/>
          <c:y val="2.2380307132820351E-2"/>
          <c:w val="0.90135448115704542"/>
          <c:h val="0.843357373039985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'Admissions,Graduation,Deg data'!$B$22</c:f>
              <c:strCache>
                <c:ptCount val="1"/>
                <c:pt idx="0">
                  <c:v>Graduation rate for first-time, full-time degree or certificate-seeking students</c:v>
                </c:pt>
              </c:strCache>
            </c:strRef>
          </c:tx>
          <c:invertIfNegative val="0"/>
          <c:dPt>
            <c:idx val="9"/>
            <c:invertIfNegative val="0"/>
            <c:bubble3D val="0"/>
            <c:spPr>
              <a:solidFill>
                <a:srgbClr val="F6A852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'Admissions,Graduation,Deg data'!$A$23:$A$39</c:f>
              <c:strCache>
                <c:ptCount val="17"/>
                <c:pt idx="0">
                  <c:v>Notre Dame</c:v>
                </c:pt>
                <c:pt idx="1">
                  <c:v>Brown</c:v>
                </c:pt>
                <c:pt idx="2">
                  <c:v>Dartmouth</c:v>
                </c:pt>
                <c:pt idx="3">
                  <c:v>Georgetown</c:v>
                </c:pt>
                <c:pt idx="4">
                  <c:v>UVA</c:v>
                </c:pt>
                <c:pt idx="5">
                  <c:v>Wash.-St Louis</c:v>
                </c:pt>
                <c:pt idx="6">
                  <c:v>Vanderbilt</c:v>
                </c:pt>
                <c:pt idx="7">
                  <c:v>Boston College</c:v>
                </c:pt>
                <c:pt idx="8">
                  <c:v>Brandeis</c:v>
                </c:pt>
                <c:pt idx="9">
                  <c:v>W&amp;M</c:v>
                </c:pt>
                <c:pt idx="10">
                  <c:v>Tufts </c:v>
                </c:pt>
                <c:pt idx="11">
                  <c:v>UNC-CH</c:v>
                </c:pt>
                <c:pt idx="12">
                  <c:v>Wake Forest</c:v>
                </c:pt>
                <c:pt idx="13">
                  <c:v>Emory</c:v>
                </c:pt>
                <c:pt idx="14">
                  <c:v>UC-Irvine</c:v>
                </c:pt>
                <c:pt idx="15">
                  <c:v>Yeshiva</c:v>
                </c:pt>
                <c:pt idx="16">
                  <c:v>UC-S. Barbara</c:v>
                </c:pt>
              </c:strCache>
            </c:strRef>
          </c:cat>
          <c:val>
            <c:numRef>
              <c:f>'Admissions,Graduation,Deg data'!$B$23:$B$39</c:f>
              <c:numCache>
                <c:formatCode>General</c:formatCode>
                <c:ptCount val="17"/>
                <c:pt idx="0">
                  <c:v>96</c:v>
                </c:pt>
                <c:pt idx="1">
                  <c:v>95</c:v>
                </c:pt>
                <c:pt idx="2">
                  <c:v>95</c:v>
                </c:pt>
                <c:pt idx="3">
                  <c:v>94</c:v>
                </c:pt>
                <c:pt idx="4">
                  <c:v>94</c:v>
                </c:pt>
                <c:pt idx="5">
                  <c:v>93</c:v>
                </c:pt>
                <c:pt idx="6">
                  <c:v>92</c:v>
                </c:pt>
                <c:pt idx="7">
                  <c:v>91</c:v>
                </c:pt>
                <c:pt idx="8">
                  <c:v>91</c:v>
                </c:pt>
                <c:pt idx="9">
                  <c:v>91</c:v>
                </c:pt>
                <c:pt idx="10">
                  <c:v>90</c:v>
                </c:pt>
                <c:pt idx="11">
                  <c:v>89</c:v>
                </c:pt>
                <c:pt idx="12">
                  <c:v>88</c:v>
                </c:pt>
                <c:pt idx="13">
                  <c:v>88</c:v>
                </c:pt>
                <c:pt idx="14">
                  <c:v>85</c:v>
                </c:pt>
                <c:pt idx="15">
                  <c:v>84</c:v>
                </c:pt>
                <c:pt idx="16">
                  <c:v>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687168"/>
        <c:axId val="71701248"/>
      </c:barChart>
      <c:catAx>
        <c:axId val="716871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71701248"/>
        <c:crosses val="autoZero"/>
        <c:auto val="1"/>
        <c:lblAlgn val="ctr"/>
        <c:lblOffset val="100"/>
        <c:noMultiLvlLbl val="0"/>
      </c:catAx>
      <c:valAx>
        <c:axId val="71701248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  <a:r>
                  <a:rPr lang="en-US" baseline="0"/>
                  <a:t> 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1687168"/>
        <c:crosses val="autoZero"/>
        <c:crossBetween val="between"/>
        <c:majorUnit val="10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33" tIns="48317" rIns="96633" bIns="48317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33" tIns="48317" rIns="96633" bIns="48317" rtlCol="0"/>
          <a:lstStyle>
            <a:lvl1pPr algn="r">
              <a:defRPr sz="1300"/>
            </a:lvl1pPr>
          </a:lstStyle>
          <a:p>
            <a:fld id="{8AAB30CD-5064-4131-B177-D0645206BE56}" type="datetimeFigureOut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33" tIns="48317" rIns="96633" bIns="48317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33" tIns="48317" rIns="96633" bIns="48317" rtlCol="0" anchor="b"/>
          <a:lstStyle>
            <a:lvl1pPr algn="r">
              <a:defRPr sz="1300"/>
            </a:lvl1pPr>
          </a:lstStyle>
          <a:p>
            <a:fld id="{1AAC5DB8-886E-42C9-A2E3-75DF03A13F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6269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33" tIns="48317" rIns="96633" bIns="48317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33" tIns="48317" rIns="96633" bIns="48317" rtlCol="0"/>
          <a:lstStyle>
            <a:lvl1pPr algn="r">
              <a:defRPr sz="1300"/>
            </a:lvl1pPr>
          </a:lstStyle>
          <a:p>
            <a:fld id="{69DC4D72-832E-4C4F-8DD6-FDE28ABE8A55}" type="datetimeFigureOut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3" tIns="48317" rIns="96633" bIns="4831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33" tIns="48317" rIns="96633" bIns="483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33" tIns="48317" rIns="96633" bIns="48317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33" tIns="48317" rIns="96633" bIns="48317" rtlCol="0" anchor="b"/>
          <a:lstStyle>
            <a:lvl1pPr algn="r">
              <a:defRPr sz="1300"/>
            </a:lvl1pPr>
          </a:lstStyle>
          <a:p>
            <a:fld id="{26AAB2F5-373B-477B-A032-405E66CDC4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0834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AB2F5-373B-477B-A032-405E66CDC41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746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3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03E67FF-355E-4427-BABF-FD22E7A63F95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40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EBDF-E110-4AF2-8895-331D2134DA81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2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4"/>
            <a:ext cx="2209800" cy="365125"/>
          </a:xfrm>
        </p:spPr>
        <p:txBody>
          <a:bodyPr/>
          <a:lstStyle/>
          <a:p>
            <a:fld id="{C7579A7D-B202-4A6C-BCA4-9F6B48C047D5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6248209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FA9B-6904-478A-B9A5-062C53F7865E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C61-55F3-449E-A214-D5AB6F84595A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1CC9BA7-8BD4-46D3-B3B7-A5907107C914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243D69A-7F70-47C7-83FA-53B58BC210D1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A2613-961B-4430-BE03-1F0B0E15D5DC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4C7E-F86D-4C6C-81BA-F2CC5E09E9EB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E0BC-B018-44AB-8C84-7ADA5D4256B7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7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2"/>
            <a:ext cx="2667000" cy="365125"/>
          </a:xfrm>
        </p:spPr>
        <p:txBody>
          <a:bodyPr rtlCol="0"/>
          <a:lstStyle/>
          <a:p>
            <a:fld id="{31BE477E-A12F-4316-9045-930672B44BE5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8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7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2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A67661A-F8DE-485A-A0BB-96B83D7C4ECB}" type="datetime1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6248208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AD9E9C7-AD97-488B-8516-C9D258D952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100" dirty="0" smtClean="0"/>
              <a:t>Undergraduate graduation rate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400" dirty="0" smtClean="0"/>
              <a:t>(August 31, 2011)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35535" y="6582585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</a:t>
            </a:r>
            <a:r>
              <a:rPr lang="en-US" sz="1000" dirty="0"/>
              <a:t>Derived Data Feedback report - IPEDS Graduation Rates component</a:t>
            </a:r>
            <a:r>
              <a:rPr lang="en-US" sz="1000" dirty="0" smtClean="0"/>
              <a:t> 	                 *Denotes institutions that have a medical school</a:t>
            </a:r>
          </a:p>
          <a:p>
            <a:endParaRPr lang="en-US" sz="1000" dirty="0" smtClean="0"/>
          </a:p>
        </p:txBody>
      </p:sp>
      <p:pic>
        <p:nvPicPr>
          <p:cNvPr id="5" name="Picture 4" descr="William and Mary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24800" y="5956040"/>
            <a:ext cx="1219200" cy="597159"/>
          </a:xfrm>
          <a:prstGeom prst="rect">
            <a:avLst/>
          </a:prstGeom>
        </p:spPr>
      </p:pic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058791"/>
              </p:ext>
            </p:extLst>
          </p:nvPr>
        </p:nvGraphicFramePr>
        <p:xfrm>
          <a:off x="235535" y="1524000"/>
          <a:ext cx="8603665" cy="468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16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Undergraduate graduation rate  (August 31, 2011)</vt:lpstr>
    </vt:vector>
  </TitlesOfParts>
  <Company>The College of William &amp; Mary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carrie dolan</dc:creator>
  <cp:lastModifiedBy>Information Technology</cp:lastModifiedBy>
  <cp:revision>516</cp:revision>
  <cp:lastPrinted>2011-09-20T16:52:14Z</cp:lastPrinted>
  <dcterms:created xsi:type="dcterms:W3CDTF">2009-07-21T16:43:42Z</dcterms:created>
  <dcterms:modified xsi:type="dcterms:W3CDTF">2013-03-11T17:44:59Z</dcterms:modified>
</cp:coreProperties>
</file>