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4"/>
  </p:sldMasterIdLst>
  <p:notesMasterIdLst>
    <p:notesMasterId r:id="rId17"/>
  </p:notesMasterIdLst>
  <p:sldIdLst>
    <p:sldId id="395" r:id="rId5"/>
    <p:sldId id="396" r:id="rId6"/>
    <p:sldId id="400" r:id="rId7"/>
    <p:sldId id="397" r:id="rId8"/>
    <p:sldId id="399" r:id="rId9"/>
    <p:sldId id="402" r:id="rId10"/>
    <p:sldId id="401" r:id="rId11"/>
    <p:sldId id="382" r:id="rId12"/>
    <p:sldId id="403" r:id="rId13"/>
    <p:sldId id="405" r:id="rId14"/>
    <p:sldId id="406" r:id="rId15"/>
    <p:sldId id="404" r:id="rId16"/>
  </p:sldIdLst>
  <p:sldSz cx="6858000" cy="9144000" type="letter"/>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D7869D91-E1AB-44C5-8B89-A54576195D63}">
          <p14:sldIdLst>
            <p14:sldId id="395"/>
            <p14:sldId id="396"/>
            <p14:sldId id="400"/>
            <p14:sldId id="397"/>
            <p14:sldId id="399"/>
            <p14:sldId id="402"/>
            <p14:sldId id="401"/>
            <p14:sldId id="382"/>
            <p14:sldId id="403"/>
            <p14:sldId id="405"/>
            <p14:sldId id="406"/>
            <p14:sldId id="404"/>
          </p14:sldIdLst>
        </p14:section>
      </p14:sectionLst>
    </p:ex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216A4A"/>
    <a:srgbClr val="009944"/>
    <a:srgbClr val="005CB9"/>
    <a:srgbClr val="FFC000"/>
    <a:srgbClr val="002060"/>
    <a:srgbClr val="FF6A00"/>
    <a:srgbClr val="000000"/>
    <a:srgbClr val="E6D368"/>
    <a:srgbClr val="005A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154085-6C1D-4CFA-A9BE-308492C60F72}" v="239" dt="2024-03-18T17:58:08.8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7" autoAdjust="0"/>
    <p:restoredTop sz="94660"/>
  </p:normalViewPr>
  <p:slideViewPr>
    <p:cSldViewPr snapToGrid="0">
      <p:cViewPr varScale="1">
        <p:scale>
          <a:sx n="45" d="100"/>
          <a:sy n="45" d="100"/>
        </p:scale>
        <p:origin x="2240" y="56"/>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F434E2-4C09-4359-8E3C-C9AE2A351107}"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7857D126-A0BA-47C6-A0AB-328BBB6AC7DC}">
      <dgm:prSet phldrT="[Text]"/>
      <dgm:spPr/>
      <dgm:t>
        <a:bodyPr/>
        <a:lstStyle/>
        <a:p>
          <a:r>
            <a:rPr lang="en-US" dirty="0"/>
            <a:t>1 Tuition Waiver</a:t>
          </a:r>
        </a:p>
      </dgm:t>
    </dgm:pt>
    <dgm:pt modelId="{2BE26C65-23C5-4C3E-B68C-A3C1AB2F997B}" type="parTrans" cxnId="{5DA62F3A-50F1-4BC5-8263-84F7D020533F}">
      <dgm:prSet/>
      <dgm:spPr/>
      <dgm:t>
        <a:bodyPr/>
        <a:lstStyle/>
        <a:p>
          <a:endParaRPr lang="en-US"/>
        </a:p>
      </dgm:t>
    </dgm:pt>
    <dgm:pt modelId="{AE0823C8-D091-4C0B-94C0-AD1207896394}" type="sibTrans" cxnId="{5DA62F3A-50F1-4BC5-8263-84F7D020533F}">
      <dgm:prSet/>
      <dgm:spPr/>
      <dgm:t>
        <a:bodyPr/>
        <a:lstStyle/>
        <a:p>
          <a:endParaRPr lang="en-US"/>
        </a:p>
      </dgm:t>
    </dgm:pt>
    <dgm:pt modelId="{8007237A-E961-4F5D-9B6F-296566507BA6}">
      <dgm:prSet phldrT="[Text]"/>
      <dgm:spPr/>
      <dgm:t>
        <a:bodyPr/>
        <a:lstStyle/>
        <a:p>
          <a:r>
            <a:rPr lang="en-US" dirty="0"/>
            <a:t>2 Tuition Assistance</a:t>
          </a:r>
        </a:p>
      </dgm:t>
    </dgm:pt>
    <dgm:pt modelId="{BC343920-EBDA-48DB-80C0-1EEA2EA31D36}" type="parTrans" cxnId="{AE21C76D-C8EE-4BD6-902A-90B582B0BB89}">
      <dgm:prSet/>
      <dgm:spPr/>
      <dgm:t>
        <a:bodyPr/>
        <a:lstStyle/>
        <a:p>
          <a:endParaRPr lang="en-US"/>
        </a:p>
      </dgm:t>
    </dgm:pt>
    <dgm:pt modelId="{70AA7CEC-2E5B-498D-A0DD-248061F3162A}" type="sibTrans" cxnId="{AE21C76D-C8EE-4BD6-902A-90B582B0BB89}">
      <dgm:prSet/>
      <dgm:spPr/>
      <dgm:t>
        <a:bodyPr/>
        <a:lstStyle/>
        <a:p>
          <a:endParaRPr lang="en-US"/>
        </a:p>
      </dgm:t>
    </dgm:pt>
    <dgm:pt modelId="{CD7E8C7E-99FD-4CEB-9B87-593F84E714AE}">
      <dgm:prSet phldrT="[Text]"/>
      <dgm:spPr/>
      <dgm:t>
        <a:bodyPr/>
        <a:lstStyle/>
        <a:p>
          <a:r>
            <a:rPr lang="en-US" dirty="0"/>
            <a:t>3 Tuition Reimbursement</a:t>
          </a:r>
        </a:p>
      </dgm:t>
    </dgm:pt>
    <dgm:pt modelId="{B892CF2E-63AB-40B0-A332-3319D6CE0B76}" type="parTrans" cxnId="{890DA929-171B-4DAC-8A8B-0FDBB4326E1C}">
      <dgm:prSet/>
      <dgm:spPr/>
      <dgm:t>
        <a:bodyPr/>
        <a:lstStyle/>
        <a:p>
          <a:endParaRPr lang="en-US"/>
        </a:p>
      </dgm:t>
    </dgm:pt>
    <dgm:pt modelId="{55661779-6A9A-4437-BA8C-DCC939CCBC9E}" type="sibTrans" cxnId="{890DA929-171B-4DAC-8A8B-0FDBB4326E1C}">
      <dgm:prSet/>
      <dgm:spPr/>
      <dgm:t>
        <a:bodyPr/>
        <a:lstStyle/>
        <a:p>
          <a:endParaRPr lang="en-US"/>
        </a:p>
      </dgm:t>
    </dgm:pt>
    <dgm:pt modelId="{A5F1E05F-752F-4931-95AA-6ADBEFCB9C9E}" type="pres">
      <dgm:prSet presAssocID="{99F434E2-4C09-4359-8E3C-C9AE2A351107}" presName="Name0" presStyleCnt="0">
        <dgm:presLayoutVars>
          <dgm:chMax val="7"/>
          <dgm:chPref val="7"/>
          <dgm:dir/>
        </dgm:presLayoutVars>
      </dgm:prSet>
      <dgm:spPr/>
    </dgm:pt>
    <dgm:pt modelId="{1505E92C-D54A-433B-8A14-6979B9917D21}" type="pres">
      <dgm:prSet presAssocID="{99F434E2-4C09-4359-8E3C-C9AE2A351107}" presName="Name1" presStyleCnt="0"/>
      <dgm:spPr/>
    </dgm:pt>
    <dgm:pt modelId="{D65D7D84-B46E-4FB7-9344-3E60DF9AD6A4}" type="pres">
      <dgm:prSet presAssocID="{99F434E2-4C09-4359-8E3C-C9AE2A351107}" presName="cycle" presStyleCnt="0"/>
      <dgm:spPr/>
    </dgm:pt>
    <dgm:pt modelId="{FC9C264A-1BA9-4D42-929B-FF11FE07D883}" type="pres">
      <dgm:prSet presAssocID="{99F434E2-4C09-4359-8E3C-C9AE2A351107}" presName="srcNode" presStyleLbl="node1" presStyleIdx="0" presStyleCnt="3"/>
      <dgm:spPr/>
    </dgm:pt>
    <dgm:pt modelId="{2713B794-84B2-4FAD-B762-12AEA01E5A60}" type="pres">
      <dgm:prSet presAssocID="{99F434E2-4C09-4359-8E3C-C9AE2A351107}" presName="conn" presStyleLbl="parChTrans1D2" presStyleIdx="0" presStyleCnt="1"/>
      <dgm:spPr/>
    </dgm:pt>
    <dgm:pt modelId="{D45E8DEB-65A3-45C2-A509-B30FD99EC0F0}" type="pres">
      <dgm:prSet presAssocID="{99F434E2-4C09-4359-8E3C-C9AE2A351107}" presName="extraNode" presStyleLbl="node1" presStyleIdx="0" presStyleCnt="3"/>
      <dgm:spPr/>
    </dgm:pt>
    <dgm:pt modelId="{31DF411E-A8ED-418D-9260-8B57D3816885}" type="pres">
      <dgm:prSet presAssocID="{99F434E2-4C09-4359-8E3C-C9AE2A351107}" presName="dstNode" presStyleLbl="node1" presStyleIdx="0" presStyleCnt="3"/>
      <dgm:spPr/>
    </dgm:pt>
    <dgm:pt modelId="{D2E8A8B1-E0B5-48A3-A557-1218C6274C36}" type="pres">
      <dgm:prSet presAssocID="{7857D126-A0BA-47C6-A0AB-328BBB6AC7DC}" presName="text_1" presStyleLbl="node1" presStyleIdx="0" presStyleCnt="3">
        <dgm:presLayoutVars>
          <dgm:bulletEnabled val="1"/>
        </dgm:presLayoutVars>
      </dgm:prSet>
      <dgm:spPr/>
    </dgm:pt>
    <dgm:pt modelId="{CB05A875-FC21-45EB-AB64-0BD92E8ACBD9}" type="pres">
      <dgm:prSet presAssocID="{7857D126-A0BA-47C6-A0AB-328BBB6AC7DC}" presName="accent_1" presStyleCnt="0"/>
      <dgm:spPr/>
    </dgm:pt>
    <dgm:pt modelId="{B5FA763A-BFFA-4BA7-87D8-2507A2E72AA6}" type="pres">
      <dgm:prSet presAssocID="{7857D126-A0BA-47C6-A0AB-328BBB6AC7DC}" presName="accentRepeatNode" presStyleLbl="solidFgAcc1" presStyleIdx="0" presStyleCnt="3"/>
      <dgm:spPr/>
    </dgm:pt>
    <dgm:pt modelId="{9D1A1BC2-4C8B-45A4-933E-760CA0DF7B1E}" type="pres">
      <dgm:prSet presAssocID="{8007237A-E961-4F5D-9B6F-296566507BA6}" presName="text_2" presStyleLbl="node1" presStyleIdx="1" presStyleCnt="3">
        <dgm:presLayoutVars>
          <dgm:bulletEnabled val="1"/>
        </dgm:presLayoutVars>
      </dgm:prSet>
      <dgm:spPr/>
    </dgm:pt>
    <dgm:pt modelId="{F10CE300-0685-4824-9650-317BCA33A055}" type="pres">
      <dgm:prSet presAssocID="{8007237A-E961-4F5D-9B6F-296566507BA6}" presName="accent_2" presStyleCnt="0"/>
      <dgm:spPr/>
    </dgm:pt>
    <dgm:pt modelId="{A1F5DD45-EAD6-452C-A270-8137C56C177A}" type="pres">
      <dgm:prSet presAssocID="{8007237A-E961-4F5D-9B6F-296566507BA6}" presName="accentRepeatNode" presStyleLbl="solidFgAcc1" presStyleIdx="1" presStyleCnt="3"/>
      <dgm:spPr/>
    </dgm:pt>
    <dgm:pt modelId="{68F549A9-C806-4E68-A5FE-4CCEE0A1118F}" type="pres">
      <dgm:prSet presAssocID="{CD7E8C7E-99FD-4CEB-9B87-593F84E714AE}" presName="text_3" presStyleLbl="node1" presStyleIdx="2" presStyleCnt="3">
        <dgm:presLayoutVars>
          <dgm:bulletEnabled val="1"/>
        </dgm:presLayoutVars>
      </dgm:prSet>
      <dgm:spPr/>
    </dgm:pt>
    <dgm:pt modelId="{3F825F1F-6EA0-49A9-A5DA-71F4D44A778B}" type="pres">
      <dgm:prSet presAssocID="{CD7E8C7E-99FD-4CEB-9B87-593F84E714AE}" presName="accent_3" presStyleCnt="0"/>
      <dgm:spPr/>
    </dgm:pt>
    <dgm:pt modelId="{7BD3E2BB-F229-4AA5-8E93-8FBFCB2B66B0}" type="pres">
      <dgm:prSet presAssocID="{CD7E8C7E-99FD-4CEB-9B87-593F84E714AE}" presName="accentRepeatNode" presStyleLbl="solidFgAcc1" presStyleIdx="2" presStyleCnt="3"/>
      <dgm:spPr/>
    </dgm:pt>
  </dgm:ptLst>
  <dgm:cxnLst>
    <dgm:cxn modelId="{890DA929-171B-4DAC-8A8B-0FDBB4326E1C}" srcId="{99F434E2-4C09-4359-8E3C-C9AE2A351107}" destId="{CD7E8C7E-99FD-4CEB-9B87-593F84E714AE}" srcOrd="2" destOrd="0" parTransId="{B892CF2E-63AB-40B0-A332-3319D6CE0B76}" sibTransId="{55661779-6A9A-4437-BA8C-DCC939CCBC9E}"/>
    <dgm:cxn modelId="{9A80BC30-5EF2-4A8C-A05F-E85881339E49}" type="presOf" srcId="{7857D126-A0BA-47C6-A0AB-328BBB6AC7DC}" destId="{D2E8A8B1-E0B5-48A3-A557-1218C6274C36}" srcOrd="0" destOrd="0" presId="urn:microsoft.com/office/officeart/2008/layout/VerticalCurvedList"/>
    <dgm:cxn modelId="{5DA62F3A-50F1-4BC5-8263-84F7D020533F}" srcId="{99F434E2-4C09-4359-8E3C-C9AE2A351107}" destId="{7857D126-A0BA-47C6-A0AB-328BBB6AC7DC}" srcOrd="0" destOrd="0" parTransId="{2BE26C65-23C5-4C3E-B68C-A3C1AB2F997B}" sibTransId="{AE0823C8-D091-4C0B-94C0-AD1207896394}"/>
    <dgm:cxn modelId="{E16EC75B-F216-4A8B-882F-2DCDD87E8CB5}" type="presOf" srcId="{99F434E2-4C09-4359-8E3C-C9AE2A351107}" destId="{A5F1E05F-752F-4931-95AA-6ADBEFCB9C9E}" srcOrd="0" destOrd="0" presId="urn:microsoft.com/office/officeart/2008/layout/VerticalCurvedList"/>
    <dgm:cxn modelId="{9E285760-63AF-426C-8F84-9ADD9A29A2F4}" type="presOf" srcId="{8007237A-E961-4F5D-9B6F-296566507BA6}" destId="{9D1A1BC2-4C8B-45A4-933E-760CA0DF7B1E}" srcOrd="0" destOrd="0" presId="urn:microsoft.com/office/officeart/2008/layout/VerticalCurvedList"/>
    <dgm:cxn modelId="{AE21C76D-C8EE-4BD6-902A-90B582B0BB89}" srcId="{99F434E2-4C09-4359-8E3C-C9AE2A351107}" destId="{8007237A-E961-4F5D-9B6F-296566507BA6}" srcOrd="1" destOrd="0" parTransId="{BC343920-EBDA-48DB-80C0-1EEA2EA31D36}" sibTransId="{70AA7CEC-2E5B-498D-A0DD-248061F3162A}"/>
    <dgm:cxn modelId="{F2A3296E-D807-4D02-9983-90DB2665CDE1}" type="presOf" srcId="{CD7E8C7E-99FD-4CEB-9B87-593F84E714AE}" destId="{68F549A9-C806-4E68-A5FE-4CCEE0A1118F}" srcOrd="0" destOrd="0" presId="urn:microsoft.com/office/officeart/2008/layout/VerticalCurvedList"/>
    <dgm:cxn modelId="{29D42FA3-3EFC-451C-B139-45CE961837F9}" type="presOf" srcId="{AE0823C8-D091-4C0B-94C0-AD1207896394}" destId="{2713B794-84B2-4FAD-B762-12AEA01E5A60}" srcOrd="0" destOrd="0" presId="urn:microsoft.com/office/officeart/2008/layout/VerticalCurvedList"/>
    <dgm:cxn modelId="{EA263052-3AA8-4C3C-9861-953E4A06C146}" type="presParOf" srcId="{A5F1E05F-752F-4931-95AA-6ADBEFCB9C9E}" destId="{1505E92C-D54A-433B-8A14-6979B9917D21}" srcOrd="0" destOrd="0" presId="urn:microsoft.com/office/officeart/2008/layout/VerticalCurvedList"/>
    <dgm:cxn modelId="{941FEBB9-73AC-4D46-9788-9FE7AA5767FE}" type="presParOf" srcId="{1505E92C-D54A-433B-8A14-6979B9917D21}" destId="{D65D7D84-B46E-4FB7-9344-3E60DF9AD6A4}" srcOrd="0" destOrd="0" presId="urn:microsoft.com/office/officeart/2008/layout/VerticalCurvedList"/>
    <dgm:cxn modelId="{68D1FC9C-7D42-4D61-AC74-8FF7F96EC0C6}" type="presParOf" srcId="{D65D7D84-B46E-4FB7-9344-3E60DF9AD6A4}" destId="{FC9C264A-1BA9-4D42-929B-FF11FE07D883}" srcOrd="0" destOrd="0" presId="urn:microsoft.com/office/officeart/2008/layout/VerticalCurvedList"/>
    <dgm:cxn modelId="{BDBC5101-9C5A-48F3-96DB-5C7E5726C9FF}" type="presParOf" srcId="{D65D7D84-B46E-4FB7-9344-3E60DF9AD6A4}" destId="{2713B794-84B2-4FAD-B762-12AEA01E5A60}" srcOrd="1" destOrd="0" presId="urn:microsoft.com/office/officeart/2008/layout/VerticalCurvedList"/>
    <dgm:cxn modelId="{CE2D7A2E-650A-4EDE-A9F3-6EFF365E4210}" type="presParOf" srcId="{D65D7D84-B46E-4FB7-9344-3E60DF9AD6A4}" destId="{D45E8DEB-65A3-45C2-A509-B30FD99EC0F0}" srcOrd="2" destOrd="0" presId="urn:microsoft.com/office/officeart/2008/layout/VerticalCurvedList"/>
    <dgm:cxn modelId="{4E6D15C6-210B-4B6D-BC1E-F0681E2727EB}" type="presParOf" srcId="{D65D7D84-B46E-4FB7-9344-3E60DF9AD6A4}" destId="{31DF411E-A8ED-418D-9260-8B57D3816885}" srcOrd="3" destOrd="0" presId="urn:microsoft.com/office/officeart/2008/layout/VerticalCurvedList"/>
    <dgm:cxn modelId="{82F4A31E-CC09-4850-AB95-1FAD099FDA0B}" type="presParOf" srcId="{1505E92C-D54A-433B-8A14-6979B9917D21}" destId="{D2E8A8B1-E0B5-48A3-A557-1218C6274C36}" srcOrd="1" destOrd="0" presId="urn:microsoft.com/office/officeart/2008/layout/VerticalCurvedList"/>
    <dgm:cxn modelId="{9B5C613D-DA1C-4496-8016-7AFBB16934FF}" type="presParOf" srcId="{1505E92C-D54A-433B-8A14-6979B9917D21}" destId="{CB05A875-FC21-45EB-AB64-0BD92E8ACBD9}" srcOrd="2" destOrd="0" presId="urn:microsoft.com/office/officeart/2008/layout/VerticalCurvedList"/>
    <dgm:cxn modelId="{6DFA5511-BDDC-4DE3-87E1-12267D3362A0}" type="presParOf" srcId="{CB05A875-FC21-45EB-AB64-0BD92E8ACBD9}" destId="{B5FA763A-BFFA-4BA7-87D8-2507A2E72AA6}" srcOrd="0" destOrd="0" presId="urn:microsoft.com/office/officeart/2008/layout/VerticalCurvedList"/>
    <dgm:cxn modelId="{FC8347E2-9E0C-41BB-BB6C-A2C25F47E7E7}" type="presParOf" srcId="{1505E92C-D54A-433B-8A14-6979B9917D21}" destId="{9D1A1BC2-4C8B-45A4-933E-760CA0DF7B1E}" srcOrd="3" destOrd="0" presId="urn:microsoft.com/office/officeart/2008/layout/VerticalCurvedList"/>
    <dgm:cxn modelId="{28659AA5-06D6-4056-8578-D4D3E26677EA}" type="presParOf" srcId="{1505E92C-D54A-433B-8A14-6979B9917D21}" destId="{F10CE300-0685-4824-9650-317BCA33A055}" srcOrd="4" destOrd="0" presId="urn:microsoft.com/office/officeart/2008/layout/VerticalCurvedList"/>
    <dgm:cxn modelId="{99327FB2-0B6C-441B-B2D3-9B5B10CAC335}" type="presParOf" srcId="{F10CE300-0685-4824-9650-317BCA33A055}" destId="{A1F5DD45-EAD6-452C-A270-8137C56C177A}" srcOrd="0" destOrd="0" presId="urn:microsoft.com/office/officeart/2008/layout/VerticalCurvedList"/>
    <dgm:cxn modelId="{2CCC3400-25A4-4373-A495-A66EF0E08EC0}" type="presParOf" srcId="{1505E92C-D54A-433B-8A14-6979B9917D21}" destId="{68F549A9-C806-4E68-A5FE-4CCEE0A1118F}" srcOrd="5" destOrd="0" presId="urn:microsoft.com/office/officeart/2008/layout/VerticalCurvedList"/>
    <dgm:cxn modelId="{37D78830-09D9-4E69-A5E8-595234E0A23B}" type="presParOf" srcId="{1505E92C-D54A-433B-8A14-6979B9917D21}" destId="{3F825F1F-6EA0-49A9-A5DA-71F4D44A778B}" srcOrd="6" destOrd="0" presId="urn:microsoft.com/office/officeart/2008/layout/VerticalCurvedList"/>
    <dgm:cxn modelId="{672F7131-4E9B-4808-9FF3-022385AFEA52}" type="presParOf" srcId="{3F825F1F-6EA0-49A9-A5DA-71F4D44A778B}" destId="{7BD3E2BB-F229-4AA5-8E93-8FBFCB2B66B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F9557C-3528-45C3-A7D8-6104E231CC3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69DD6BA1-7972-4EB4-9E58-00D4E234F7EA}" type="pres">
      <dgm:prSet presAssocID="{02F9557C-3528-45C3-A7D8-6104E231CC39}" presName="linear" presStyleCnt="0">
        <dgm:presLayoutVars>
          <dgm:dir/>
          <dgm:resizeHandles val="exact"/>
        </dgm:presLayoutVars>
      </dgm:prSet>
      <dgm:spPr/>
    </dgm:pt>
  </dgm:ptLst>
  <dgm:cxnLst>
    <dgm:cxn modelId="{E735E53B-CFF0-427A-9673-8D919EA60D0A}" type="presOf" srcId="{02F9557C-3528-45C3-A7D8-6104E231CC39}" destId="{69DD6BA1-7972-4EB4-9E58-00D4E234F7EA}" srcOrd="0"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F9557C-3528-45C3-A7D8-6104E231CC3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69DD6BA1-7972-4EB4-9E58-00D4E234F7EA}" type="pres">
      <dgm:prSet presAssocID="{02F9557C-3528-45C3-A7D8-6104E231CC39}" presName="linear" presStyleCnt="0">
        <dgm:presLayoutVars>
          <dgm:dir/>
          <dgm:resizeHandles val="exact"/>
        </dgm:presLayoutVars>
      </dgm:prSet>
      <dgm:spPr/>
    </dgm:pt>
  </dgm:ptLst>
  <dgm:cxnLst>
    <dgm:cxn modelId="{E735E53B-CFF0-427A-9673-8D919EA60D0A}" type="presOf" srcId="{02F9557C-3528-45C3-A7D8-6104E231CC39}" destId="{69DD6BA1-7972-4EB4-9E58-00D4E234F7EA}" srcOrd="0"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13B794-84B2-4FAD-B762-12AEA01E5A60}">
      <dsp:nvSpPr>
        <dsp:cNvPr id="0" name=""/>
        <dsp:cNvSpPr/>
      </dsp:nvSpPr>
      <dsp:spPr>
        <a:xfrm>
          <a:off x="-6820225" y="-1043263"/>
          <a:ext cx="8120614" cy="8120614"/>
        </a:xfrm>
        <a:prstGeom prst="blockArc">
          <a:avLst>
            <a:gd name="adj1" fmla="val 18900000"/>
            <a:gd name="adj2" fmla="val 2700000"/>
            <a:gd name="adj3" fmla="val 266"/>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D2E8A8B1-E0B5-48A3-A557-1218C6274C36}">
      <dsp:nvSpPr>
        <dsp:cNvPr id="0" name=""/>
        <dsp:cNvSpPr/>
      </dsp:nvSpPr>
      <dsp:spPr>
        <a:xfrm>
          <a:off x="837531" y="603408"/>
          <a:ext cx="5251398" cy="1206817"/>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57911" tIns="96520" rIns="96520" bIns="96520" numCol="1" spcCol="1270" anchor="ctr" anchorCtr="0">
          <a:noAutofit/>
        </a:bodyPr>
        <a:lstStyle/>
        <a:p>
          <a:pPr marL="0" lvl="0" indent="0" algn="l" defTabSz="1689100">
            <a:lnSpc>
              <a:spcPct val="90000"/>
            </a:lnSpc>
            <a:spcBef>
              <a:spcPct val="0"/>
            </a:spcBef>
            <a:spcAft>
              <a:spcPct val="35000"/>
            </a:spcAft>
            <a:buNone/>
          </a:pPr>
          <a:r>
            <a:rPr lang="en-US" sz="3800" kern="1200" dirty="0"/>
            <a:t>1 Tuition Waiver</a:t>
          </a:r>
        </a:p>
      </dsp:txBody>
      <dsp:txXfrm>
        <a:off x="837531" y="603408"/>
        <a:ext cx="5251398" cy="1206817"/>
      </dsp:txXfrm>
    </dsp:sp>
    <dsp:sp modelId="{B5FA763A-BFFA-4BA7-87D8-2507A2E72AA6}">
      <dsp:nvSpPr>
        <dsp:cNvPr id="0" name=""/>
        <dsp:cNvSpPr/>
      </dsp:nvSpPr>
      <dsp:spPr>
        <a:xfrm>
          <a:off x="83270" y="452556"/>
          <a:ext cx="1508522" cy="1508522"/>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9D1A1BC2-4C8B-45A4-933E-760CA0DF7B1E}">
      <dsp:nvSpPr>
        <dsp:cNvPr id="0" name=""/>
        <dsp:cNvSpPr/>
      </dsp:nvSpPr>
      <dsp:spPr>
        <a:xfrm>
          <a:off x="1276209" y="2413635"/>
          <a:ext cx="4812719" cy="1206817"/>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57911" tIns="96520" rIns="96520" bIns="96520" numCol="1" spcCol="1270" anchor="ctr" anchorCtr="0">
          <a:noAutofit/>
        </a:bodyPr>
        <a:lstStyle/>
        <a:p>
          <a:pPr marL="0" lvl="0" indent="0" algn="l" defTabSz="1689100">
            <a:lnSpc>
              <a:spcPct val="90000"/>
            </a:lnSpc>
            <a:spcBef>
              <a:spcPct val="0"/>
            </a:spcBef>
            <a:spcAft>
              <a:spcPct val="35000"/>
            </a:spcAft>
            <a:buNone/>
          </a:pPr>
          <a:r>
            <a:rPr lang="en-US" sz="3800" kern="1200" dirty="0"/>
            <a:t>2 Tuition Assistance</a:t>
          </a:r>
        </a:p>
      </dsp:txBody>
      <dsp:txXfrm>
        <a:off x="1276209" y="2413635"/>
        <a:ext cx="4812719" cy="1206817"/>
      </dsp:txXfrm>
    </dsp:sp>
    <dsp:sp modelId="{A1F5DD45-EAD6-452C-A270-8137C56C177A}">
      <dsp:nvSpPr>
        <dsp:cNvPr id="0" name=""/>
        <dsp:cNvSpPr/>
      </dsp:nvSpPr>
      <dsp:spPr>
        <a:xfrm>
          <a:off x="521948" y="2262783"/>
          <a:ext cx="1508522" cy="1508522"/>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68F549A9-C806-4E68-A5FE-4CCEE0A1118F}">
      <dsp:nvSpPr>
        <dsp:cNvPr id="0" name=""/>
        <dsp:cNvSpPr/>
      </dsp:nvSpPr>
      <dsp:spPr>
        <a:xfrm>
          <a:off x="837531" y="4223861"/>
          <a:ext cx="5251398" cy="1206817"/>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57911" tIns="96520" rIns="96520" bIns="96520" numCol="1" spcCol="1270" anchor="ctr" anchorCtr="0">
          <a:noAutofit/>
        </a:bodyPr>
        <a:lstStyle/>
        <a:p>
          <a:pPr marL="0" lvl="0" indent="0" algn="l" defTabSz="1689100">
            <a:lnSpc>
              <a:spcPct val="90000"/>
            </a:lnSpc>
            <a:spcBef>
              <a:spcPct val="0"/>
            </a:spcBef>
            <a:spcAft>
              <a:spcPct val="35000"/>
            </a:spcAft>
            <a:buNone/>
          </a:pPr>
          <a:r>
            <a:rPr lang="en-US" sz="3800" kern="1200" dirty="0"/>
            <a:t>3 Tuition Reimbursement</a:t>
          </a:r>
        </a:p>
      </dsp:txBody>
      <dsp:txXfrm>
        <a:off x="837531" y="4223861"/>
        <a:ext cx="5251398" cy="1206817"/>
      </dsp:txXfrm>
    </dsp:sp>
    <dsp:sp modelId="{7BD3E2BB-F229-4AA5-8E93-8FBFCB2B66B0}">
      <dsp:nvSpPr>
        <dsp:cNvPr id="0" name=""/>
        <dsp:cNvSpPr/>
      </dsp:nvSpPr>
      <dsp:spPr>
        <a:xfrm>
          <a:off x="83270" y="4073009"/>
          <a:ext cx="1508522" cy="1508522"/>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6912"/>
          </a:xfrm>
          <a:prstGeom prst="rect">
            <a:avLst/>
          </a:prstGeom>
        </p:spPr>
        <p:txBody>
          <a:bodyPr vert="horz" lIns="93259" tIns="46630" rIns="93259" bIns="46630" rtlCol="0"/>
          <a:lstStyle>
            <a:lvl1pPr algn="l">
              <a:defRPr sz="1200"/>
            </a:lvl1pPr>
          </a:lstStyle>
          <a:p>
            <a:endParaRPr lang="en-US" dirty="0"/>
          </a:p>
        </p:txBody>
      </p:sp>
      <p:sp>
        <p:nvSpPr>
          <p:cNvPr id="3" name="Date Placeholder 2"/>
          <p:cNvSpPr>
            <a:spLocks noGrp="1"/>
          </p:cNvSpPr>
          <p:nvPr>
            <p:ph type="dt" idx="1"/>
          </p:nvPr>
        </p:nvSpPr>
        <p:spPr>
          <a:xfrm>
            <a:off x="3976333" y="0"/>
            <a:ext cx="3041968" cy="466912"/>
          </a:xfrm>
          <a:prstGeom prst="rect">
            <a:avLst/>
          </a:prstGeom>
        </p:spPr>
        <p:txBody>
          <a:bodyPr vert="horz" lIns="93259" tIns="46630" rIns="93259" bIns="46630" rtlCol="0"/>
          <a:lstStyle>
            <a:lvl1pPr algn="r">
              <a:defRPr sz="1200"/>
            </a:lvl1pPr>
          </a:lstStyle>
          <a:p>
            <a:fld id="{7119C281-6FA5-47A4-80BE-B0DA7EAAAD09}" type="datetimeFigureOut">
              <a:rPr lang="en-US" smtClean="0"/>
              <a:t>4/9/2024</a:t>
            </a:fld>
            <a:endParaRPr lang="en-US" dirty="0"/>
          </a:p>
        </p:txBody>
      </p:sp>
      <p:sp>
        <p:nvSpPr>
          <p:cNvPr id="4" name="Slide Image Placeholder 3"/>
          <p:cNvSpPr>
            <a:spLocks noGrp="1" noRot="1" noChangeAspect="1"/>
          </p:cNvSpPr>
          <p:nvPr>
            <p:ph type="sldImg" idx="2"/>
          </p:nvPr>
        </p:nvSpPr>
        <p:spPr>
          <a:xfrm>
            <a:off x="2332038" y="1163638"/>
            <a:ext cx="2355850" cy="3140075"/>
          </a:xfrm>
          <a:prstGeom prst="rect">
            <a:avLst/>
          </a:prstGeom>
          <a:noFill/>
          <a:ln w="12700">
            <a:solidFill>
              <a:prstClr val="black"/>
            </a:solidFill>
          </a:ln>
        </p:spPr>
        <p:txBody>
          <a:bodyPr vert="horz" lIns="93259" tIns="46630" rIns="93259" bIns="46630" rtlCol="0" anchor="ctr"/>
          <a:lstStyle/>
          <a:p>
            <a:endParaRPr lang="en-US" dirty="0"/>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59" tIns="46630" rIns="93259" bIns="4663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6"/>
            <a:ext cx="3041968" cy="466911"/>
          </a:xfrm>
          <a:prstGeom prst="rect">
            <a:avLst/>
          </a:prstGeom>
        </p:spPr>
        <p:txBody>
          <a:bodyPr vert="horz" lIns="93259" tIns="46630" rIns="93259" bIns="4663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3" y="8839016"/>
            <a:ext cx="3041968" cy="466911"/>
          </a:xfrm>
          <a:prstGeom prst="rect">
            <a:avLst/>
          </a:prstGeom>
        </p:spPr>
        <p:txBody>
          <a:bodyPr vert="horz" lIns="93259" tIns="46630" rIns="93259" bIns="46630" rtlCol="0" anchor="b"/>
          <a:lstStyle>
            <a:lvl1pPr algn="r">
              <a:defRPr sz="1200"/>
            </a:lvl1pPr>
          </a:lstStyle>
          <a:p>
            <a:fld id="{F8B66E82-DA4F-457D-B252-E1872695CDE9}" type="slidenum">
              <a:rPr lang="en-US" smtClean="0"/>
              <a:t>‹#›</a:t>
            </a:fld>
            <a:endParaRPr lang="en-US" dirty="0"/>
          </a:p>
        </p:txBody>
      </p:sp>
    </p:spTree>
    <p:extLst>
      <p:ext uri="{BB962C8B-B14F-4D97-AF65-F5344CB8AC3E}">
        <p14:creationId xmlns:p14="http://schemas.microsoft.com/office/powerpoint/2010/main" val="3434709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Employee Self-Assessment</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52074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vl1pPr>
          </a:lstStyle>
          <a:p>
            <a:r>
              <a:rPr lang="en-US" dirty="0"/>
              <a:t>Click to edit Master title style</a:t>
            </a:r>
          </a:p>
        </p:txBody>
      </p:sp>
    </p:spTree>
    <p:extLst>
      <p:ext uri="{BB962C8B-B14F-4D97-AF65-F5344CB8AC3E}">
        <p14:creationId xmlns:p14="http://schemas.microsoft.com/office/powerpoint/2010/main" val="2077259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Employee Self Assessment</a:t>
            </a:r>
          </a:p>
        </p:txBody>
      </p:sp>
      <p:sp>
        <p:nvSpPr>
          <p:cNvPr id="3" name="Content Placeholder 2"/>
          <p:cNvSpPr>
            <a:spLocks noGrp="1"/>
          </p:cNvSpPr>
          <p:nvPr>
            <p:ph sz="half" idx="1"/>
          </p:nvPr>
        </p:nvSpPr>
        <p:spPr>
          <a:xfrm>
            <a:off x="342900" y="2133601"/>
            <a:ext cx="3028950" cy="603461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3776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6172200" cy="1549400"/>
          </a:xfrm>
        </p:spPr>
        <p:txBody>
          <a:bodyPr anchor="b">
            <a:normAutofit/>
          </a:bodyPr>
          <a:lstStyle>
            <a:lvl1pPr algn="ctr">
              <a:defRPr sz="3300" b="1"/>
            </a:lvl1pPr>
          </a:lstStyle>
          <a:p>
            <a:r>
              <a:rPr lang="en-US"/>
              <a:t>Click to edit Master title style</a:t>
            </a:r>
            <a:endParaRPr lang="en-US" dirty="0"/>
          </a:p>
        </p:txBody>
      </p:sp>
      <p:sp>
        <p:nvSpPr>
          <p:cNvPr id="3" name="Content Placeholder 2"/>
          <p:cNvSpPr>
            <a:spLocks noGrp="1"/>
          </p:cNvSpPr>
          <p:nvPr>
            <p:ph idx="1"/>
          </p:nvPr>
        </p:nvSpPr>
        <p:spPr>
          <a:xfrm>
            <a:off x="2681287" y="1913467"/>
            <a:ext cx="3833813" cy="625475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Tree>
    <p:extLst>
      <p:ext uri="{BB962C8B-B14F-4D97-AF65-F5344CB8AC3E}">
        <p14:creationId xmlns:p14="http://schemas.microsoft.com/office/powerpoint/2010/main" val="2997099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Tree>
    <p:extLst>
      <p:ext uri="{BB962C8B-B14F-4D97-AF65-F5344CB8AC3E}">
        <p14:creationId xmlns:p14="http://schemas.microsoft.com/office/powerpoint/2010/main" val="3813525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10" name="Text Placeholder 3"/>
          <p:cNvSpPr>
            <a:spLocks noGrp="1"/>
          </p:cNvSpPr>
          <p:nvPr>
            <p:ph type="body" sz="half" idx="2" hasCustomPrompt="1"/>
          </p:nvPr>
        </p:nvSpPr>
        <p:spPr>
          <a:xfrm>
            <a:off x="1344216" y="4719357"/>
            <a:ext cx="4114800" cy="507185"/>
          </a:xfrm>
        </p:spPr>
        <p:txBody>
          <a:bodyPr>
            <a:normAutofit/>
          </a:bodyPr>
          <a:lstStyle>
            <a:lvl1pPr marL="0" indent="0" algn="ctr">
              <a:buNone/>
              <a:defRPr sz="1350" baseline="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-Johnny Appleseed</a:t>
            </a:r>
          </a:p>
        </p:txBody>
      </p:sp>
      <p:sp>
        <p:nvSpPr>
          <p:cNvPr id="8" name="Text Placeholder 7"/>
          <p:cNvSpPr>
            <a:spLocks noGrp="1"/>
          </p:cNvSpPr>
          <p:nvPr>
            <p:ph type="body" sz="quarter" idx="13" hasCustomPrompt="1"/>
          </p:nvPr>
        </p:nvSpPr>
        <p:spPr>
          <a:xfrm>
            <a:off x="487204" y="2472478"/>
            <a:ext cx="5890736" cy="1862455"/>
          </a:xfrm>
        </p:spPr>
        <p:txBody>
          <a:bodyPr anchor="ctr" anchorCtr="1">
            <a:normAutofit/>
          </a:bodyPr>
          <a:lstStyle>
            <a:lvl1pPr marL="0" indent="0" algn="ctr">
              <a:buNone/>
              <a:defRPr sz="2100">
                <a:latin typeface="+mn-lt"/>
              </a:defRPr>
            </a:lvl1pPr>
          </a:lstStyle>
          <a:p>
            <a:pPr lvl="0"/>
            <a:r>
              <a:rPr lang="en-US" dirty="0"/>
              <a:t>“Type a quote here.”</a:t>
            </a:r>
          </a:p>
        </p:txBody>
      </p:sp>
    </p:spTree>
    <p:extLst>
      <p:ext uri="{BB962C8B-B14F-4D97-AF65-F5344CB8AC3E}">
        <p14:creationId xmlns:p14="http://schemas.microsoft.com/office/powerpoint/2010/main" val="31064414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6244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42900" y="1188721"/>
            <a:ext cx="6172200" cy="697949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p:cNvSpPr txBox="1"/>
          <p:nvPr userDrawn="1"/>
        </p:nvSpPr>
        <p:spPr>
          <a:xfrm>
            <a:off x="5135880" y="8639471"/>
            <a:ext cx="1379220" cy="246221"/>
          </a:xfrm>
          <a:prstGeom prst="rect">
            <a:avLst/>
          </a:prstGeom>
          <a:noFill/>
        </p:spPr>
        <p:txBody>
          <a:bodyPr wrap="square" rtlCol="0">
            <a:spAutoFit/>
          </a:bodyPr>
          <a:lstStyle/>
          <a:p>
            <a:pPr algn="r"/>
            <a:fld id="{1E339874-A364-4222-ADE5-007C55E22669}" type="slidenum">
              <a:rPr lang="en-US" sz="1000" smtClean="0"/>
              <a:pPr algn="r"/>
              <a:t>‹#›</a:t>
            </a:fld>
            <a:endParaRPr lang="en-US" sz="1000" dirty="0"/>
          </a:p>
        </p:txBody>
      </p:sp>
    </p:spTree>
    <p:extLst>
      <p:ext uri="{BB962C8B-B14F-4D97-AF65-F5344CB8AC3E}">
        <p14:creationId xmlns:p14="http://schemas.microsoft.com/office/powerpoint/2010/main" val="1045134496"/>
      </p:ext>
    </p:extLst>
  </p:cSld>
  <p:clrMap bg1="lt1" tx1="dk1" bg2="lt2" tx2="dk2" accent1="accent1" accent2="accent2" accent3="accent3" accent4="accent4" accent5="accent5" accent6="accent6" hlink="hlink" folHlink="folHlink"/>
  <p:sldLayoutIdLst>
    <p:sldLayoutId id="2147483723" r:id="rId1"/>
    <p:sldLayoutId id="2147483725" r:id="rId2"/>
    <p:sldLayoutId id="2147483726" r:id="rId3"/>
    <p:sldLayoutId id="2147483727" r:id="rId4"/>
    <p:sldLayoutId id="2147483728" r:id="rId5"/>
    <p:sldLayoutId id="2147483729" r:id="rId6"/>
  </p:sldLayoutIdLst>
  <p:hf sldNum="0" hdr="0" dt="0"/>
  <p:txStyles>
    <p:titleStyle>
      <a:lvl1pPr algn="ctr" defTabSz="342900" rtl="0" eaLnBrk="1" latinLnBrk="0" hangingPunct="1">
        <a:spcBef>
          <a:spcPct val="0"/>
        </a:spcBef>
        <a:buNone/>
        <a:defRPr sz="3300" kern="1200">
          <a:solidFill>
            <a:schemeClr val="tx2"/>
          </a:solidFill>
          <a:latin typeface="Arial"/>
          <a:ea typeface="+mj-ea"/>
          <a:cs typeface="Arial"/>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Arial"/>
          <a:ea typeface="+mn-ea"/>
          <a:cs typeface="Arial"/>
        </a:defRPr>
      </a:lvl1pPr>
      <a:lvl2pPr marL="557213" indent="-214313" algn="l" defTabSz="342900" rtl="0" eaLnBrk="1" latinLnBrk="0" hangingPunct="1">
        <a:spcBef>
          <a:spcPct val="20000"/>
        </a:spcBef>
        <a:buFont typeface="Arial"/>
        <a:buChar char="–"/>
        <a:defRPr sz="2100" kern="1200">
          <a:solidFill>
            <a:schemeClr val="tx1"/>
          </a:solidFill>
          <a:latin typeface="Arial"/>
          <a:ea typeface="+mn-ea"/>
          <a:cs typeface="Arial"/>
        </a:defRPr>
      </a:lvl2pPr>
      <a:lvl3pPr marL="857250" indent="-171450" algn="l" defTabSz="342900" rtl="0" eaLnBrk="1" latinLnBrk="0" hangingPunct="1">
        <a:spcBef>
          <a:spcPct val="20000"/>
        </a:spcBef>
        <a:buFont typeface="Arial"/>
        <a:buChar char="•"/>
        <a:defRPr sz="1800" kern="1200">
          <a:solidFill>
            <a:schemeClr val="tx1"/>
          </a:solidFill>
          <a:latin typeface="Arial"/>
          <a:ea typeface="+mn-ea"/>
          <a:cs typeface="Arial"/>
        </a:defRPr>
      </a:lvl3pPr>
      <a:lvl4pPr marL="1200150" indent="-171450" algn="l" defTabSz="342900" rtl="0" eaLnBrk="1" latinLnBrk="0" hangingPunct="1">
        <a:spcBef>
          <a:spcPct val="20000"/>
        </a:spcBef>
        <a:buFont typeface="Arial"/>
        <a:buChar char="–"/>
        <a:defRPr sz="1500" kern="1200">
          <a:solidFill>
            <a:schemeClr val="tx1"/>
          </a:solidFill>
          <a:latin typeface="Arial"/>
          <a:ea typeface="+mn-ea"/>
          <a:cs typeface="Arial"/>
        </a:defRPr>
      </a:lvl4pPr>
      <a:lvl5pPr marL="1543050" indent="-171450" algn="l" defTabSz="342900" rtl="0" eaLnBrk="1" latinLnBrk="0" hangingPunct="1">
        <a:spcBef>
          <a:spcPct val="20000"/>
        </a:spcBef>
        <a:buFont typeface="Arial"/>
        <a:buChar char="»"/>
        <a:defRPr sz="1500" kern="1200">
          <a:solidFill>
            <a:schemeClr val="tx1"/>
          </a:solidFill>
          <a:latin typeface="Arial"/>
          <a:ea typeface="+mn-ea"/>
          <a:cs typeface="Arial"/>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wm.edu/offices/ce/policies/financial-operations/employee-educational-assistance.php"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hyperlink" Target="https://blog.opensourceteacher.ca/2016/01/how-questions-can-make-your-classroom.html" TargetMode="External"/><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715AFB-7BE4-6D93-2B84-45D368159383}"/>
              </a:ext>
            </a:extLst>
          </p:cNvPr>
          <p:cNvSpPr>
            <a:spLocks noGrp="1"/>
          </p:cNvSpPr>
          <p:nvPr>
            <p:ph type="title"/>
          </p:nvPr>
        </p:nvSpPr>
        <p:spPr>
          <a:xfrm>
            <a:off x="342900" y="366183"/>
            <a:ext cx="6172200" cy="2966564"/>
          </a:xfrm>
        </p:spPr>
        <p:txBody>
          <a:bodyPr anchor="ctr">
            <a:noAutofit/>
          </a:bodyPr>
          <a:lstStyle/>
          <a:p>
            <a:pPr>
              <a:lnSpc>
                <a:spcPct val="90000"/>
              </a:lnSpc>
            </a:pPr>
            <a:r>
              <a:rPr lang="en-US" sz="6000" dirty="0">
                <a:effectLst>
                  <a:outerShdw blurRad="38100" dist="38100" dir="2700000" algn="tl">
                    <a:srgbClr val="000000">
                      <a:alpha val="43137"/>
                    </a:srgbClr>
                  </a:outerShdw>
                </a:effectLst>
              </a:rPr>
              <a:t>Employee Educational Benefits Policy</a:t>
            </a:r>
          </a:p>
        </p:txBody>
      </p:sp>
      <p:pic>
        <p:nvPicPr>
          <p:cNvPr id="11" name="Content Placeholder 10">
            <a:extLst>
              <a:ext uri="{FF2B5EF4-FFF2-40B4-BE49-F238E27FC236}">
                <a16:creationId xmlns:a16="http://schemas.microsoft.com/office/drawing/2014/main" id="{50A3D391-479D-29EA-B801-293384225DF5}"/>
              </a:ext>
            </a:extLst>
          </p:cNvPr>
          <p:cNvPicPr>
            <a:picLocks noGrp="1" noChangeAspect="1"/>
          </p:cNvPicPr>
          <p:nvPr>
            <p:ph idx="1"/>
          </p:nvPr>
        </p:nvPicPr>
        <p:blipFill>
          <a:blip r:embed="rId2"/>
          <a:stretch>
            <a:fillRect/>
          </a:stretch>
        </p:blipFill>
        <p:spPr>
          <a:xfrm>
            <a:off x="342900" y="3449866"/>
            <a:ext cx="6172200" cy="4382262"/>
          </a:xfrm>
          <a:noFill/>
        </p:spPr>
      </p:pic>
    </p:spTree>
    <p:extLst>
      <p:ext uri="{BB962C8B-B14F-4D97-AF65-F5344CB8AC3E}">
        <p14:creationId xmlns:p14="http://schemas.microsoft.com/office/powerpoint/2010/main" val="1948976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CDA66-1FE2-28CB-F003-08FE88A998C3}"/>
              </a:ext>
            </a:extLst>
          </p:cNvPr>
          <p:cNvSpPr>
            <a:spLocks noGrp="1"/>
          </p:cNvSpPr>
          <p:nvPr>
            <p:ph type="title"/>
          </p:nvPr>
        </p:nvSpPr>
        <p:spPr/>
        <p:txBody>
          <a:bodyPr/>
          <a:lstStyle/>
          <a:p>
            <a:r>
              <a:rPr lang="en-US" dirty="0"/>
              <a:t>Graduate Program Taxation</a:t>
            </a:r>
          </a:p>
        </p:txBody>
      </p:sp>
      <p:sp>
        <p:nvSpPr>
          <p:cNvPr id="3" name="Content Placeholder 2">
            <a:extLst>
              <a:ext uri="{FF2B5EF4-FFF2-40B4-BE49-F238E27FC236}">
                <a16:creationId xmlns:a16="http://schemas.microsoft.com/office/drawing/2014/main" id="{52E78CC5-861D-0310-23E0-3B03D90123A2}"/>
              </a:ext>
            </a:extLst>
          </p:cNvPr>
          <p:cNvSpPr>
            <a:spLocks noGrp="1"/>
          </p:cNvSpPr>
          <p:nvPr>
            <p:ph idx="1"/>
          </p:nvPr>
        </p:nvSpPr>
        <p:spPr>
          <a:xfrm>
            <a:off x="342900" y="1188720"/>
            <a:ext cx="6172200" cy="7432765"/>
          </a:xfrm>
        </p:spPr>
        <p:txBody>
          <a:bodyPr/>
          <a:lstStyle/>
          <a:p>
            <a:pPr marL="0" indent="0">
              <a:buNone/>
            </a:pPr>
            <a:r>
              <a:rPr lang="en-US" dirty="0">
                <a:hlinkClick r:id="rId2"/>
              </a:rPr>
              <a:t>William &amp; Mary - Employee Educational Assistance (wm.edu</a:t>
            </a:r>
            <a:r>
              <a:rPr lang="en-US">
                <a:hlinkClick r:id="rId2"/>
              </a:rPr>
              <a:t>)</a:t>
            </a:r>
            <a:r>
              <a:rPr lang="en-US"/>
              <a:t> </a:t>
            </a:r>
            <a:endParaRPr lang="en-US" dirty="0"/>
          </a:p>
          <a:p>
            <a:r>
              <a:rPr lang="en-US" dirty="0"/>
              <a:t>Forms</a:t>
            </a:r>
          </a:p>
          <a:p>
            <a:pPr lvl="1"/>
            <a:r>
              <a:rPr lang="en-US" dirty="0"/>
              <a:t>Tax Calculator (Estimated Taxation for planning purposes)</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marL="342900" lvl="1" indent="0">
              <a:buNone/>
            </a:pPr>
            <a:endParaRPr lang="en-US" dirty="0"/>
          </a:p>
          <a:p>
            <a:pPr marL="342900" lvl="1" indent="0">
              <a:buNone/>
            </a:pPr>
            <a:endParaRPr lang="en-US" dirty="0"/>
          </a:p>
          <a:p>
            <a:pPr marL="342900" lvl="1" indent="0">
              <a:buNone/>
            </a:pPr>
            <a:r>
              <a:rPr lang="en-US" dirty="0"/>
              <a:t>Future Policy Page:  financepolicies.wm.edu</a:t>
            </a:r>
          </a:p>
          <a:p>
            <a:endParaRPr lang="en-US" dirty="0"/>
          </a:p>
          <a:p>
            <a:endParaRPr lang="en-US" dirty="0"/>
          </a:p>
          <a:p>
            <a:endParaRPr lang="en-US" dirty="0"/>
          </a:p>
        </p:txBody>
      </p:sp>
      <p:pic>
        <p:nvPicPr>
          <p:cNvPr id="4" name="Content Placeholder 5">
            <a:extLst>
              <a:ext uri="{FF2B5EF4-FFF2-40B4-BE49-F238E27FC236}">
                <a16:creationId xmlns:a16="http://schemas.microsoft.com/office/drawing/2014/main" id="{1672773B-8317-310A-AC52-F9707097767C}"/>
              </a:ext>
            </a:extLst>
          </p:cNvPr>
          <p:cNvPicPr>
            <a:picLocks noChangeAspect="1"/>
          </p:cNvPicPr>
          <p:nvPr/>
        </p:nvPicPr>
        <p:blipFill>
          <a:blip r:embed="rId3"/>
          <a:stretch>
            <a:fillRect/>
          </a:stretch>
        </p:blipFill>
        <p:spPr>
          <a:xfrm>
            <a:off x="342900" y="3374889"/>
            <a:ext cx="6141710" cy="4136254"/>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2407242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A165C-AF3F-BA9B-3A1D-2CD5D4977CC9}"/>
              </a:ext>
            </a:extLst>
          </p:cNvPr>
          <p:cNvSpPr>
            <a:spLocks noGrp="1"/>
          </p:cNvSpPr>
          <p:nvPr>
            <p:ph type="title"/>
          </p:nvPr>
        </p:nvSpPr>
        <p:spPr>
          <a:xfrm>
            <a:off x="342900" y="257327"/>
            <a:ext cx="6172200" cy="609598"/>
          </a:xfrm>
        </p:spPr>
        <p:txBody>
          <a:bodyPr>
            <a:noAutofit/>
          </a:bodyPr>
          <a:lstStyle/>
          <a:p>
            <a:r>
              <a:rPr lang="en-US" sz="4000" b="1" dirty="0">
                <a:effectLst>
                  <a:outerShdw blurRad="38100" dist="38100" dir="2700000" algn="tl">
                    <a:srgbClr val="000000">
                      <a:alpha val="43137"/>
                    </a:srgbClr>
                  </a:outerShdw>
                </a:effectLst>
              </a:rPr>
              <a:t>Take Aways</a:t>
            </a:r>
          </a:p>
        </p:txBody>
      </p:sp>
      <p:graphicFrame>
        <p:nvGraphicFramePr>
          <p:cNvPr id="11" name="Diagram 10">
            <a:extLst>
              <a:ext uri="{FF2B5EF4-FFF2-40B4-BE49-F238E27FC236}">
                <a16:creationId xmlns:a16="http://schemas.microsoft.com/office/drawing/2014/main" id="{7A9BC7A2-B854-6327-80D8-92471E979ED7}"/>
              </a:ext>
            </a:extLst>
          </p:cNvPr>
          <p:cNvGraphicFramePr/>
          <p:nvPr/>
        </p:nvGraphicFramePr>
        <p:xfrm>
          <a:off x="1143000" y="3048000"/>
          <a:ext cx="4572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TextBox 12">
            <a:extLst>
              <a:ext uri="{FF2B5EF4-FFF2-40B4-BE49-F238E27FC236}">
                <a16:creationId xmlns:a16="http://schemas.microsoft.com/office/drawing/2014/main" id="{F3C68775-9F3F-6E3A-DBCF-BA5B34875A56}"/>
              </a:ext>
            </a:extLst>
          </p:cNvPr>
          <p:cNvSpPr txBox="1"/>
          <p:nvPr/>
        </p:nvSpPr>
        <p:spPr>
          <a:xfrm>
            <a:off x="176034" y="866925"/>
            <a:ext cx="6505932" cy="8402300"/>
          </a:xfrm>
          <a:prstGeom prst="rect">
            <a:avLst/>
          </a:prstGeom>
          <a:noFill/>
        </p:spPr>
        <p:txBody>
          <a:bodyPr wrap="square" rtlCol="0">
            <a:spAutoFit/>
          </a:bodyPr>
          <a:lstStyle/>
          <a:p>
            <a:r>
              <a:rPr lang="en-US" dirty="0"/>
              <a:t>Enrolling in courses at W&amp;M represents the most straightforward avenue for leveraging educational benefits.</a:t>
            </a:r>
          </a:p>
          <a:p>
            <a:endParaRPr lang="en-US" dirty="0"/>
          </a:p>
          <a:p>
            <a:r>
              <a:rPr lang="en-US" dirty="0"/>
              <a:t>Currently, centralized funding to enhance educational benefits for employees is unavailable. In the event of pursuing courses externally, approval is necessary and granted only in rare instances.</a:t>
            </a:r>
          </a:p>
          <a:p>
            <a:endParaRPr lang="en-US" dirty="0"/>
          </a:p>
          <a:p>
            <a:r>
              <a:rPr lang="en-US" dirty="0"/>
              <a:t>The university is actively exploring avenues to establish a fund aimed at augmenting supplementary educational benefits – specifics to be determined.</a:t>
            </a:r>
          </a:p>
          <a:p>
            <a:endParaRPr lang="en-US" dirty="0"/>
          </a:p>
          <a:p>
            <a:r>
              <a:rPr lang="en-US" dirty="0"/>
              <a:t>Self-Sustaining programs and online programs are excluded from this benefit due </a:t>
            </a:r>
            <a:r>
              <a:rPr lang="en-US"/>
              <a:t>to internal costs.  </a:t>
            </a:r>
            <a:endParaRPr lang="en-US" dirty="0"/>
          </a:p>
          <a:p>
            <a:endParaRPr lang="en-US" dirty="0"/>
          </a:p>
          <a:p>
            <a:r>
              <a:rPr lang="en-US" dirty="0"/>
              <a:t>Compliance with IRS guidelines mandates the imposition of taxation on this benefit on graduate programs. Employees are advised to acquaint themselves with the potential impact on their paychecks and make necessary preparations accordingly.</a:t>
            </a:r>
          </a:p>
          <a:p>
            <a:endParaRPr lang="en-US" dirty="0"/>
          </a:p>
          <a:p>
            <a:r>
              <a:rPr lang="en-US" dirty="0"/>
              <a:t>The university provides a wide array of programs for you to explore. If you can't find your desired program, don't hesitate to reach out to the counselors and admissions departments. They are here to help you in discovering comparable options that align with your educational goals. Don't give up on your aspirations—let W&amp;M support you in reaching them.</a:t>
            </a:r>
          </a:p>
          <a:p>
            <a:endParaRPr lang="en-US" dirty="0"/>
          </a:p>
          <a:p>
            <a:endParaRPr lang="en-US" dirty="0"/>
          </a:p>
          <a:p>
            <a:endParaRPr lang="en-US" dirty="0"/>
          </a:p>
        </p:txBody>
      </p:sp>
    </p:spTree>
    <p:extLst>
      <p:ext uri="{BB962C8B-B14F-4D97-AF65-F5344CB8AC3E}">
        <p14:creationId xmlns:p14="http://schemas.microsoft.com/office/powerpoint/2010/main" val="3931250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green question mark on a white background">
            <a:extLst>
              <a:ext uri="{FF2B5EF4-FFF2-40B4-BE49-F238E27FC236}">
                <a16:creationId xmlns:a16="http://schemas.microsoft.com/office/drawing/2014/main" id="{A49C5FB9-7DDD-6148-A978-BE471B18498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29390" y="397042"/>
            <a:ext cx="6230640" cy="8095218"/>
          </a:xfrm>
          <a:prstGeom prst="rect">
            <a:avLst/>
          </a:prstGeom>
        </p:spPr>
      </p:pic>
    </p:spTree>
    <p:extLst>
      <p:ext uri="{BB962C8B-B14F-4D97-AF65-F5344CB8AC3E}">
        <p14:creationId xmlns:p14="http://schemas.microsoft.com/office/powerpoint/2010/main" val="2680866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8CF10-318F-CF7B-412F-49C78D2C69CC}"/>
              </a:ext>
            </a:extLst>
          </p:cNvPr>
          <p:cNvSpPr>
            <a:spLocks noGrp="1"/>
          </p:cNvSpPr>
          <p:nvPr>
            <p:ph type="title"/>
          </p:nvPr>
        </p:nvSpPr>
        <p:spPr>
          <a:xfrm>
            <a:off x="342900" y="366184"/>
            <a:ext cx="6406816" cy="1173858"/>
          </a:xfrm>
        </p:spPr>
        <p:txBody>
          <a:bodyPr anchor="ctr">
            <a:noAutofit/>
          </a:bodyPr>
          <a:lstStyle/>
          <a:p>
            <a:r>
              <a:rPr lang="en-US" sz="4800" b="1" dirty="0">
                <a:effectLst>
                  <a:outerShdw blurRad="38100" dist="38100" dir="2700000" algn="tl">
                    <a:srgbClr val="000000">
                      <a:alpha val="43137"/>
                    </a:srgbClr>
                  </a:outerShdw>
                </a:effectLst>
              </a:rPr>
              <a:t>Types of Educational Assistance </a:t>
            </a:r>
          </a:p>
        </p:txBody>
      </p:sp>
      <p:sp>
        <p:nvSpPr>
          <p:cNvPr id="10" name="Content Placeholder 3">
            <a:extLst>
              <a:ext uri="{FF2B5EF4-FFF2-40B4-BE49-F238E27FC236}">
                <a16:creationId xmlns:a16="http://schemas.microsoft.com/office/drawing/2014/main" id="{509F1F19-E16F-C5DA-7EFD-F6A6C9EA183A}"/>
              </a:ext>
            </a:extLst>
          </p:cNvPr>
          <p:cNvSpPr>
            <a:spLocks noGrp="1"/>
          </p:cNvSpPr>
          <p:nvPr>
            <p:ph sz="half" idx="2"/>
          </p:nvPr>
        </p:nvSpPr>
        <p:spPr>
          <a:xfrm>
            <a:off x="3486150" y="2133601"/>
            <a:ext cx="3028950" cy="6034617"/>
          </a:xfrm>
        </p:spPr>
        <p:txBody>
          <a:bodyPr/>
          <a:lstStyle/>
          <a:p>
            <a:endParaRPr lang="en-US" sz="1800" b="0" i="0" u="none" strike="noStrike" dirty="0">
              <a:effectLst/>
              <a:latin typeface="Arial" panose="020B0604020202020204" pitchFamily="34" charset="0"/>
            </a:endParaRPr>
          </a:p>
          <a:p>
            <a:endParaRPr lang="en-US" sz="1800" b="0" i="0" u="none" strike="noStrike" dirty="0">
              <a:effectLst/>
              <a:latin typeface="Arial" panose="020B0604020202020204" pitchFamily="34" charset="0"/>
            </a:endParaRPr>
          </a:p>
          <a:p>
            <a:endParaRPr lang="en-US" dirty="0"/>
          </a:p>
        </p:txBody>
      </p:sp>
      <p:graphicFrame>
        <p:nvGraphicFramePr>
          <p:cNvPr id="13" name="Content Placeholder 12">
            <a:extLst>
              <a:ext uri="{FF2B5EF4-FFF2-40B4-BE49-F238E27FC236}">
                <a16:creationId xmlns:a16="http://schemas.microsoft.com/office/drawing/2014/main" id="{42EA317A-D5DB-CE34-8C98-47F8427D4CE9}"/>
              </a:ext>
            </a:extLst>
          </p:cNvPr>
          <p:cNvGraphicFramePr>
            <a:graphicFrameLocks noGrp="1"/>
          </p:cNvGraphicFramePr>
          <p:nvPr>
            <p:ph sz="half" idx="1"/>
            <p:extLst>
              <p:ext uri="{D42A27DB-BD31-4B8C-83A1-F6EECF244321}">
                <p14:modId xmlns:p14="http://schemas.microsoft.com/office/powerpoint/2010/main" val="4030953215"/>
              </p:ext>
            </p:extLst>
          </p:nvPr>
        </p:nvGraphicFramePr>
        <p:xfrm>
          <a:off x="342900" y="2133600"/>
          <a:ext cx="6172200" cy="6034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3644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C811A-2806-875C-9A21-34590CA669CB}"/>
              </a:ext>
            </a:extLst>
          </p:cNvPr>
          <p:cNvSpPr>
            <a:spLocks noGrp="1"/>
          </p:cNvSpPr>
          <p:nvPr>
            <p:ph type="title"/>
          </p:nvPr>
        </p:nvSpPr>
        <p:spPr>
          <a:xfrm>
            <a:off x="252663" y="366183"/>
            <a:ext cx="6388769" cy="822537"/>
          </a:xfrm>
        </p:spPr>
        <p:txBody>
          <a:bodyPr>
            <a:normAutofit/>
          </a:bodyPr>
          <a:lstStyle/>
          <a:p>
            <a:r>
              <a:rPr lang="en-US" sz="3600" b="1" dirty="0">
                <a:effectLst>
                  <a:outerShdw blurRad="38100" dist="38100" dir="2700000" algn="tl">
                    <a:srgbClr val="000000">
                      <a:alpha val="43137"/>
                    </a:srgbClr>
                  </a:outerShdw>
                </a:effectLst>
              </a:rPr>
              <a:t>Definitions of Programs</a:t>
            </a:r>
          </a:p>
        </p:txBody>
      </p:sp>
      <p:sp>
        <p:nvSpPr>
          <p:cNvPr id="3" name="Content Placeholder 2">
            <a:extLst>
              <a:ext uri="{FF2B5EF4-FFF2-40B4-BE49-F238E27FC236}">
                <a16:creationId xmlns:a16="http://schemas.microsoft.com/office/drawing/2014/main" id="{2E31235C-DBB3-829E-DEED-131022B629AD}"/>
              </a:ext>
            </a:extLst>
          </p:cNvPr>
          <p:cNvSpPr>
            <a:spLocks noGrp="1"/>
          </p:cNvSpPr>
          <p:nvPr>
            <p:ph idx="1"/>
          </p:nvPr>
        </p:nvSpPr>
        <p:spPr>
          <a:xfrm>
            <a:off x="342900" y="1188721"/>
            <a:ext cx="6172200" cy="7365732"/>
          </a:xfrm>
        </p:spPr>
        <p:txBody>
          <a:bodyPr>
            <a:normAutofit lnSpcReduction="10000"/>
          </a:bodyPr>
          <a:lstStyle/>
          <a:p>
            <a:pPr algn="l">
              <a:spcBef>
                <a:spcPts val="0"/>
              </a:spcBef>
            </a:pPr>
            <a:r>
              <a:rPr lang="en-US" sz="3200" b="1" i="0" dirty="0">
                <a:solidFill>
                  <a:schemeClr val="accent1"/>
                </a:solidFill>
                <a:effectLst/>
                <a:latin typeface="Avenir Next W01"/>
              </a:rPr>
              <a:t>Tuition Waiver</a:t>
            </a:r>
            <a:r>
              <a:rPr lang="en-US" sz="3200" b="0" i="0" dirty="0">
                <a:solidFill>
                  <a:schemeClr val="accent1"/>
                </a:solidFill>
                <a:effectLst/>
                <a:latin typeface="Avenir Next W01"/>
              </a:rPr>
              <a:t> </a:t>
            </a:r>
            <a:r>
              <a:rPr lang="en-US" sz="3200" b="0" i="0" dirty="0">
                <a:solidFill>
                  <a:srgbClr val="282626"/>
                </a:solidFill>
                <a:effectLst/>
                <a:latin typeface="Avenir Next W01"/>
              </a:rPr>
              <a:t>– Undergraduate-level tuition waived by the university for an approved academic credit course at William &amp; Mary.</a:t>
            </a:r>
          </a:p>
          <a:p>
            <a:pPr algn="l">
              <a:spcBef>
                <a:spcPts val="0"/>
              </a:spcBef>
            </a:pPr>
            <a:r>
              <a:rPr lang="en-US" sz="3200" b="1" i="0" dirty="0">
                <a:solidFill>
                  <a:schemeClr val="accent1"/>
                </a:solidFill>
                <a:effectLst/>
                <a:latin typeface="Avenir Next W01"/>
              </a:rPr>
              <a:t>Tuition Assistance</a:t>
            </a:r>
            <a:r>
              <a:rPr lang="en-US" sz="3200" b="0" i="0" dirty="0">
                <a:solidFill>
                  <a:schemeClr val="accent1"/>
                </a:solidFill>
                <a:effectLst/>
                <a:latin typeface="Avenir Next W01"/>
              </a:rPr>
              <a:t> </a:t>
            </a:r>
            <a:r>
              <a:rPr lang="en-US" sz="3200" b="0" i="0" dirty="0">
                <a:solidFill>
                  <a:srgbClr val="282626"/>
                </a:solidFill>
                <a:effectLst/>
                <a:latin typeface="Avenir Next W01"/>
              </a:rPr>
              <a:t>– Graduate-level tuition paid for by the university for an approved academic credit course taken at William &amp; Mary.</a:t>
            </a:r>
          </a:p>
          <a:p>
            <a:pPr algn="l">
              <a:spcBef>
                <a:spcPts val="0"/>
              </a:spcBef>
            </a:pPr>
            <a:r>
              <a:rPr lang="en-US" sz="3200" b="1" i="0" dirty="0">
                <a:solidFill>
                  <a:schemeClr val="accent1"/>
                </a:solidFill>
                <a:effectLst/>
                <a:latin typeface="Avenir Next W01"/>
              </a:rPr>
              <a:t>Tuition Reimbursement</a:t>
            </a:r>
            <a:r>
              <a:rPr lang="en-US" sz="3200" b="0" i="0" dirty="0">
                <a:solidFill>
                  <a:schemeClr val="accent1"/>
                </a:solidFill>
                <a:effectLst/>
                <a:latin typeface="Avenir Next W01"/>
              </a:rPr>
              <a:t> </a:t>
            </a:r>
            <a:r>
              <a:rPr lang="en-US" sz="3200" b="0" i="0" dirty="0">
                <a:solidFill>
                  <a:srgbClr val="282626"/>
                </a:solidFill>
                <a:effectLst/>
                <a:latin typeface="Avenir Next W01"/>
              </a:rPr>
              <a:t>– Any tuition reimbursed by the university for an approved, work-related, academic credit course at an institution other than William &amp; Mary.</a:t>
            </a:r>
          </a:p>
          <a:p>
            <a:endParaRPr lang="en-US" dirty="0"/>
          </a:p>
        </p:txBody>
      </p:sp>
    </p:spTree>
    <p:extLst>
      <p:ext uri="{BB962C8B-B14F-4D97-AF65-F5344CB8AC3E}">
        <p14:creationId xmlns:p14="http://schemas.microsoft.com/office/powerpoint/2010/main" val="1934696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34D2AB9-7610-0A2F-25B9-FA328F1A604A}"/>
              </a:ext>
            </a:extLst>
          </p:cNvPr>
          <p:cNvSpPr>
            <a:spLocks noGrp="1"/>
          </p:cNvSpPr>
          <p:nvPr>
            <p:ph type="title"/>
          </p:nvPr>
        </p:nvSpPr>
        <p:spPr>
          <a:xfrm>
            <a:off x="342900" y="550671"/>
            <a:ext cx="6172200" cy="716658"/>
          </a:xfrm>
        </p:spPr>
        <p:txBody>
          <a:bodyPr>
            <a:noAutofit/>
          </a:bodyPr>
          <a:lstStyle/>
          <a:p>
            <a:r>
              <a:rPr lang="en-US" sz="4800" b="1" dirty="0">
                <a:effectLst>
                  <a:outerShdw blurRad="38100" dist="38100" dir="2700000" algn="tl">
                    <a:srgbClr val="000000">
                      <a:alpha val="43137"/>
                    </a:srgbClr>
                  </a:outerShdw>
                </a:effectLst>
              </a:rPr>
              <a:t>Who is Eligible</a:t>
            </a:r>
          </a:p>
        </p:txBody>
      </p:sp>
      <p:sp>
        <p:nvSpPr>
          <p:cNvPr id="9" name="Content Placeholder 8">
            <a:extLst>
              <a:ext uri="{FF2B5EF4-FFF2-40B4-BE49-F238E27FC236}">
                <a16:creationId xmlns:a16="http://schemas.microsoft.com/office/drawing/2014/main" id="{D6ED0B28-F216-18F5-451A-E4E2126863EF}"/>
              </a:ext>
            </a:extLst>
          </p:cNvPr>
          <p:cNvSpPr>
            <a:spLocks noGrp="1"/>
          </p:cNvSpPr>
          <p:nvPr>
            <p:ph sz="half" idx="2"/>
          </p:nvPr>
        </p:nvSpPr>
        <p:spPr>
          <a:xfrm>
            <a:off x="342900" y="1267329"/>
            <a:ext cx="6334626" cy="3202462"/>
          </a:xfrm>
        </p:spPr>
        <p:txBody>
          <a:bodyPr>
            <a:normAutofit lnSpcReduction="10000"/>
          </a:bodyPr>
          <a:lstStyle/>
          <a:p>
            <a:pPr marL="0" indent="0">
              <a:buNone/>
            </a:pPr>
            <a:endParaRPr lang="en-US" dirty="0"/>
          </a:p>
          <a:p>
            <a:pPr marL="0" indent="0">
              <a:buNone/>
            </a:pPr>
            <a:endParaRPr lang="en-US" dirty="0"/>
          </a:p>
        </p:txBody>
      </p:sp>
      <p:sp>
        <p:nvSpPr>
          <p:cNvPr id="13" name="Content Placeholder 12">
            <a:extLst>
              <a:ext uri="{FF2B5EF4-FFF2-40B4-BE49-F238E27FC236}">
                <a16:creationId xmlns:a16="http://schemas.microsoft.com/office/drawing/2014/main" id="{4CA8CFB5-1F72-820A-F936-6C82AF4F0E1A}"/>
              </a:ext>
            </a:extLst>
          </p:cNvPr>
          <p:cNvSpPr>
            <a:spLocks noGrp="1"/>
          </p:cNvSpPr>
          <p:nvPr>
            <p:ph sz="half" idx="1"/>
          </p:nvPr>
        </p:nvSpPr>
        <p:spPr>
          <a:xfrm>
            <a:off x="430129" y="1371599"/>
            <a:ext cx="6045868" cy="7221729"/>
          </a:xfrm>
        </p:spPr>
        <p:style>
          <a:lnRef idx="2">
            <a:schemeClr val="accent2"/>
          </a:lnRef>
          <a:fillRef idx="1">
            <a:schemeClr val="lt1"/>
          </a:fillRef>
          <a:effectRef idx="0">
            <a:schemeClr val="accent2"/>
          </a:effectRef>
          <a:fontRef idx="minor">
            <a:schemeClr val="dk1"/>
          </a:fontRef>
        </p:style>
        <p:txBody>
          <a:bodyPr>
            <a:normAutofit lnSpcReduction="10000"/>
          </a:bodyPr>
          <a:lstStyle/>
          <a:p>
            <a:r>
              <a:rPr lang="en-US" sz="2800" dirty="0"/>
              <a:t>Employees must be employed and actively working at the time of registration.</a:t>
            </a:r>
          </a:p>
          <a:p>
            <a:pPr lvl="1"/>
            <a:r>
              <a:rPr lang="en-US" sz="2400" dirty="0"/>
              <a:t>Who is eligible?</a:t>
            </a:r>
          </a:p>
          <a:p>
            <a:pPr lvl="2"/>
            <a:r>
              <a:rPr lang="en-US" sz="2000" b="1" dirty="0"/>
              <a:t>Eligible Employees </a:t>
            </a:r>
            <a:r>
              <a:rPr lang="en-US" sz="2000" dirty="0"/>
              <a:t>– Faculty and staff participating in the VRS or ORP retirement program. Hourly employees who are eligible for paid time off may also be eligible. Contact Human Resources for further guidance.</a:t>
            </a:r>
          </a:p>
          <a:p>
            <a:pPr lvl="2"/>
            <a:r>
              <a:rPr lang="en-US" sz="2000" b="1" dirty="0"/>
              <a:t>Ineligible Employees </a:t>
            </a:r>
            <a:r>
              <a:rPr lang="en-US" sz="2000" dirty="0"/>
              <a:t>– Adjunct faculty, temporary hourly employees, student employees, or employees on leave without pay for personal reasons, and employees with active disciplinary action on file.</a:t>
            </a:r>
          </a:p>
          <a:p>
            <a:r>
              <a:rPr lang="en-US" sz="2800" dirty="0"/>
              <a:t>Educational assistance is not available retroactively. </a:t>
            </a:r>
            <a:endParaRPr lang="en-US" sz="3200" dirty="0"/>
          </a:p>
          <a:p>
            <a:r>
              <a:rPr lang="en-US" sz="2800" dirty="0"/>
              <a:t>Eligible employees must continue employment eligibility during the duration of the semester. </a:t>
            </a:r>
          </a:p>
          <a:p>
            <a:endParaRPr lang="en-US" sz="2400" dirty="0"/>
          </a:p>
          <a:p>
            <a:pPr marL="0" indent="0">
              <a:buNone/>
            </a:pPr>
            <a:endParaRPr lang="en-US" sz="2400" dirty="0"/>
          </a:p>
          <a:p>
            <a:pPr marL="0" indent="0">
              <a:buNone/>
            </a:pPr>
            <a:endParaRPr lang="en-US" dirty="0"/>
          </a:p>
        </p:txBody>
      </p:sp>
    </p:spTree>
    <p:extLst>
      <p:ext uri="{BB962C8B-B14F-4D97-AF65-F5344CB8AC3E}">
        <p14:creationId xmlns:p14="http://schemas.microsoft.com/office/powerpoint/2010/main" val="426840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34D2AB9-7610-0A2F-25B9-FA328F1A604A}"/>
              </a:ext>
            </a:extLst>
          </p:cNvPr>
          <p:cNvSpPr>
            <a:spLocks noGrp="1"/>
          </p:cNvSpPr>
          <p:nvPr>
            <p:ph type="title"/>
          </p:nvPr>
        </p:nvSpPr>
        <p:spPr>
          <a:xfrm>
            <a:off x="342900" y="531847"/>
            <a:ext cx="6172200" cy="735482"/>
          </a:xfrm>
        </p:spPr>
        <p:txBody>
          <a:bodyPr>
            <a:noAutofit/>
          </a:bodyPr>
          <a:lstStyle/>
          <a:p>
            <a:r>
              <a:rPr lang="en-US" sz="3600" b="1" dirty="0">
                <a:effectLst>
                  <a:outerShdw blurRad="38100" dist="38100" dir="2700000" algn="tl">
                    <a:srgbClr val="000000">
                      <a:alpha val="43137"/>
                    </a:srgbClr>
                  </a:outerShdw>
                </a:effectLst>
              </a:rPr>
              <a:t>How to use the </a:t>
            </a:r>
            <a:r>
              <a:rPr lang="en-US" sz="3600" b="1" dirty="0">
                <a:solidFill>
                  <a:schemeClr val="accent1"/>
                </a:solidFill>
                <a:effectLst>
                  <a:outerShdw blurRad="38100" dist="38100" dir="2700000" algn="tl">
                    <a:srgbClr val="000000">
                      <a:alpha val="43137"/>
                    </a:srgbClr>
                  </a:outerShdw>
                </a:effectLst>
              </a:rPr>
              <a:t>Waiver </a:t>
            </a:r>
            <a:r>
              <a:rPr lang="en-US" sz="3600" b="1" dirty="0">
                <a:effectLst>
                  <a:outerShdw blurRad="38100" dist="38100" dir="2700000" algn="tl">
                    <a:srgbClr val="000000">
                      <a:alpha val="43137"/>
                    </a:srgbClr>
                  </a:outerShdw>
                </a:effectLst>
              </a:rPr>
              <a:t>&amp; </a:t>
            </a:r>
            <a:r>
              <a:rPr lang="en-US" sz="3600" b="1" dirty="0">
                <a:solidFill>
                  <a:schemeClr val="accent1"/>
                </a:solidFill>
                <a:effectLst>
                  <a:outerShdw blurRad="38100" dist="38100" dir="2700000" algn="tl">
                    <a:srgbClr val="000000">
                      <a:alpha val="43137"/>
                    </a:srgbClr>
                  </a:outerShdw>
                </a:effectLst>
              </a:rPr>
              <a:t>Assistance</a:t>
            </a:r>
            <a:r>
              <a:rPr lang="en-US" sz="3600" b="1" dirty="0">
                <a:effectLst>
                  <a:outerShdw blurRad="38100" dist="38100" dir="2700000" algn="tl">
                    <a:srgbClr val="000000">
                      <a:alpha val="43137"/>
                    </a:srgbClr>
                  </a:outerShdw>
                </a:effectLst>
              </a:rPr>
              <a:t> Programs</a:t>
            </a:r>
          </a:p>
        </p:txBody>
      </p:sp>
      <p:sp>
        <p:nvSpPr>
          <p:cNvPr id="9" name="Content Placeholder 8">
            <a:extLst>
              <a:ext uri="{FF2B5EF4-FFF2-40B4-BE49-F238E27FC236}">
                <a16:creationId xmlns:a16="http://schemas.microsoft.com/office/drawing/2014/main" id="{D6ED0B28-F216-18F5-451A-E4E2126863EF}"/>
              </a:ext>
            </a:extLst>
          </p:cNvPr>
          <p:cNvSpPr>
            <a:spLocks noGrp="1"/>
          </p:cNvSpPr>
          <p:nvPr>
            <p:ph sz="half" idx="2"/>
          </p:nvPr>
        </p:nvSpPr>
        <p:spPr>
          <a:xfrm>
            <a:off x="342900" y="1267329"/>
            <a:ext cx="6334626" cy="3202462"/>
          </a:xfrm>
        </p:spPr>
        <p:txBody>
          <a:bodyPr>
            <a:normAutofit fontScale="92500"/>
          </a:bodyPr>
          <a:lstStyle/>
          <a:p>
            <a:pPr marL="0" indent="0">
              <a:buNone/>
            </a:pPr>
            <a:endParaRPr lang="en-US" dirty="0"/>
          </a:p>
          <a:p>
            <a:pPr marL="0" indent="0">
              <a:buNone/>
            </a:pPr>
            <a:endParaRPr lang="en-US" dirty="0"/>
          </a:p>
        </p:txBody>
      </p:sp>
      <p:sp>
        <p:nvSpPr>
          <p:cNvPr id="13" name="Content Placeholder 12">
            <a:extLst>
              <a:ext uri="{FF2B5EF4-FFF2-40B4-BE49-F238E27FC236}">
                <a16:creationId xmlns:a16="http://schemas.microsoft.com/office/drawing/2014/main" id="{4CA8CFB5-1F72-820A-F936-6C82AF4F0E1A}"/>
              </a:ext>
            </a:extLst>
          </p:cNvPr>
          <p:cNvSpPr>
            <a:spLocks noGrp="1"/>
          </p:cNvSpPr>
          <p:nvPr>
            <p:ph sz="half" idx="1"/>
          </p:nvPr>
        </p:nvSpPr>
        <p:spPr>
          <a:xfrm>
            <a:off x="406066" y="1515979"/>
            <a:ext cx="5994734" cy="6990347"/>
          </a:xfrm>
        </p:spPr>
        <p:style>
          <a:lnRef idx="2">
            <a:schemeClr val="accent2"/>
          </a:lnRef>
          <a:fillRef idx="1">
            <a:schemeClr val="lt1"/>
          </a:fillRef>
          <a:effectRef idx="0">
            <a:schemeClr val="accent2"/>
          </a:effectRef>
          <a:fontRef idx="minor">
            <a:schemeClr val="dk1"/>
          </a:fontRef>
        </p:style>
        <p:txBody>
          <a:bodyPr>
            <a:normAutofit fontScale="92500"/>
          </a:bodyPr>
          <a:lstStyle/>
          <a:p>
            <a:r>
              <a:rPr lang="en-US" sz="2800" dirty="0"/>
              <a:t>Eligible employees must complete the Employee Educational Assistance Form (located in Self-Service).</a:t>
            </a:r>
          </a:p>
          <a:p>
            <a:pPr lvl="1"/>
            <a:r>
              <a:rPr lang="en-US" sz="2500" dirty="0"/>
              <a:t>Form must accurately reflect the courses the employee will be taking.  (Form cannot contain errors)</a:t>
            </a:r>
          </a:p>
          <a:p>
            <a:pPr lvl="1"/>
            <a:r>
              <a:rPr lang="en-US" sz="2500" dirty="0"/>
              <a:t>Form must be completed and approved </a:t>
            </a:r>
            <a:r>
              <a:rPr lang="en-US" sz="2500" b="1" u="sng" dirty="0"/>
              <a:t>before </a:t>
            </a:r>
            <a:r>
              <a:rPr lang="en-US" sz="2500" dirty="0"/>
              <a:t>registration.  Completing the form after registration can result in benefits being denied. </a:t>
            </a:r>
          </a:p>
          <a:p>
            <a:pPr lvl="1"/>
            <a:r>
              <a:rPr lang="en-US" sz="2500" dirty="0"/>
              <a:t>If the Student Accounts office does not receive the approved Employee Educational Assistance Form OR the employee drops the class by the </a:t>
            </a:r>
            <a:r>
              <a:rPr lang="en-US" sz="2500" b="1" dirty="0"/>
              <a:t>Last Day to Add/Drop Classes,</a:t>
            </a:r>
            <a:r>
              <a:rPr lang="en-US" sz="2500" dirty="0"/>
              <a:t> then the employee will be responsible for paying the full tuition of those courses.</a:t>
            </a:r>
          </a:p>
          <a:p>
            <a:pPr marL="342900" lvl="1" indent="0">
              <a:buNone/>
            </a:pPr>
            <a:endParaRPr lang="en-US" sz="2500" dirty="0"/>
          </a:p>
        </p:txBody>
      </p:sp>
    </p:spTree>
    <p:extLst>
      <p:ext uri="{BB962C8B-B14F-4D97-AF65-F5344CB8AC3E}">
        <p14:creationId xmlns:p14="http://schemas.microsoft.com/office/powerpoint/2010/main" val="245140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34D2AB9-7610-0A2F-25B9-FA328F1A604A}"/>
              </a:ext>
            </a:extLst>
          </p:cNvPr>
          <p:cNvSpPr>
            <a:spLocks noGrp="1"/>
          </p:cNvSpPr>
          <p:nvPr>
            <p:ph type="title"/>
          </p:nvPr>
        </p:nvSpPr>
        <p:spPr>
          <a:xfrm>
            <a:off x="342900" y="531847"/>
            <a:ext cx="6334626" cy="735482"/>
          </a:xfrm>
        </p:spPr>
        <p:txBody>
          <a:bodyPr>
            <a:noAutofit/>
          </a:bodyPr>
          <a:lstStyle/>
          <a:p>
            <a:r>
              <a:rPr lang="en-US" sz="3600" b="1" dirty="0">
                <a:effectLst>
                  <a:outerShdw blurRad="38100" dist="38100" dir="2700000" algn="tl">
                    <a:srgbClr val="000000">
                      <a:alpha val="43137"/>
                    </a:srgbClr>
                  </a:outerShdw>
                </a:effectLst>
              </a:rPr>
              <a:t>How to use the </a:t>
            </a:r>
            <a:r>
              <a:rPr lang="en-US" sz="3600" b="1" dirty="0">
                <a:solidFill>
                  <a:schemeClr val="accent1"/>
                </a:solidFill>
                <a:effectLst>
                  <a:outerShdw blurRad="38100" dist="38100" dir="2700000" algn="tl">
                    <a:srgbClr val="000000">
                      <a:alpha val="43137"/>
                    </a:srgbClr>
                  </a:outerShdw>
                </a:effectLst>
              </a:rPr>
              <a:t>Reimbursement</a:t>
            </a:r>
            <a:r>
              <a:rPr lang="en-US" sz="3600" b="1" dirty="0">
                <a:effectLst>
                  <a:outerShdw blurRad="38100" dist="38100" dir="2700000" algn="tl">
                    <a:srgbClr val="000000">
                      <a:alpha val="43137"/>
                    </a:srgbClr>
                  </a:outerShdw>
                </a:effectLst>
              </a:rPr>
              <a:t> Program</a:t>
            </a:r>
          </a:p>
        </p:txBody>
      </p:sp>
      <p:sp>
        <p:nvSpPr>
          <p:cNvPr id="9" name="Content Placeholder 8">
            <a:extLst>
              <a:ext uri="{FF2B5EF4-FFF2-40B4-BE49-F238E27FC236}">
                <a16:creationId xmlns:a16="http://schemas.microsoft.com/office/drawing/2014/main" id="{D6ED0B28-F216-18F5-451A-E4E2126863EF}"/>
              </a:ext>
            </a:extLst>
          </p:cNvPr>
          <p:cNvSpPr>
            <a:spLocks noGrp="1"/>
          </p:cNvSpPr>
          <p:nvPr>
            <p:ph sz="half" idx="2"/>
          </p:nvPr>
        </p:nvSpPr>
        <p:spPr>
          <a:xfrm>
            <a:off x="342900" y="1267329"/>
            <a:ext cx="6334626" cy="3202462"/>
          </a:xfrm>
        </p:spPr>
        <p:txBody>
          <a:bodyPr>
            <a:normAutofit fontScale="77500" lnSpcReduction="20000"/>
          </a:bodyPr>
          <a:lstStyle/>
          <a:p>
            <a:pPr marL="0" indent="0">
              <a:buNone/>
            </a:pPr>
            <a:endParaRPr lang="en-US" dirty="0"/>
          </a:p>
          <a:p>
            <a:pPr marL="0" indent="0">
              <a:buNone/>
            </a:pPr>
            <a:endParaRPr lang="en-US" dirty="0"/>
          </a:p>
        </p:txBody>
      </p:sp>
      <p:sp>
        <p:nvSpPr>
          <p:cNvPr id="13" name="Content Placeholder 12">
            <a:extLst>
              <a:ext uri="{FF2B5EF4-FFF2-40B4-BE49-F238E27FC236}">
                <a16:creationId xmlns:a16="http://schemas.microsoft.com/office/drawing/2014/main" id="{4CA8CFB5-1F72-820A-F936-6C82AF4F0E1A}"/>
              </a:ext>
            </a:extLst>
          </p:cNvPr>
          <p:cNvSpPr>
            <a:spLocks noGrp="1"/>
          </p:cNvSpPr>
          <p:nvPr>
            <p:ph sz="half" idx="1"/>
          </p:nvPr>
        </p:nvSpPr>
        <p:spPr>
          <a:xfrm>
            <a:off x="406066" y="1515979"/>
            <a:ext cx="5994734" cy="7323221"/>
          </a:xfrm>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pPr marL="0" indent="0">
              <a:buNone/>
            </a:pPr>
            <a:r>
              <a:rPr lang="en-US" sz="4000" dirty="0"/>
              <a:t>The university does not have a central fund to cover employee educational benefits. </a:t>
            </a:r>
          </a:p>
          <a:p>
            <a:pPr lvl="1"/>
            <a:r>
              <a:rPr lang="en-US" sz="3400" dirty="0"/>
              <a:t>Departments will cover any reimbursements for their employees with their departmental funds.</a:t>
            </a:r>
          </a:p>
          <a:p>
            <a:pPr marL="0" indent="0">
              <a:buNone/>
            </a:pPr>
            <a:r>
              <a:rPr lang="en-US" sz="4000" dirty="0"/>
              <a:t>To qualify for reimbursement, all of the following must be met:</a:t>
            </a:r>
          </a:p>
          <a:p>
            <a:pPr lvl="1"/>
            <a:r>
              <a:rPr lang="en-US" sz="3400" dirty="0"/>
              <a:t>Department approval is received before registering, taking, and paying for a course. </a:t>
            </a:r>
          </a:p>
          <a:p>
            <a:pPr lvl="1"/>
            <a:r>
              <a:rPr lang="en-US" sz="3400" dirty="0"/>
              <a:t>Course is directly related to the employees’ jobs at W&amp;M.</a:t>
            </a:r>
          </a:p>
          <a:p>
            <a:pPr lvl="1"/>
            <a:r>
              <a:rPr lang="en-US" sz="3400" dirty="0"/>
              <a:t>Course is not offered or cannot be taken at W&amp;M.</a:t>
            </a:r>
          </a:p>
          <a:p>
            <a:pPr lvl="1"/>
            <a:r>
              <a:rPr lang="en-US" sz="3400" dirty="0"/>
              <a:t>Employee must receive a grade of C or better. </a:t>
            </a:r>
          </a:p>
          <a:p>
            <a:r>
              <a:rPr lang="en-US" sz="3400" dirty="0"/>
              <a:t>Approvals for reimbursement are approved </a:t>
            </a:r>
            <a:r>
              <a:rPr lang="en-US" sz="3400"/>
              <a:t>in very rare </a:t>
            </a:r>
            <a:r>
              <a:rPr lang="en-US" sz="3400" dirty="0"/>
              <a:t>occasions. </a:t>
            </a:r>
            <a:endParaRPr lang="en-US" sz="2900" dirty="0"/>
          </a:p>
          <a:p>
            <a:endParaRPr lang="en-US" sz="2500" dirty="0"/>
          </a:p>
        </p:txBody>
      </p:sp>
    </p:spTree>
    <p:extLst>
      <p:ext uri="{BB962C8B-B14F-4D97-AF65-F5344CB8AC3E}">
        <p14:creationId xmlns:p14="http://schemas.microsoft.com/office/powerpoint/2010/main" val="3464310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34D2AB9-7610-0A2F-25B9-FA328F1A604A}"/>
              </a:ext>
            </a:extLst>
          </p:cNvPr>
          <p:cNvSpPr>
            <a:spLocks noGrp="1"/>
          </p:cNvSpPr>
          <p:nvPr>
            <p:ph type="title"/>
          </p:nvPr>
        </p:nvSpPr>
        <p:spPr>
          <a:xfrm>
            <a:off x="406066" y="342123"/>
            <a:ext cx="6172200" cy="716658"/>
          </a:xfrm>
        </p:spPr>
        <p:txBody>
          <a:bodyPr>
            <a:noAutofit/>
          </a:bodyPr>
          <a:lstStyle/>
          <a:p>
            <a:r>
              <a:rPr lang="en-US" sz="4000" b="1" dirty="0">
                <a:effectLst>
                  <a:outerShdw blurRad="38100" dist="38100" dir="2700000" algn="tl">
                    <a:srgbClr val="000000">
                      <a:alpha val="43137"/>
                    </a:srgbClr>
                  </a:outerShdw>
                </a:effectLst>
              </a:rPr>
              <a:t>Other important points</a:t>
            </a:r>
          </a:p>
        </p:txBody>
      </p:sp>
      <p:sp>
        <p:nvSpPr>
          <p:cNvPr id="9" name="Content Placeholder 8">
            <a:extLst>
              <a:ext uri="{FF2B5EF4-FFF2-40B4-BE49-F238E27FC236}">
                <a16:creationId xmlns:a16="http://schemas.microsoft.com/office/drawing/2014/main" id="{D6ED0B28-F216-18F5-451A-E4E2126863EF}"/>
              </a:ext>
            </a:extLst>
          </p:cNvPr>
          <p:cNvSpPr>
            <a:spLocks noGrp="1"/>
          </p:cNvSpPr>
          <p:nvPr>
            <p:ph sz="half" idx="2"/>
          </p:nvPr>
        </p:nvSpPr>
        <p:spPr>
          <a:xfrm>
            <a:off x="342900" y="1267329"/>
            <a:ext cx="6334626" cy="3202462"/>
          </a:xfrm>
        </p:spPr>
        <p:txBody>
          <a:bodyPr>
            <a:normAutofit/>
          </a:bodyPr>
          <a:lstStyle/>
          <a:p>
            <a:pPr marL="0" indent="0">
              <a:buNone/>
            </a:pPr>
            <a:endParaRPr lang="en-US" dirty="0"/>
          </a:p>
          <a:p>
            <a:pPr marL="0" indent="0">
              <a:buNone/>
            </a:pPr>
            <a:endParaRPr lang="en-US" dirty="0"/>
          </a:p>
        </p:txBody>
      </p:sp>
      <p:sp>
        <p:nvSpPr>
          <p:cNvPr id="13" name="Content Placeholder 12">
            <a:extLst>
              <a:ext uri="{FF2B5EF4-FFF2-40B4-BE49-F238E27FC236}">
                <a16:creationId xmlns:a16="http://schemas.microsoft.com/office/drawing/2014/main" id="{4CA8CFB5-1F72-820A-F936-6C82AF4F0E1A}"/>
              </a:ext>
            </a:extLst>
          </p:cNvPr>
          <p:cNvSpPr>
            <a:spLocks noGrp="1"/>
          </p:cNvSpPr>
          <p:nvPr>
            <p:ph sz="half" idx="1"/>
          </p:nvPr>
        </p:nvSpPr>
        <p:spPr>
          <a:xfrm>
            <a:off x="406066" y="1082843"/>
            <a:ext cx="6045868" cy="7719034"/>
          </a:xfrm>
        </p:spPr>
        <p:txBody>
          <a:bodyPr>
            <a:noAutofit/>
          </a:bodyPr>
          <a:lstStyle/>
          <a:p>
            <a:pPr marL="0" indent="0">
              <a:buNone/>
            </a:pPr>
            <a:r>
              <a:rPr lang="en-US" sz="2800" dirty="0"/>
              <a:t>W&amp;M Courses</a:t>
            </a:r>
          </a:p>
          <a:p>
            <a:r>
              <a:rPr lang="en-US" sz="2800" dirty="0"/>
              <a:t>A maximum of 6 credit hours in educational assistance is allowed for each semester to include all summer sessions combined.  </a:t>
            </a:r>
          </a:p>
          <a:p>
            <a:r>
              <a:rPr lang="en-US" sz="2800" dirty="0"/>
              <a:t>The employee will be responsible for repaying the total amount of tuition originally paid for or waived by the university, or the employee is not eligible for reimbursement if the following occurs:</a:t>
            </a:r>
          </a:p>
          <a:p>
            <a:pPr lvl="1"/>
            <a:r>
              <a:rPr lang="en-US" sz="2400" dirty="0"/>
              <a:t>Does not complete the course with a grade of “C” or “Pass.” </a:t>
            </a:r>
          </a:p>
          <a:p>
            <a:pPr lvl="1"/>
            <a:r>
              <a:rPr lang="en-US" sz="2400" dirty="0"/>
              <a:t>Withdraws from the course at any time during the semester or session, </a:t>
            </a:r>
          </a:p>
          <a:p>
            <a:pPr lvl="1"/>
            <a:r>
              <a:rPr lang="en-US" sz="2400" dirty="0"/>
              <a:t>Separates from the university before completing the course</a:t>
            </a:r>
          </a:p>
        </p:txBody>
      </p:sp>
    </p:spTree>
    <p:extLst>
      <p:ext uri="{BB962C8B-B14F-4D97-AF65-F5344CB8AC3E}">
        <p14:creationId xmlns:p14="http://schemas.microsoft.com/office/powerpoint/2010/main" val="255784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03200" y="366184"/>
            <a:ext cx="6479822" cy="1077606"/>
          </a:xfrm>
        </p:spPr>
        <p:txBody>
          <a:bodyPr>
            <a:noAutofit/>
          </a:bodyPr>
          <a:lstStyle/>
          <a:p>
            <a:r>
              <a:rPr lang="en-US" sz="4800" b="1" dirty="0">
                <a:effectLst>
                  <a:outerShdw blurRad="38100" dist="38100" dir="2700000" algn="tl">
                    <a:srgbClr val="000000">
                      <a:alpha val="43137"/>
                    </a:srgbClr>
                  </a:outerShdw>
                </a:effectLst>
              </a:rPr>
              <a:t>Taxation</a:t>
            </a:r>
          </a:p>
        </p:txBody>
      </p:sp>
      <p:sp>
        <p:nvSpPr>
          <p:cNvPr id="4" name="Content Placeholder 3"/>
          <p:cNvSpPr>
            <a:spLocks noGrp="1"/>
          </p:cNvSpPr>
          <p:nvPr>
            <p:ph idx="1"/>
          </p:nvPr>
        </p:nvSpPr>
        <p:spPr>
          <a:xfrm>
            <a:off x="203200" y="1311442"/>
            <a:ext cx="6451600" cy="7090685"/>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en-US" dirty="0"/>
              <a:t> </a:t>
            </a:r>
          </a:p>
        </p:txBody>
      </p:sp>
      <p:graphicFrame>
        <p:nvGraphicFramePr>
          <p:cNvPr id="6" name="Table 6">
            <a:extLst>
              <a:ext uri="{FF2B5EF4-FFF2-40B4-BE49-F238E27FC236}">
                <a16:creationId xmlns:a16="http://schemas.microsoft.com/office/drawing/2014/main" id="{49A4EFD9-E67E-AE95-1FD0-FF26F7E7BCF9}"/>
              </a:ext>
            </a:extLst>
          </p:cNvPr>
          <p:cNvGraphicFramePr>
            <a:graphicFrameLocks noGrp="1"/>
          </p:cNvGraphicFramePr>
          <p:nvPr>
            <p:extLst>
              <p:ext uri="{D42A27DB-BD31-4B8C-83A1-F6EECF244321}">
                <p14:modId xmlns:p14="http://schemas.microsoft.com/office/powerpoint/2010/main" val="678537683"/>
              </p:ext>
            </p:extLst>
          </p:nvPr>
        </p:nvGraphicFramePr>
        <p:xfrm>
          <a:off x="342900" y="1640305"/>
          <a:ext cx="6172200" cy="4975459"/>
        </p:xfrm>
        <a:graphic>
          <a:graphicData uri="http://schemas.openxmlformats.org/drawingml/2006/table">
            <a:tbl>
              <a:tblPr firstRow="1" bandRow="1">
                <a:tableStyleId>{5C22544A-7EE6-4342-B048-85BDC9FD1C3A}</a:tableStyleId>
              </a:tblPr>
              <a:tblGrid>
                <a:gridCol w="2352174">
                  <a:extLst>
                    <a:ext uri="{9D8B030D-6E8A-4147-A177-3AD203B41FA5}">
                      <a16:colId xmlns:a16="http://schemas.microsoft.com/office/drawing/2014/main" val="2973127676"/>
                    </a:ext>
                  </a:extLst>
                </a:gridCol>
                <a:gridCol w="3820026">
                  <a:extLst>
                    <a:ext uri="{9D8B030D-6E8A-4147-A177-3AD203B41FA5}">
                      <a16:colId xmlns:a16="http://schemas.microsoft.com/office/drawing/2014/main" val="2334021570"/>
                    </a:ext>
                  </a:extLst>
                </a:gridCol>
              </a:tblGrid>
              <a:tr h="525379">
                <a:tc>
                  <a:txBody>
                    <a:bodyPr/>
                    <a:lstStyle/>
                    <a:p>
                      <a:r>
                        <a:rPr lang="en-US" sz="2400" dirty="0"/>
                        <a:t>Type</a:t>
                      </a:r>
                    </a:p>
                  </a:txBody>
                  <a:tcPr/>
                </a:tc>
                <a:tc>
                  <a:txBody>
                    <a:bodyPr/>
                    <a:lstStyle/>
                    <a:p>
                      <a:r>
                        <a:rPr lang="en-US" sz="2400" dirty="0"/>
                        <a:t>Tax Rule</a:t>
                      </a:r>
                    </a:p>
                  </a:txBody>
                  <a:tcPr/>
                </a:tc>
                <a:extLst>
                  <a:ext uri="{0D108BD9-81ED-4DB2-BD59-A6C34878D82A}">
                    <a16:rowId xmlns:a16="http://schemas.microsoft.com/office/drawing/2014/main" val="528406456"/>
                  </a:ext>
                </a:extLst>
              </a:tr>
              <a:tr h="979571">
                <a:tc>
                  <a:txBody>
                    <a:bodyPr/>
                    <a:lstStyle/>
                    <a:p>
                      <a:r>
                        <a:rPr lang="en-US" sz="2000" dirty="0"/>
                        <a:t>Tuition Waiver &amp; Reimbursement</a:t>
                      </a:r>
                    </a:p>
                  </a:txBody>
                  <a:tcPr/>
                </a:tc>
                <a:tc>
                  <a:txBody>
                    <a:bodyPr/>
                    <a:lstStyle/>
                    <a:p>
                      <a:r>
                        <a:rPr lang="en-US" sz="2000" b="1" dirty="0"/>
                        <a:t>Undergraduate</a:t>
                      </a:r>
                      <a:r>
                        <a:rPr lang="en-US" sz="2000" dirty="0"/>
                        <a:t> educational assistance benefits are not subject to tax reporting or withholdings.</a:t>
                      </a:r>
                    </a:p>
                  </a:txBody>
                  <a:tcPr/>
                </a:tc>
                <a:extLst>
                  <a:ext uri="{0D108BD9-81ED-4DB2-BD59-A6C34878D82A}">
                    <a16:rowId xmlns:a16="http://schemas.microsoft.com/office/drawing/2014/main" val="3689085549"/>
                  </a:ext>
                </a:extLst>
              </a:tr>
              <a:tr h="979571">
                <a:tc>
                  <a:txBody>
                    <a:bodyPr/>
                    <a:lstStyle/>
                    <a:p>
                      <a:r>
                        <a:rPr lang="en-US" sz="2000" dirty="0"/>
                        <a:t>Tuition Assistance &amp; Reimbursement</a:t>
                      </a:r>
                    </a:p>
                  </a:txBody>
                  <a:tcPr/>
                </a:tc>
                <a:tc>
                  <a:txBody>
                    <a:bodyPr/>
                    <a:lstStyle/>
                    <a:p>
                      <a:r>
                        <a:rPr lang="en-US" sz="2000" b="1" dirty="0"/>
                        <a:t>Graduate </a:t>
                      </a:r>
                      <a:r>
                        <a:rPr lang="en-US" sz="2000" dirty="0"/>
                        <a:t>educational assistance benefits are excludable from tax reporting and withholding up to $5,250 annually. Amounts over $5,250 are subject to tax reporting and withholdings and will be included in the employee’s reportable taxable income with appropriate taxes withheld.</a:t>
                      </a:r>
                    </a:p>
                  </a:txBody>
                  <a:tcPr/>
                </a:tc>
                <a:extLst>
                  <a:ext uri="{0D108BD9-81ED-4DB2-BD59-A6C34878D82A}">
                    <a16:rowId xmlns:a16="http://schemas.microsoft.com/office/drawing/2014/main" val="3040719699"/>
                  </a:ext>
                </a:extLst>
              </a:tr>
            </a:tbl>
          </a:graphicData>
        </a:graphic>
      </p:graphicFrame>
      <p:sp>
        <p:nvSpPr>
          <p:cNvPr id="7" name="TextBox 6">
            <a:extLst>
              <a:ext uri="{FF2B5EF4-FFF2-40B4-BE49-F238E27FC236}">
                <a16:creationId xmlns:a16="http://schemas.microsoft.com/office/drawing/2014/main" id="{69A0DB28-B4DB-84A6-9524-FFC68EFDB97E}"/>
              </a:ext>
            </a:extLst>
          </p:cNvPr>
          <p:cNvSpPr txBox="1"/>
          <p:nvPr/>
        </p:nvSpPr>
        <p:spPr>
          <a:xfrm>
            <a:off x="697831" y="6632229"/>
            <a:ext cx="5462337" cy="1200329"/>
          </a:xfrm>
          <a:prstGeom prst="rect">
            <a:avLst/>
          </a:prstGeom>
          <a:noFill/>
        </p:spPr>
        <p:txBody>
          <a:bodyPr wrap="square" rtlCol="0">
            <a:spAutoFit/>
          </a:bodyPr>
          <a:lstStyle/>
          <a:p>
            <a:pPr algn="ctr"/>
            <a:r>
              <a:rPr lang="en-US" i="1" dirty="0">
                <a:latin typeface="Times New Roman" panose="02020603050405020304" pitchFamily="18" charset="0"/>
                <a:cs typeface="Times New Roman" panose="02020603050405020304" pitchFamily="18" charset="0"/>
              </a:rPr>
              <a:t>The amount credited to the employee’s annual educational assistance benefit will be based on the calendar tax year in which the educational assistance (waiver) was applied.</a:t>
            </a:r>
          </a:p>
        </p:txBody>
      </p:sp>
    </p:spTree>
    <p:extLst>
      <p:ext uri="{BB962C8B-B14F-4D97-AF65-F5344CB8AC3E}">
        <p14:creationId xmlns:p14="http://schemas.microsoft.com/office/powerpoint/2010/main" val="665419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A165C-AF3F-BA9B-3A1D-2CD5D4977CC9}"/>
              </a:ext>
            </a:extLst>
          </p:cNvPr>
          <p:cNvSpPr>
            <a:spLocks noGrp="1"/>
          </p:cNvSpPr>
          <p:nvPr>
            <p:ph type="title"/>
          </p:nvPr>
        </p:nvSpPr>
        <p:spPr>
          <a:xfrm>
            <a:off x="342900" y="366184"/>
            <a:ext cx="6172200" cy="609598"/>
          </a:xfrm>
        </p:spPr>
        <p:txBody>
          <a:bodyPr>
            <a:noAutofit/>
          </a:bodyPr>
          <a:lstStyle/>
          <a:p>
            <a:r>
              <a:rPr lang="en-US" sz="4000" b="1" dirty="0">
                <a:effectLst>
                  <a:outerShdw blurRad="38100" dist="38100" dir="2700000" algn="tl">
                    <a:srgbClr val="000000">
                      <a:alpha val="43137"/>
                    </a:srgbClr>
                  </a:outerShdw>
                </a:effectLst>
              </a:rPr>
              <a:t>Excluded Programs</a:t>
            </a:r>
          </a:p>
        </p:txBody>
      </p:sp>
      <p:graphicFrame>
        <p:nvGraphicFramePr>
          <p:cNvPr id="11" name="Diagram 10">
            <a:extLst>
              <a:ext uri="{FF2B5EF4-FFF2-40B4-BE49-F238E27FC236}">
                <a16:creationId xmlns:a16="http://schemas.microsoft.com/office/drawing/2014/main" id="{7A9BC7A2-B854-6327-80D8-92471E979ED7}"/>
              </a:ext>
            </a:extLst>
          </p:cNvPr>
          <p:cNvGraphicFramePr/>
          <p:nvPr>
            <p:extLst>
              <p:ext uri="{D42A27DB-BD31-4B8C-83A1-F6EECF244321}">
                <p14:modId xmlns:p14="http://schemas.microsoft.com/office/powerpoint/2010/main" val="3776466820"/>
              </p:ext>
            </p:extLst>
          </p:nvPr>
        </p:nvGraphicFramePr>
        <p:xfrm>
          <a:off x="1143000" y="3048000"/>
          <a:ext cx="4572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TextBox 12">
            <a:extLst>
              <a:ext uri="{FF2B5EF4-FFF2-40B4-BE49-F238E27FC236}">
                <a16:creationId xmlns:a16="http://schemas.microsoft.com/office/drawing/2014/main" id="{F3C68775-9F3F-6E3A-DBCF-BA5B34875A56}"/>
              </a:ext>
            </a:extLst>
          </p:cNvPr>
          <p:cNvSpPr txBox="1"/>
          <p:nvPr/>
        </p:nvSpPr>
        <p:spPr>
          <a:xfrm>
            <a:off x="691816" y="1215189"/>
            <a:ext cx="5690937" cy="7451399"/>
          </a:xfrm>
          <a:prstGeom prst="rect">
            <a:avLst/>
          </a:prstGeom>
          <a:noFill/>
        </p:spPr>
        <p:txBody>
          <a:bodyPr wrap="square" rtlCol="0">
            <a:spAutoFit/>
          </a:bodyPr>
          <a:lstStyle/>
          <a:p>
            <a:pPr marL="342900" marR="0" lvl="0" indent="-342900">
              <a:lnSpc>
                <a:spcPct val="107000"/>
              </a:lnSpc>
              <a:spcBef>
                <a:spcPts val="0"/>
              </a:spcBef>
              <a:spcAft>
                <a:spcPts val="800"/>
              </a:spcAft>
              <a:buFont typeface="+mj-lt"/>
              <a:buAutoNum type="arabicPeriod"/>
              <a:tabLst>
                <a:tab pos="457200" algn="l"/>
              </a:tabLst>
            </a:pP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Online Master Business Administration</a:t>
            </a:r>
          </a:p>
          <a:p>
            <a:pPr marL="342900" marR="0" lvl="0" indent="-342900">
              <a:lnSpc>
                <a:spcPct val="107000"/>
              </a:lnSpc>
              <a:spcBef>
                <a:spcPts val="0"/>
              </a:spcBef>
              <a:spcAft>
                <a:spcPts val="800"/>
              </a:spcAft>
              <a:buFont typeface="+mj-lt"/>
              <a:buAutoNum type="arabicPeriod"/>
              <a:tabLst>
                <a:tab pos="457200" algn="l"/>
              </a:tabLst>
            </a:pP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Master of Science in Business Analytics</a:t>
            </a:r>
          </a:p>
          <a:p>
            <a:pPr marL="342900" marR="0" lvl="0" indent="-342900">
              <a:lnSpc>
                <a:spcPct val="107000"/>
              </a:lnSpc>
              <a:spcBef>
                <a:spcPts val="0"/>
              </a:spcBef>
              <a:spcAft>
                <a:spcPts val="800"/>
              </a:spcAft>
              <a:buFont typeface="+mj-lt"/>
              <a:buAutoNum type="arabicPeriod"/>
              <a:tabLst>
                <a:tab pos="457200" algn="l"/>
              </a:tabLst>
            </a:pP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Counseling Education M.Ed. Programs</a:t>
            </a:r>
          </a:p>
          <a:p>
            <a:pPr marL="342900" marR="0" lvl="0" indent="-342900">
              <a:lnSpc>
                <a:spcPct val="107000"/>
              </a:lnSpc>
              <a:spcBef>
                <a:spcPts val="0"/>
              </a:spcBef>
              <a:spcAft>
                <a:spcPts val="800"/>
              </a:spcAft>
              <a:buFont typeface="+mj-lt"/>
              <a:buAutoNum type="arabicPeriod"/>
              <a:tabLst>
                <a:tab pos="457200" algn="l"/>
              </a:tabLst>
            </a:pP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Geographic Information Science Certificate Program (GIS)</a:t>
            </a:r>
          </a:p>
          <a:p>
            <a:pPr marL="342900" marR="0" lvl="0" indent="-342900">
              <a:lnSpc>
                <a:spcPct val="107000"/>
              </a:lnSpc>
              <a:spcBef>
                <a:spcPts val="0"/>
              </a:spcBef>
              <a:spcAft>
                <a:spcPts val="800"/>
              </a:spcAft>
              <a:buFont typeface="+mj-lt"/>
              <a:buAutoNum type="arabicPeriod"/>
              <a:tabLst>
                <a:tab pos="457200" algn="l"/>
              </a:tabLst>
            </a:pP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Executive Master Business Administration</a:t>
            </a:r>
          </a:p>
          <a:p>
            <a:pPr marL="342900" marR="0" lvl="0" indent="-342900">
              <a:lnSpc>
                <a:spcPct val="107000"/>
              </a:lnSpc>
              <a:spcBef>
                <a:spcPts val="0"/>
              </a:spcBef>
              <a:spcAft>
                <a:spcPts val="800"/>
              </a:spcAft>
              <a:buFont typeface="+mj-lt"/>
              <a:buAutoNum type="arabicPeriod"/>
              <a:tabLst>
                <a:tab pos="457200" algn="l"/>
              </a:tabLst>
            </a:pP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Executive EdD program (limited to one fall and spring semester course and two summer term courses). </a:t>
            </a:r>
          </a:p>
          <a:p>
            <a:pPr marL="342900" marR="0" lvl="0" indent="-342900">
              <a:lnSpc>
                <a:spcPct val="107000"/>
              </a:lnSpc>
              <a:spcBef>
                <a:spcPts val="0"/>
              </a:spcBef>
              <a:spcAft>
                <a:spcPts val="800"/>
              </a:spcAft>
              <a:buFont typeface="+mj-lt"/>
              <a:buAutoNum type="arabicPeriod"/>
              <a:tabLst>
                <a:tab pos="457200" algn="l"/>
              </a:tabLst>
            </a:pP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Concentrations in K-12 and Gifted Administration of the Executive EdD program </a:t>
            </a:r>
          </a:p>
          <a:p>
            <a:pPr marL="342900" marR="0" lvl="0" indent="-342900">
              <a:lnSpc>
                <a:spcPct val="107000"/>
              </a:lnSpc>
              <a:spcBef>
                <a:spcPts val="0"/>
              </a:spcBef>
              <a:spcAft>
                <a:spcPts val="800"/>
              </a:spcAft>
              <a:buFont typeface="+mj-lt"/>
              <a:buAutoNum type="arabicPeriod"/>
              <a:tabLst>
                <a:tab pos="457200" algn="l"/>
              </a:tabLst>
            </a:pP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All online courses managed by a 3rd party offered by Mason School of Business and School of Education are ineligible for employee educational assistance. </a:t>
            </a:r>
          </a:p>
          <a:p>
            <a:pPr marL="342900" marR="0" lvl="0" indent="-342900">
              <a:lnSpc>
                <a:spcPct val="107000"/>
              </a:lnSpc>
              <a:spcBef>
                <a:spcPts val="0"/>
              </a:spcBef>
              <a:spcAft>
                <a:spcPts val="800"/>
              </a:spcAft>
              <a:buFont typeface="+mj-lt"/>
              <a:buAutoNum type="arabicPeriod"/>
              <a:tabLst>
                <a:tab pos="457200" algn="l"/>
              </a:tabLst>
            </a:pP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Employee family members are not eligible under this policy</a:t>
            </a:r>
          </a:p>
          <a:p>
            <a:endParaRPr lang="en-US" dirty="0"/>
          </a:p>
        </p:txBody>
      </p:sp>
    </p:spTree>
    <p:extLst>
      <p:ext uri="{BB962C8B-B14F-4D97-AF65-F5344CB8AC3E}">
        <p14:creationId xmlns:p14="http://schemas.microsoft.com/office/powerpoint/2010/main" val="2835706790"/>
      </p:ext>
    </p:extLst>
  </p:cSld>
  <p:clrMapOvr>
    <a:masterClrMapping/>
  </p:clrMapOvr>
</p:sld>
</file>

<file path=ppt/theme/theme1.xml><?xml version="1.0" encoding="utf-8"?>
<a:theme xmlns:a="http://schemas.openxmlformats.org/drawingml/2006/main" name="informal_presentation_powerpoint_2">
  <a:themeElements>
    <a:clrScheme name="Custom WM">
      <a:dk1>
        <a:sysClr val="windowText" lastClr="000000"/>
      </a:dk1>
      <a:lt1>
        <a:sysClr val="window" lastClr="FFFFFF"/>
      </a:lt1>
      <a:dk2>
        <a:srgbClr val="B9975B"/>
      </a:dk2>
      <a:lt2>
        <a:srgbClr val="EEECE1"/>
      </a:lt2>
      <a:accent1>
        <a:srgbClr val="115740"/>
      </a:accent1>
      <a:accent2>
        <a:srgbClr val="D0D3D4"/>
      </a:accent2>
      <a:accent3>
        <a:srgbClr val="FFFFFF"/>
      </a:accent3>
      <a:accent4>
        <a:srgbClr val="FFFFFF"/>
      </a:accent4>
      <a:accent5>
        <a:srgbClr val="FFFFFF"/>
      </a:accent5>
      <a:accent6>
        <a:srgbClr val="FFFFFF"/>
      </a:accent6>
      <a:hlink>
        <a:srgbClr val="006600"/>
      </a:hlink>
      <a:folHlink>
        <a:srgbClr val="0066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1b0544d-e5d9-4a55-a4c3-620e1b982af9">
      <Terms xmlns="http://schemas.microsoft.com/office/infopath/2007/PartnerControls"/>
    </lcf76f155ced4ddcb4097134ff3c332f>
    <TaxCatchAll xmlns="5044e3e4-4d26-4e85-853c-785bcf753c5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C29DC6DAB7A134EAF33DB64794A4ED6" ma:contentTypeVersion="17" ma:contentTypeDescription="Create a new document." ma:contentTypeScope="" ma:versionID="f3386b1ff1a6e167283db1a163081a46">
  <xsd:schema xmlns:xsd="http://www.w3.org/2001/XMLSchema" xmlns:xs="http://www.w3.org/2001/XMLSchema" xmlns:p="http://schemas.microsoft.com/office/2006/metadata/properties" xmlns:ns2="31b0544d-e5d9-4a55-a4c3-620e1b982af9" xmlns:ns3="5044e3e4-4d26-4e85-853c-785bcf753c5b" targetNamespace="http://schemas.microsoft.com/office/2006/metadata/properties" ma:root="true" ma:fieldsID="d3c2c38b404ee1dc42c20747c2f5c377" ns2:_="" ns3:_="">
    <xsd:import namespace="31b0544d-e5d9-4a55-a4c3-620e1b982af9"/>
    <xsd:import namespace="5044e3e4-4d26-4e85-853c-785bcf753c5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b0544d-e5d9-4a55-a4c3-620e1b982a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afe3cb0c-d40f-4108-bef2-3c64d4822cc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044e3e4-4d26-4e85-853c-785bcf753c5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4af35ca-564a-4886-a62d-32b8ee3c5bab}" ma:internalName="TaxCatchAll" ma:showField="CatchAllData" ma:web="5044e3e4-4d26-4e85-853c-785bcf753c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9D5679-7E87-4BC2-950A-DC8574C2DF5B}">
  <ds:schemaRefs>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 ds:uri="http://schemas.microsoft.com/office/2006/metadata/properties"/>
    <ds:schemaRef ds:uri="http://purl.org/dc/terms/"/>
    <ds:schemaRef ds:uri="5044e3e4-4d26-4e85-853c-785bcf753c5b"/>
    <ds:schemaRef ds:uri="31b0544d-e5d9-4a55-a4c3-620e1b982af9"/>
    <ds:schemaRef ds:uri="http://purl.org/dc/dcmitype/"/>
  </ds:schemaRefs>
</ds:datastoreItem>
</file>

<file path=customXml/itemProps2.xml><?xml version="1.0" encoding="utf-8"?>
<ds:datastoreItem xmlns:ds="http://schemas.openxmlformats.org/officeDocument/2006/customXml" ds:itemID="{5509DDFB-E940-40A0-BAD6-4D5C22848592}">
  <ds:schemaRefs>
    <ds:schemaRef ds:uri="http://schemas.microsoft.com/sharepoint/v3/contenttype/forms"/>
  </ds:schemaRefs>
</ds:datastoreItem>
</file>

<file path=customXml/itemProps3.xml><?xml version="1.0" encoding="utf-8"?>
<ds:datastoreItem xmlns:ds="http://schemas.openxmlformats.org/officeDocument/2006/customXml" ds:itemID="{A31B8872-B18D-4FB9-BDE3-76060D2216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b0544d-e5d9-4a55-a4c3-620e1b982af9"/>
    <ds:schemaRef ds:uri="5044e3e4-4d26-4e85-853c-785bcf753c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17011</TotalTime>
  <Words>925</Words>
  <Application>Microsoft Office PowerPoint</Application>
  <PresentationFormat>Letter Paper (8.5x11 in)</PresentationFormat>
  <Paragraphs>90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Avenir Next W01</vt:lpstr>
      <vt:lpstr>Calibri</vt:lpstr>
      <vt:lpstr>Times New Roman</vt:lpstr>
      <vt:lpstr>informal_presentation_powerpoint_2</vt:lpstr>
      <vt:lpstr>Employee Educational Benefits Policy</vt:lpstr>
      <vt:lpstr>Types of Educational Assistance </vt:lpstr>
      <vt:lpstr>Definitions of Programs</vt:lpstr>
      <vt:lpstr>Who is Eligible</vt:lpstr>
      <vt:lpstr>How to use the Waiver &amp; Assistance Programs</vt:lpstr>
      <vt:lpstr>How to use the Reimbursement Program</vt:lpstr>
      <vt:lpstr>Other important points</vt:lpstr>
      <vt:lpstr>Taxation</vt:lpstr>
      <vt:lpstr>Excluded Programs</vt:lpstr>
      <vt:lpstr>Graduate Program Taxation</vt:lpstr>
      <vt:lpstr>Take Aways</vt:lpstr>
      <vt:lpstr>PowerPoint Presentation</vt:lpstr>
    </vt:vector>
  </TitlesOfParts>
  <Company>Accenture Federal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Abraham Walker</dc:creator>
  <cp:lastModifiedBy>Brown, LaDonna</cp:lastModifiedBy>
  <cp:revision>641</cp:revision>
  <cp:lastPrinted>2015-10-28T15:31:20Z</cp:lastPrinted>
  <dcterms:created xsi:type="dcterms:W3CDTF">2015-06-07T11:33:11Z</dcterms:created>
  <dcterms:modified xsi:type="dcterms:W3CDTF">2024-04-09T16:09:09Z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0x0101001C29DC6DAB7A134EAF33DB64794A4ED6</vt:lpwstr>
  </property>
</Properties>
</file>