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58" r:id="rId4"/>
    <p:sldId id="274" r:id="rId5"/>
    <p:sldId id="276" r:id="rId6"/>
    <p:sldId id="263" r:id="rId7"/>
    <p:sldId id="271" r:id="rId8"/>
    <p:sldId id="262" r:id="rId9"/>
    <p:sldId id="277" r:id="rId10"/>
    <p:sldId id="265" r:id="rId11"/>
    <p:sldId id="267" r:id="rId12"/>
    <p:sldId id="268" r:id="rId13"/>
    <p:sldId id="269" r:id="rId14"/>
    <p:sldId id="270" r:id="rId15"/>
    <p:sldId id="275" r:id="rId16"/>
    <p:sldId id="279" r:id="rId17"/>
    <p:sldId id="280" r:id="rId18"/>
    <p:sldId id="281" r:id="rId19"/>
    <p:sldId id="278" r:id="rId20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ring, Amy" initials="SA" lastIdx="2" clrIdx="0">
    <p:extLst/>
  </p:cmAuthor>
  <p:cmAuthor id="2" name="Gilliam, Ruth" initials="RG" lastIdx="1" clrIdx="1">
    <p:extLst/>
  </p:cmAuthor>
  <p:cmAuthor id="3" name="Roy W. Sebring, PE" initials="RW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23"/>
    <a:srgbClr val="115740"/>
    <a:srgbClr val="183E16"/>
    <a:srgbClr val="B9975B"/>
    <a:srgbClr val="D0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77" autoAdjust="0"/>
    <p:restoredTop sz="87219" autoAdjust="0"/>
  </p:normalViewPr>
  <p:slideViewPr>
    <p:cSldViewPr snapToGrid="0" snapToObjects="1">
      <p:cViewPr varScale="1">
        <p:scale>
          <a:sx n="61" d="100"/>
          <a:sy n="61" d="100"/>
        </p:scale>
        <p:origin x="11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B133C7A3-BAEA-4594-B1CA-A38A5B59BBC6}" type="datetimeFigureOut">
              <a:rPr lang="en-US" smtClean="0"/>
              <a:t>7/11/2017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8722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8722"/>
            <a:ext cx="3041968" cy="465615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7B00F169-4B4F-41D0-8D72-9F6E830E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2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2409" tIns="46205" rIns="92409" bIns="46205" rtlCol="0"/>
          <a:lstStyle>
            <a:lvl1pPr algn="r">
              <a:defRPr sz="1200"/>
            </a:lvl1pPr>
          </a:lstStyle>
          <a:p>
            <a:fld id="{644148D4-AEE4-4A12-99AC-29530FC72805}" type="datetimeFigureOut">
              <a:rPr lang="en-US" smtClean="0"/>
              <a:t>7/11/2017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9" tIns="46205" rIns="92409" bIns="462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2409" tIns="46205" rIns="92409" bIns="462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2409" tIns="46205" rIns="92409" bIns="46205" rtlCol="0" anchor="b"/>
          <a:lstStyle>
            <a:lvl1pPr algn="r">
              <a:defRPr sz="1200"/>
            </a:lvl1pPr>
          </a:lstStyle>
          <a:p>
            <a:fld id="{C0489F78-A626-42D5-86C3-EACBFFED67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9F78-A626-42D5-86C3-EACBFFED67E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9F78-A626-42D5-86C3-EACBFFED67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9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9F78-A626-42D5-86C3-EACBFFED67E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57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9F78-A626-42D5-86C3-EACBFFED67E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7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89F78-A626-42D5-86C3-EACBFFED67E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6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6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62615" y="2423138"/>
            <a:ext cx="6855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 smtClean="0">
                <a:latin typeface="Avenir Next Regular"/>
                <a:cs typeface="Avenir Next Regular"/>
              </a:rPr>
              <a:t>“Type a quote here.”</a:t>
            </a:r>
            <a:endParaRPr lang="en-US" sz="2800" b="0" i="0" dirty="0"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69095" y="3757808"/>
            <a:ext cx="684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latin typeface="Avenir Next Regular"/>
                <a:cs typeface="Avenir Next Regular"/>
              </a:rPr>
              <a:t>-Johnny Appleseed</a:t>
            </a:r>
            <a:endParaRPr lang="en-US" b="0" i="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921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6877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85800" y="2360613"/>
            <a:ext cx="7772400" cy="4078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CFE7AC9-246F-274F-90B0-9B5F72AD257B}" type="datetime1">
              <a:rPr lang="en-US" smtClean="0"/>
              <a:t>7/11/2017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49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venir Next Demi Bold"/>
          <a:ea typeface="+mj-ea"/>
          <a:cs typeface="Avenir Next Demi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Next Regular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Next Regular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Next Regular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Next Regular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Next Regular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timesheets@wm.edu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wm.edu/offices/it/documents/training/TimeApprvr_r1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employees-outofstate-request@lists.wm.edu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m.edu/offices/financialoperations/documents/ManualTimesheet.pdf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ayofc@wm.edu" TargetMode="External"/><Relationship Id="rId2" Type="http://schemas.openxmlformats.org/officeDocument/2006/relationships/hyperlink" Target="http://www.wm.edu/offices/financialoperations/payrol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imesheets@wm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6877"/>
            <a:ext cx="7772400" cy="3230923"/>
          </a:xfrm>
        </p:spPr>
        <p:txBody>
          <a:bodyPr>
            <a:normAutofit/>
          </a:bodyPr>
          <a:lstStyle/>
          <a:p>
            <a:r>
              <a:rPr lang="en-US" sz="5400" b="1" dirty="0"/>
              <a:t>Approving Timesheets</a:t>
            </a:r>
          </a:p>
        </p:txBody>
      </p:sp>
    </p:spTree>
    <p:extLst>
      <p:ext uri="{BB962C8B-B14F-4D97-AF65-F5344CB8AC3E}">
        <p14:creationId xmlns:p14="http://schemas.microsoft.com/office/powerpoint/2010/main" val="1831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7492"/>
          </a:xfrm>
        </p:spPr>
        <p:txBody>
          <a:bodyPr/>
          <a:lstStyle/>
          <a:p>
            <a:r>
              <a:rPr lang="en-US" dirty="0" smtClean="0"/>
              <a:t>Missing Employee Timesheet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27009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After selecting (1) correct Department and (2) Pay Period, Approver still cannot see the Employee </a:t>
            </a:r>
            <a:r>
              <a:rPr lang="en-US" sz="2400" smtClean="0"/>
              <a:t>listed.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Designated Approver Set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Employee Job Set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For Undergraduate Student Employees –Call Financial Aid Office</a:t>
            </a:r>
          </a:p>
          <a:p>
            <a:endParaRPr lang="en-US" sz="2400" dirty="0"/>
          </a:p>
          <a:p>
            <a:r>
              <a:rPr lang="en-US" sz="2400" dirty="0" smtClean="0"/>
              <a:t>For all other employee types - Call your HR Team Representative (Osprey, Wren or Griffin)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177" y="1140542"/>
            <a:ext cx="4934061" cy="478407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6581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Hourly/Student Employee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6141" y="1435100"/>
            <a:ext cx="3539613" cy="4837881"/>
          </a:xfrm>
        </p:spPr>
        <p:txBody>
          <a:bodyPr>
            <a:normAutofit lnSpcReduction="10000"/>
          </a:bodyPr>
          <a:lstStyle/>
          <a:p>
            <a:r>
              <a:rPr lang="en-US" sz="2000" b="1" u="sng" dirty="0"/>
              <a:t>Hourly/Student Pay </a:t>
            </a:r>
            <a:r>
              <a:rPr lang="en-US" sz="2000" b="1" u="sng" dirty="0" smtClean="0"/>
              <a:t>Periods:</a:t>
            </a:r>
          </a:p>
          <a:p>
            <a:r>
              <a:rPr lang="en-US" sz="2000" dirty="0" smtClean="0"/>
              <a:t>1-15 	</a:t>
            </a:r>
            <a:r>
              <a:rPr lang="en-US" sz="1800" dirty="0" smtClean="0"/>
              <a:t>Email </a:t>
            </a:r>
            <a:r>
              <a:rPr lang="en-US" sz="1800" dirty="0"/>
              <a:t>to Approvers </a:t>
            </a:r>
            <a:r>
              <a:rPr lang="en-US" sz="1800" dirty="0" smtClean="0"/>
              <a:t>			sent </a:t>
            </a:r>
            <a:r>
              <a:rPr lang="en-US" sz="1800" dirty="0"/>
              <a:t>the 24</a:t>
            </a:r>
            <a:r>
              <a:rPr lang="en-US" sz="1800" baseline="30000" dirty="0"/>
              <a:t>th</a:t>
            </a:r>
            <a:r>
              <a:rPr lang="en-US" sz="1800" dirty="0"/>
              <a:t>  </a:t>
            </a:r>
            <a:endParaRPr lang="en-US" sz="1800" dirty="0" smtClean="0"/>
          </a:p>
          <a:p>
            <a:r>
              <a:rPr lang="en-US" sz="2000" dirty="0" smtClean="0"/>
              <a:t>16-31</a:t>
            </a:r>
            <a:r>
              <a:rPr lang="en-US" sz="2000" dirty="0"/>
              <a:t>	</a:t>
            </a:r>
            <a:r>
              <a:rPr lang="en-US" sz="1800" dirty="0"/>
              <a:t>Email to Approvers </a:t>
            </a:r>
            <a:r>
              <a:rPr lang="en-US" sz="1800" dirty="0" smtClean="0"/>
              <a:t>			sent 9</a:t>
            </a:r>
            <a:r>
              <a:rPr lang="en-US" sz="1800" baseline="30000" dirty="0" smtClean="0"/>
              <a:t>th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2000" b="1" u="sng" dirty="0"/>
              <a:t>Pay Periods </a:t>
            </a:r>
            <a:r>
              <a:rPr lang="en-US" sz="2000" b="1" u="sng" dirty="0" smtClean="0"/>
              <a:t>Overlap 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selecting a pay period Approvers may see several open pay </a:t>
            </a:r>
            <a:r>
              <a:rPr lang="en-US" sz="2000" dirty="0" smtClean="0"/>
              <a:t>periods.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Approvers must be aware which pay period requires approval.</a:t>
            </a:r>
          </a:p>
          <a:p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581" y="1514882"/>
            <a:ext cx="4950542" cy="45314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Administratively Approved Timesheets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75304" y="1248697"/>
            <a:ext cx="3190210" cy="5230761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Supervisor is copied on </a:t>
            </a:r>
            <a:r>
              <a:rPr lang="en-US" sz="2000" dirty="0" smtClean="0"/>
              <a:t>email.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Each </a:t>
            </a:r>
            <a:r>
              <a:rPr lang="en-US" sz="2000" dirty="0"/>
              <a:t>Employee whose timesheet was </a:t>
            </a:r>
            <a:r>
              <a:rPr lang="en-US" sz="2000" dirty="0" smtClean="0"/>
              <a:t>administratively approved </a:t>
            </a:r>
            <a:r>
              <a:rPr lang="en-US" sz="2000" dirty="0"/>
              <a:t>would be listed on letter.</a:t>
            </a:r>
          </a:p>
          <a:p>
            <a:endParaRPr lang="en-US" sz="2000" dirty="0" smtClean="0"/>
          </a:p>
          <a:p>
            <a:r>
              <a:rPr lang="en-US" sz="2000" dirty="0" smtClean="0"/>
              <a:t>Approver </a:t>
            </a:r>
            <a:r>
              <a:rPr lang="en-US" sz="2000" dirty="0"/>
              <a:t>is now required to verify the hours paid to each employee.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An </a:t>
            </a:r>
            <a:r>
              <a:rPr lang="en-US" sz="2000" dirty="0"/>
              <a:t>email detailing each employee hours approved is required. 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1800" dirty="0" smtClean="0"/>
              <a:t>(</a:t>
            </a:r>
            <a:r>
              <a:rPr lang="en-US" dirty="0" smtClean="0">
                <a:hlinkClick r:id="rId2"/>
              </a:rPr>
              <a:t>timesheets@wm.edu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4682" y="1435100"/>
            <a:ext cx="4872485" cy="48684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Responsibilities - Approver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524"/>
            <a:ext cx="8229600" cy="4808640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n-US" dirty="0"/>
              <a:t>Approvers are required to review and verify all timesheets via Banner Self-Service that were administratively approved in the payroll process</a:t>
            </a:r>
            <a:r>
              <a:rPr lang="en-US" dirty="0" smtClean="0"/>
              <a:t>.</a:t>
            </a:r>
          </a:p>
          <a:p>
            <a:pPr lvl="0" fontAlgn="base"/>
            <a:endParaRPr lang="en-US" dirty="0"/>
          </a:p>
          <a:p>
            <a:pPr lvl="0" fontAlgn="base"/>
            <a:r>
              <a:rPr lang="en-US" dirty="0"/>
              <a:t>If a correction is necessary, the Approver and the </a:t>
            </a:r>
            <a:r>
              <a:rPr lang="en-US" dirty="0" smtClean="0"/>
              <a:t>impacted </a:t>
            </a:r>
            <a:r>
              <a:rPr lang="en-US" dirty="0"/>
              <a:t>employee must complete a manual timesheet </a:t>
            </a:r>
            <a:r>
              <a:rPr lang="en-US" dirty="0" smtClean="0"/>
              <a:t>and </a:t>
            </a:r>
            <a:r>
              <a:rPr lang="en-US" dirty="0"/>
              <a:t>submit it to the Payroll Department immediately and notify Payroll staff via email that a corrective manual timesheet is being submitted</a:t>
            </a:r>
            <a:r>
              <a:rPr lang="en-US" dirty="0" smtClean="0"/>
              <a:t>.</a:t>
            </a:r>
          </a:p>
          <a:p>
            <a:pPr lvl="0" fontAlgn="base"/>
            <a:endParaRPr lang="en-US" dirty="0"/>
          </a:p>
          <a:p>
            <a:pPr lvl="0" fontAlgn="base"/>
            <a:r>
              <a:rPr lang="en-US" dirty="0"/>
              <a:t>If no corrections are required, respond to the email certifying that the time </a:t>
            </a:r>
            <a:r>
              <a:rPr lang="en-US" dirty="0" smtClean="0"/>
              <a:t>paid for </a:t>
            </a:r>
            <a:r>
              <a:rPr lang="en-US" dirty="0"/>
              <a:t>each affected employee is correct</a:t>
            </a:r>
            <a:r>
              <a:rPr lang="en-US" dirty="0" smtClean="0"/>
              <a:t>.</a:t>
            </a:r>
          </a:p>
          <a:p>
            <a:pPr lvl="0" fontAlgn="base"/>
            <a:endParaRPr lang="en-US" dirty="0"/>
          </a:p>
          <a:p>
            <a:pPr lvl="0" fontAlgn="base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9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Responsibilities: Approver’s Supervisor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/>
            <a:r>
              <a:rPr lang="en-US" dirty="0"/>
              <a:t>Approver’s supervisor must ensure the approver understands his/her responsibility to approve timesheets in a timely manner. </a:t>
            </a:r>
          </a:p>
          <a:p>
            <a:pPr lvl="0" fontAlgn="base"/>
            <a:r>
              <a:rPr lang="en-US" dirty="0"/>
              <a:t>The Approver’s supervisor must ensure the Approver reviews all administratively approved timesheets and sends certifying email </a:t>
            </a:r>
            <a:r>
              <a:rPr lang="en-US" u="sng" dirty="0"/>
              <a:t>within 7 days </a:t>
            </a:r>
            <a:r>
              <a:rPr lang="en-US" dirty="0"/>
              <a:t>of receiving the email from the Payroll Department.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Resources Website</a:t>
            </a:r>
          </a:p>
          <a:p>
            <a:pPr lvl="1"/>
            <a:r>
              <a:rPr lang="en-US" dirty="0" smtClean="0"/>
              <a:t>Timesheet Approver and Proxy Guide</a:t>
            </a:r>
          </a:p>
          <a:p>
            <a:pPr lvl="2"/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www.wm.edu/offices/it/documents/training/TimeApprvr_r1.pdf</a:t>
            </a:r>
            <a:endParaRPr lang="en-US" sz="1800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474" y="3131522"/>
            <a:ext cx="5249052" cy="26462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2797121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Additional Information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Out-of-State Hires</a:t>
            </a:r>
            <a:endParaRPr lang="en-US" sz="4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Departments wishing to hire/reassign employees to work, or telecommute, out-of-state must seek prior approval by following procedures outlined in the Out </a:t>
            </a:r>
            <a:r>
              <a:rPr lang="en-US" dirty="0"/>
              <a:t>of State Employees Hiring Policy </a:t>
            </a:r>
          </a:p>
          <a:p>
            <a:r>
              <a:rPr lang="en-US" dirty="0" smtClean="0"/>
              <a:t>No </a:t>
            </a:r>
            <a:r>
              <a:rPr lang="en-US" dirty="0"/>
              <a:t>employee can be </a:t>
            </a:r>
            <a:r>
              <a:rPr lang="en-US" dirty="0" smtClean="0"/>
              <a:t>hired, begin employment, </a:t>
            </a:r>
            <a:r>
              <a:rPr lang="en-US" dirty="0"/>
              <a:t>or </a:t>
            </a:r>
            <a:r>
              <a:rPr lang="en-US" dirty="0" smtClean="0"/>
              <a:t>telecommute, </a:t>
            </a:r>
            <a:r>
              <a:rPr lang="en-US" dirty="0"/>
              <a:t>outside of Virginia until this approval is </a:t>
            </a:r>
            <a:r>
              <a:rPr lang="en-US" dirty="0" smtClean="0"/>
              <a:t>received</a:t>
            </a:r>
          </a:p>
          <a:p>
            <a:r>
              <a:rPr lang="en-US" dirty="0" smtClean="0"/>
              <a:t>Additional information is available via the Payroll website or by contacting:</a:t>
            </a: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dirty="0" smtClean="0">
                <a:hlinkClick r:id="rId2"/>
              </a:rPr>
              <a:t>employees-outofstate-request@lists.wm.edu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Off-Cycle Check Requests</a:t>
            </a:r>
            <a:endParaRPr lang="en-US" sz="4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Manual check requests are to be used for those individuals who will suffer financial hardship if not paid, otherwise they will receive back-pay in the next payroll cycle.  The </a:t>
            </a:r>
            <a:r>
              <a:rPr lang="en-US" dirty="0" smtClean="0"/>
              <a:t>Payroll Office </a:t>
            </a:r>
            <a:r>
              <a:rPr lang="en-US" dirty="0"/>
              <a:t>reserves the right to approve a manual check.</a:t>
            </a:r>
          </a:p>
          <a:p>
            <a:r>
              <a:rPr lang="en-US" dirty="0"/>
              <a:t>If a manual check has been approved by the </a:t>
            </a:r>
            <a:r>
              <a:rPr lang="en-US" dirty="0" smtClean="0"/>
              <a:t>Payroll Office, it will be processed per the schedule outlined on the Payroll Processing Calendar, available via the HR website</a:t>
            </a:r>
          </a:p>
          <a:p>
            <a:r>
              <a:rPr lang="en-US" dirty="0"/>
              <a:t>There is a minimum requirement of 32 hours on the manual timesheet for </a:t>
            </a:r>
            <a:r>
              <a:rPr lang="en-US" dirty="0" smtClean="0"/>
              <a:t>an off-cycle check to be processed</a:t>
            </a:r>
          </a:p>
          <a:p>
            <a:r>
              <a:rPr lang="en-US" dirty="0" smtClean="0"/>
              <a:t>Timesheet errors or missed deadlines will not be approved for off-cycle checks and will be processed in the next pay period, as a retro-active payment.</a:t>
            </a:r>
          </a:p>
          <a:p>
            <a:r>
              <a:rPr lang="en-US" dirty="0" smtClean="0"/>
              <a:t>Fillable forms can be found on the website via this link:   </a:t>
            </a:r>
            <a:r>
              <a:rPr lang="en-US" dirty="0" smtClean="0">
                <a:hlinkClick r:id="rId2"/>
              </a:rPr>
              <a:t>Manual Timesheet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Online:		</a:t>
            </a:r>
            <a:r>
              <a:rPr lang="en-US" sz="2200" dirty="0" smtClean="0">
                <a:hlinkClick r:id="rId2"/>
              </a:rPr>
              <a:t>www.wm.edu/offices/financialoperations/payroll</a:t>
            </a:r>
            <a:endParaRPr lang="en-US" sz="2200" dirty="0" smtClean="0"/>
          </a:p>
          <a:p>
            <a:endParaRPr lang="en-US" sz="2400" dirty="0" smtClean="0"/>
          </a:p>
          <a:p>
            <a:r>
              <a:rPr lang="en-US" sz="2400" dirty="0" smtClean="0"/>
              <a:t>Phone: 	757-221-2848</a:t>
            </a:r>
          </a:p>
          <a:p>
            <a:endParaRPr lang="en-US" sz="2400" dirty="0" smtClean="0"/>
          </a:p>
          <a:p>
            <a:r>
              <a:rPr lang="en-US" sz="2400" dirty="0" smtClean="0"/>
              <a:t>Email: 		</a:t>
            </a:r>
            <a:r>
              <a:rPr lang="en-US" sz="2400" dirty="0" smtClean="0">
                <a:hlinkClick r:id="rId3"/>
              </a:rPr>
              <a:t>payofc@wm.edu</a:t>
            </a:r>
            <a:r>
              <a:rPr lang="en-US" sz="2400" dirty="0" smtClean="0"/>
              <a:t> – general questions</a:t>
            </a:r>
          </a:p>
          <a:p>
            <a:pPr marL="1828800" lvl="4" indent="0">
              <a:buNone/>
            </a:pPr>
            <a:r>
              <a:rPr lang="en-US" sz="2400" dirty="0">
                <a:hlinkClick r:id="rId4"/>
              </a:rPr>
              <a:t>timesheets@wm.edu</a:t>
            </a:r>
            <a:r>
              <a:rPr lang="en-US" sz="2400" dirty="0"/>
              <a:t> –timesheet confirmation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9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cap="none" dirty="0" smtClean="0"/>
              <a:t>Agenda</a:t>
            </a:r>
            <a:endParaRPr lang="en-US" sz="5400" cap="none" dirty="0"/>
          </a:p>
        </p:txBody>
      </p:sp>
      <p:sp>
        <p:nvSpPr>
          <p:cNvPr id="4" name="Rectangle 3"/>
          <p:cNvSpPr/>
          <p:nvPr/>
        </p:nvSpPr>
        <p:spPr>
          <a:xfrm>
            <a:off x="373716" y="1417638"/>
            <a:ext cx="8375548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Policy Statement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Proxy Designation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Timesheet Approval Procedures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Self-Service Timesheet Challenges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Return For Correction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Hourly/Student Timesheet Approval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Responsibilities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latin typeface="Avenir Next Regular"/>
                <a:cs typeface="Avenir Next Regular"/>
              </a:rPr>
              <a:t>Additional </a:t>
            </a:r>
            <a:r>
              <a:rPr lang="en-US" sz="2200" dirty="0">
                <a:latin typeface="Avenir Next Regular"/>
                <a:cs typeface="Avenir Next Regular"/>
              </a:rPr>
              <a:t>Information </a:t>
            </a:r>
            <a:r>
              <a:rPr lang="en-US" sz="2200" dirty="0" smtClean="0">
                <a:latin typeface="Avenir Next Regular"/>
                <a:cs typeface="Avenir Next Regular"/>
              </a:rPr>
              <a:t>–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 smtClean="0">
                <a:latin typeface="Avenir Next Regular"/>
                <a:cs typeface="Avenir Next Regular"/>
              </a:rPr>
              <a:t>Hiring </a:t>
            </a:r>
            <a:r>
              <a:rPr lang="en-US" sz="2200" dirty="0">
                <a:latin typeface="Avenir Next Regular"/>
                <a:cs typeface="Avenir Next Regular"/>
              </a:rPr>
              <a:t>Out of State Employees</a:t>
            </a:r>
          </a:p>
          <a:p>
            <a:pPr marL="800100" lvl="2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Off-Cycle Check Requests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200" dirty="0">
                <a:latin typeface="Avenir Next Regular"/>
                <a:cs typeface="Avenir Next Regular"/>
              </a:rPr>
              <a:t>Resources &amp; Contact Information</a:t>
            </a:r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en-US" sz="2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69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 smtClean="0"/>
              <a:t>Policy Statement</a:t>
            </a:r>
            <a:endParaRPr lang="en-US" cap="none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College requires that all employees complete their timesheets accurately and timely as an integral component of the payroll process.  </a:t>
            </a:r>
            <a:r>
              <a:rPr lang="en-US" sz="2400" dirty="0" smtClean="0">
                <a:solidFill>
                  <a:schemeClr val="tx1"/>
                </a:solidFill>
              </a:rPr>
              <a:t>Supervisors, </a:t>
            </a:r>
            <a:r>
              <a:rPr lang="en-US" sz="2400" dirty="0">
                <a:solidFill>
                  <a:schemeClr val="tx1"/>
                </a:solidFill>
              </a:rPr>
              <a:t>identified as “timesheet approver”, </a:t>
            </a:r>
            <a:r>
              <a:rPr lang="en-US" sz="2400" dirty="0" smtClean="0">
                <a:solidFill>
                  <a:schemeClr val="tx1"/>
                </a:solidFill>
              </a:rPr>
              <a:t>have </a:t>
            </a:r>
            <a:r>
              <a:rPr lang="en-US" sz="2400" dirty="0">
                <a:solidFill>
                  <a:schemeClr val="tx1"/>
                </a:solidFill>
              </a:rPr>
              <a:t>the responsibility to approve </a:t>
            </a:r>
            <a:r>
              <a:rPr lang="en-US" sz="2400" dirty="0" smtClean="0">
                <a:solidFill>
                  <a:schemeClr val="tx1"/>
                </a:solidFill>
              </a:rPr>
              <a:t>timesheets </a:t>
            </a:r>
            <a:r>
              <a:rPr lang="en-US" sz="2400" dirty="0">
                <a:solidFill>
                  <a:schemeClr val="tx1"/>
                </a:solidFill>
              </a:rPr>
              <a:t>by the established deadlines.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employees and their designated Approvers are responsible for ensuring  timesheets are submitted and approved via  Banner Self-Service no later than the published due dates in order to accurately record all hours paid, and for the proper accounting of work  and leave time.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Proxy Designation </a:t>
            </a:r>
            <a:endParaRPr lang="en-US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07690"/>
            <a:ext cx="8229600" cy="48184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may be times when you are unavailable to approve time.  In those instances, Approvers must set up a Proxy to act on their behalf and to approve the timesheets assigned. Approvers should set up one or more proxies in advance.</a:t>
            </a:r>
          </a:p>
          <a:p>
            <a:pPr lvl="1"/>
            <a:r>
              <a:rPr lang="en-US" dirty="0" smtClean="0"/>
              <a:t>A proxy assumes your approval power.</a:t>
            </a:r>
          </a:p>
          <a:p>
            <a:pPr lvl="1"/>
            <a:r>
              <a:rPr lang="en-US" dirty="0" smtClean="0"/>
              <a:t>A proxy can only see the employee’s timesheet and reported hours.  </a:t>
            </a:r>
          </a:p>
          <a:p>
            <a:pPr lvl="1"/>
            <a:r>
              <a:rPr lang="en-US" dirty="0" smtClean="0"/>
              <a:t>A proxy should ONLY approve time when requested to do so by you.</a:t>
            </a:r>
          </a:p>
          <a:p>
            <a:pPr lvl="1"/>
            <a:r>
              <a:rPr lang="en-US" dirty="0" smtClean="0"/>
              <a:t>An employee can be made a proxy for more than one approver. </a:t>
            </a:r>
          </a:p>
          <a:p>
            <a:pPr lvl="1"/>
            <a:r>
              <a:rPr lang="en-US" dirty="0" smtClean="0"/>
              <a:t>A proxy should never be a direct report.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6028" y="3792744"/>
            <a:ext cx="4038600" cy="216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6028" y="987972"/>
            <a:ext cx="4038600" cy="26068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Using drop down menu, select proxy and then  click on check </a:t>
            </a:r>
            <a:r>
              <a:rPr lang="en-US" dirty="0" smtClean="0"/>
              <a:t>box and save your changes. Available proxies are listed alphabetically by last name.</a:t>
            </a:r>
          </a:p>
          <a:p>
            <a:r>
              <a:rPr lang="en-US" dirty="0" smtClean="0"/>
              <a:t>Always confirm that your </a:t>
            </a:r>
            <a:r>
              <a:rPr lang="en-US" dirty="0" err="1" smtClean="0"/>
              <a:t>designted</a:t>
            </a:r>
            <a:r>
              <a:rPr lang="en-US" dirty="0" smtClean="0"/>
              <a:t> proxy has ORG access prior to selection. Contact your HR team for assistance.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9" y="346366"/>
            <a:ext cx="34464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154986" y="5709214"/>
            <a:ext cx="735724" cy="644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26216" y="4876673"/>
            <a:ext cx="735724" cy="6448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Timesheet Approval Procedures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368"/>
            <a:ext cx="8229600" cy="53585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Employees </a:t>
            </a:r>
            <a:r>
              <a:rPr lang="en-US" dirty="0"/>
              <a:t>submit timesheet by the established published deadlines.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Approvers </a:t>
            </a:r>
            <a:r>
              <a:rPr lang="en-US" dirty="0"/>
              <a:t>have until 10AM of the following day to approve submitted timesheets.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After 10AM, Unapproved </a:t>
            </a:r>
            <a:r>
              <a:rPr lang="en-US" dirty="0"/>
              <a:t>timesheets are Administratively Approved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Payroll runs the process that moves Self-Service Timesheets to Banner.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1981"/>
          </a:xfrm>
        </p:spPr>
        <p:txBody>
          <a:bodyPr>
            <a:normAutofit/>
          </a:bodyPr>
          <a:lstStyle/>
          <a:p>
            <a:r>
              <a:rPr lang="en-US" b="1" dirty="0" smtClean="0"/>
              <a:t>Self-Service: Timesheet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426"/>
            <a:ext cx="8229600" cy="392373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Selecting Correct Department</a:t>
            </a:r>
          </a:p>
          <a:p>
            <a:r>
              <a:rPr lang="en-US" sz="4200" dirty="0" smtClean="0"/>
              <a:t>Selecting Correct Pay Period</a:t>
            </a:r>
          </a:p>
          <a:p>
            <a:r>
              <a:rPr lang="en-US" sz="4200" dirty="0" smtClean="0"/>
              <a:t>Timesheet Errors</a:t>
            </a:r>
          </a:p>
          <a:p>
            <a:r>
              <a:rPr lang="en-US" sz="4200" dirty="0" smtClean="0"/>
              <a:t>Missing </a:t>
            </a:r>
            <a:r>
              <a:rPr lang="en-US" sz="4200" dirty="0"/>
              <a:t>Employe</a:t>
            </a:r>
            <a:r>
              <a:rPr lang="en-US" sz="4400" dirty="0"/>
              <a:t>e Timesheet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8568813" cy="1241118"/>
          </a:xfrm>
        </p:spPr>
        <p:txBody>
          <a:bodyPr>
            <a:noAutofit/>
          </a:bodyPr>
          <a:lstStyle/>
          <a:p>
            <a:r>
              <a:rPr lang="en-US" dirty="0" smtClean="0"/>
              <a:t>Selecting Correct Department and Pay Period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Issue 1:</a:t>
            </a:r>
          </a:p>
          <a:p>
            <a:r>
              <a:rPr lang="en-US" sz="2000" dirty="0" smtClean="0"/>
              <a:t>Approver has not selected the correct Department and Description.  Approver need to click the radio button under My Choice.</a:t>
            </a:r>
          </a:p>
          <a:p>
            <a:endParaRPr lang="en-US" sz="2000" dirty="0"/>
          </a:p>
          <a:p>
            <a:r>
              <a:rPr lang="en-US" sz="2000" dirty="0" smtClean="0"/>
              <a:t>Issue 2:</a:t>
            </a:r>
          </a:p>
          <a:p>
            <a:r>
              <a:rPr lang="en-US" sz="2000" dirty="0" smtClean="0"/>
              <a:t>Approver does not have the correct pay period selected.  Approver to click on drop down arrow and pick the correct pay period.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149" y="1474634"/>
            <a:ext cx="5620075" cy="46119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02322"/>
          </a:xfrm>
        </p:spPr>
        <p:txBody>
          <a:bodyPr>
            <a:normAutofit/>
          </a:bodyPr>
          <a:lstStyle/>
          <a:p>
            <a:r>
              <a:rPr lang="en-US" b="1" dirty="0" smtClean="0"/>
              <a:t>Return For Correction</a:t>
            </a:r>
            <a:endParaRPr lang="en-US" b="1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139388"/>
            <a:ext cx="5111750" cy="9867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Issue 3:</a:t>
            </a:r>
          </a:p>
          <a:p>
            <a:r>
              <a:rPr lang="en-US" dirty="0" smtClean="0"/>
              <a:t>An employee has submitted an incorrect timesheet, and it must be corrected </a:t>
            </a:r>
            <a:r>
              <a:rPr lang="en-US" b="1" i="1" dirty="0" smtClean="0"/>
              <a:t>prior to the submission dea</a:t>
            </a:r>
            <a:r>
              <a:rPr lang="en-US" b="1" i="1" dirty="0"/>
              <a:t>d</a:t>
            </a:r>
            <a:r>
              <a:rPr lang="en-US" b="1" i="1" dirty="0" smtClean="0"/>
              <a:t>line.</a:t>
            </a:r>
          </a:p>
          <a:p>
            <a:endParaRPr lang="en-US" b="1" i="1" dirty="0"/>
          </a:p>
          <a:p>
            <a:r>
              <a:rPr lang="en-US" dirty="0" smtClean="0"/>
              <a:t>As an approver, you are responsible for ensuring that timesheets are also submitted accurately. In the event that you determine an error has been made on a timesheet, you should return the timesheet for correction.  You may enter comments in the “Comment” field, prior to returning the timesheet.</a:t>
            </a:r>
          </a:p>
          <a:p>
            <a:endParaRPr lang="en-US" dirty="0"/>
          </a:p>
          <a:p>
            <a:r>
              <a:rPr lang="en-US" dirty="0" smtClean="0"/>
              <a:t>The employee will receive an automated email notifying them that corrections are required. After the employee re-submits the timesheet, it can be approved as previously outlined.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689032" y="1641173"/>
            <a:ext cx="3186113" cy="313848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455636" y="2421770"/>
            <a:ext cx="749838" cy="444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rmal_presentation_ppt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informal_presentation_ppt</Template>
  <TotalTime>1017</TotalTime>
  <Words>883</Words>
  <Application>Microsoft Office PowerPoint</Application>
  <PresentationFormat>On-screen Show (4:3)</PresentationFormat>
  <Paragraphs>133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Demi Bold</vt:lpstr>
      <vt:lpstr>Avenir Next Regular</vt:lpstr>
      <vt:lpstr>Calibri</vt:lpstr>
      <vt:lpstr>informal_presentation_ppt</vt:lpstr>
      <vt:lpstr>Approving Timesheets</vt:lpstr>
      <vt:lpstr>Agenda</vt:lpstr>
      <vt:lpstr>Policy Statement</vt:lpstr>
      <vt:lpstr>Proxy Designation </vt:lpstr>
      <vt:lpstr>PowerPoint Presentation</vt:lpstr>
      <vt:lpstr>Timesheet Approval Procedures</vt:lpstr>
      <vt:lpstr>Self-Service: Timesheet Challenges</vt:lpstr>
      <vt:lpstr>Selecting Correct Department and Pay Period</vt:lpstr>
      <vt:lpstr>Return For Correction</vt:lpstr>
      <vt:lpstr>Missing Employee Timesheet</vt:lpstr>
      <vt:lpstr>Hourly/Student Employee</vt:lpstr>
      <vt:lpstr>Administratively Approved Timesheets</vt:lpstr>
      <vt:lpstr>Responsibilities - Approver</vt:lpstr>
      <vt:lpstr>Responsibilities: Approver’s Supervisor</vt:lpstr>
      <vt:lpstr>Resources</vt:lpstr>
      <vt:lpstr>Additional Information</vt:lpstr>
      <vt:lpstr>Out-of-State Hires</vt:lpstr>
      <vt:lpstr>Off-Cycle Check Requests</vt:lpstr>
      <vt:lpstr>Contact Information</vt:lpstr>
    </vt:vector>
  </TitlesOfParts>
  <Company>College of William and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Zoll</dc:creator>
  <cp:lastModifiedBy>Vance, Simonne</cp:lastModifiedBy>
  <cp:revision>93</cp:revision>
  <cp:lastPrinted>2016-04-25T17:48:59Z</cp:lastPrinted>
  <dcterms:created xsi:type="dcterms:W3CDTF">2014-12-11T15:34:51Z</dcterms:created>
  <dcterms:modified xsi:type="dcterms:W3CDTF">2017-07-11T12:01:55Z</dcterms:modified>
</cp:coreProperties>
</file>