
<file path=[Content_Types].xml><?xml version="1.0" encoding="utf-8"?>
<Types xmlns="http://schemas.openxmlformats.org/package/2006/content-types">
  <Default Extension="bin" ContentType="application/vnd.ms-office.activeX"/>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9.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0.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11.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12.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13.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4.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5.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16.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17.xml" ContentType="application/vnd.openxmlformats-officedocument.presentationml.notesSlide+xml"/>
  <Override PartName="/ppt/tags/tag64.xml" ContentType="application/vnd.openxmlformats-officedocument.presentationml.tags+xml"/>
  <Override PartName="/ppt/activeX/activeX1.xml" ContentType="application/vnd.ms-office.activeX+xml"/>
  <Override PartName="/ppt/tags/tag65.xml" ContentType="application/vnd.openxmlformats-officedocument.presentationml.tags+xml"/>
  <Override PartName="/ppt/notesSlides/notesSlide18.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9.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20.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256" r:id="rId5"/>
    <p:sldId id="257" r:id="rId6"/>
    <p:sldId id="258" r:id="rId7"/>
    <p:sldId id="262" r:id="rId8"/>
    <p:sldId id="261" r:id="rId9"/>
    <p:sldId id="263" r:id="rId10"/>
    <p:sldId id="264" r:id="rId11"/>
    <p:sldId id="266" r:id="rId12"/>
    <p:sldId id="267" r:id="rId13"/>
    <p:sldId id="268" r:id="rId14"/>
    <p:sldId id="269" r:id="rId15"/>
    <p:sldId id="270" r:id="rId16"/>
    <p:sldId id="271" r:id="rId17"/>
    <p:sldId id="280" r:id="rId18"/>
    <p:sldId id="275" r:id="rId19"/>
    <p:sldId id="272" r:id="rId20"/>
    <p:sldId id="283" r:id="rId21"/>
    <p:sldId id="281" r:id="rId22"/>
    <p:sldId id="279" r:id="rId23"/>
    <p:sldId id="277" r:id="rId24"/>
    <p:sldId id="282" r:id="rId25"/>
  </p:sldIdLst>
  <p:sldSz cx="9144000" cy="6858000" type="screen4x3"/>
  <p:notesSz cx="7010400" cy="92964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CB347D-5C33-47ED-AB46-55B6F2095FED}" v="141" dt="2026-03-06T18:25:45.0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9" autoAdjust="0"/>
    <p:restoredTop sz="86375" autoAdjust="0"/>
  </p:normalViewPr>
  <p:slideViewPr>
    <p:cSldViewPr>
      <p:cViewPr varScale="1">
        <p:scale>
          <a:sx n="62" d="100"/>
          <a:sy n="62" d="100"/>
        </p:scale>
        <p:origin x="44" y="140"/>
      </p:cViewPr>
      <p:guideLst>
        <p:guide orient="horz" pos="2160"/>
        <p:guide pos="2880"/>
      </p:guideLst>
    </p:cSldViewPr>
  </p:slideViewPr>
  <p:outlineViewPr>
    <p:cViewPr>
      <p:scale>
        <a:sx n="33" d="100"/>
        <a:sy n="33" d="100"/>
      </p:scale>
      <p:origin x="0" y="-11636"/>
    </p:cViewPr>
  </p:outlineViewPr>
  <p:notesTextViewPr>
    <p:cViewPr>
      <p:scale>
        <a:sx n="1" d="1"/>
        <a:sy n="1" d="1"/>
      </p:scale>
      <p:origin x="0" y="0"/>
    </p:cViewPr>
  </p:notesTextViewPr>
  <p:sorterViewPr>
    <p:cViewPr>
      <p:scale>
        <a:sx n="100" d="100"/>
        <a:sy n="100" d="100"/>
      </p:scale>
      <p:origin x="0" y="7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5322E1BC-407B-4FB7-A6D7-B1568C5841E6}" type="datetimeFigureOut">
              <a:rPr lang="en-US" smtClean="0"/>
              <a:t>3/6/2026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DF302D25-0FEC-464F-810B-6F8833F95B04}" type="slidenum">
              <a:rPr lang="en-US" smtClean="0"/>
              <a:t>‹#›</a:t>
            </a:fld>
            <a:endParaRPr lang="en-US"/>
          </a:p>
        </p:txBody>
      </p:sp>
    </p:spTree>
    <p:extLst>
      <p:ext uri="{BB962C8B-B14F-4D97-AF65-F5344CB8AC3E}">
        <p14:creationId xmlns:p14="http://schemas.microsoft.com/office/powerpoint/2010/main" val="2124647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46.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48.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50.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57.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60.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62.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66.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69.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7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Hello and welcome to the Global Harmonization Training.</a:t>
            </a:r>
            <a:endParaRPr lang="en-US">
              <a:ea typeface="Times New Roman"/>
              <a:cs typeface="Times New Roman"/>
            </a:endParaRPr>
          </a:p>
          <a:p>
            <a:pPr>
              <a:lnSpc>
                <a:spcPct val="115000"/>
              </a:lnSpc>
            </a:pPr>
            <a:r>
              <a:rPr lang="en-US">
                <a:solidFill>
                  <a:srgbClr val="000000"/>
                </a:solidFill>
                <a:ea typeface="Times New Roman"/>
                <a:cs typeface="Calibri"/>
              </a:rPr>
              <a:t> </a:t>
            </a:r>
            <a:endParaRPr lang="en-US">
              <a:ea typeface="Times New Roman"/>
              <a:cs typeface="Times New Roman"/>
            </a:endParaRPr>
          </a:p>
          <a:p>
            <a:pPr>
              <a:lnSpc>
                <a:spcPct val="115000"/>
              </a:lnSpc>
            </a:pPr>
            <a:r>
              <a:rPr lang="en-US">
                <a:solidFill>
                  <a:srgbClr val="000000"/>
                </a:solidFill>
                <a:ea typeface="Times New Roman"/>
                <a:cs typeface="Calibri"/>
              </a:rPr>
              <a:t>The following training will detail the changes that have occurred regarding OSHAs Right to Know standard with the implementation of the Global Harmonization System otherwise known as GHS.  </a:t>
            </a:r>
            <a:endParaRPr lang="en-US">
              <a:ea typeface="Times New Roman"/>
              <a:cs typeface="Times New Roman"/>
            </a:endParaRPr>
          </a:p>
          <a:p>
            <a:pPr>
              <a:lnSpc>
                <a:spcPct val="115000"/>
              </a:lnSpc>
            </a:pPr>
            <a:r>
              <a:rPr lang="en-US">
                <a:latin typeface="Times New Roman"/>
                <a:ea typeface="Times New Roman"/>
                <a:cs typeface="Times New Roman"/>
              </a:rPr>
              <a:t> </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DF302D25-0FEC-464F-810B-6F8833F95B04}" type="slidenum">
              <a:rPr lang="en-US" smtClean="0"/>
              <a:t>1</a:t>
            </a:fld>
            <a:endParaRPr lang="en-US"/>
          </a:p>
        </p:txBody>
      </p:sp>
    </p:spTree>
    <p:extLst>
      <p:ext uri="{BB962C8B-B14F-4D97-AF65-F5344CB8AC3E}">
        <p14:creationId xmlns:p14="http://schemas.microsoft.com/office/powerpoint/2010/main" val="1209456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The last three pictograms includes</a:t>
            </a:r>
            <a:r>
              <a:rPr lang="en-US" baseline="0" dirty="0"/>
              <a:t> the gas cylinder, environmental hazard, and explosive.</a:t>
            </a:r>
            <a:endParaRPr lang="en-US" dirty="0"/>
          </a:p>
        </p:txBody>
      </p:sp>
      <p:sp>
        <p:nvSpPr>
          <p:cNvPr id="4" name="Slide Number Placeholder 3"/>
          <p:cNvSpPr>
            <a:spLocks noGrp="1"/>
          </p:cNvSpPr>
          <p:nvPr>
            <p:ph type="sldNum" sz="quarter" idx="10"/>
          </p:nvPr>
        </p:nvSpPr>
        <p:spPr/>
        <p:txBody>
          <a:bodyPr/>
          <a:lstStyle/>
          <a:p>
            <a:fld id="{DF302D25-0FEC-464F-810B-6F8833F95B04}" type="slidenum">
              <a:rPr lang="en-US" smtClean="0"/>
              <a:t>10</a:t>
            </a:fld>
            <a:endParaRPr lang="en-US"/>
          </a:p>
        </p:txBody>
      </p:sp>
    </p:spTree>
    <p:extLst>
      <p:ext uri="{BB962C8B-B14F-4D97-AF65-F5344CB8AC3E}">
        <p14:creationId xmlns:p14="http://schemas.microsoft.com/office/powerpoint/2010/main" val="2224670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One word is used to indicate the relative severity of hazard and alert the reader to a potential hazard on the label and safety data sheet.  The GHS includes two signal words: </a:t>
            </a:r>
            <a:br>
              <a:rPr lang="en-US" dirty="0"/>
            </a:br>
            <a:r>
              <a:rPr lang="en-US" dirty="0"/>
              <a:t>“Warning” for less severe hazard categories and; “Danger” for more severe hazard categories.</a:t>
            </a:r>
            <a:br>
              <a:rPr lang="en-US" dirty="0"/>
            </a:br>
            <a:endParaRPr lang="en-US" dirty="0"/>
          </a:p>
          <a:p>
            <a:r>
              <a:rPr lang="en-US" dirty="0"/>
              <a:t>Lower categories of classification and unclassified products would not require pictograms or signal words under GHS. </a:t>
            </a:r>
          </a:p>
        </p:txBody>
      </p:sp>
      <p:sp>
        <p:nvSpPr>
          <p:cNvPr id="4" name="Slide Number Placeholder 3"/>
          <p:cNvSpPr>
            <a:spLocks noGrp="1"/>
          </p:cNvSpPr>
          <p:nvPr>
            <p:ph type="sldNum" sz="quarter" idx="10"/>
          </p:nvPr>
        </p:nvSpPr>
        <p:spPr/>
        <p:txBody>
          <a:bodyPr/>
          <a:lstStyle/>
          <a:p>
            <a:fld id="{DF302D25-0FEC-464F-810B-6F8833F95B04}" type="slidenum">
              <a:rPr lang="en-US" smtClean="0"/>
              <a:t>11</a:t>
            </a:fld>
            <a:endParaRPr lang="en-US"/>
          </a:p>
        </p:txBody>
      </p:sp>
    </p:spTree>
    <p:extLst>
      <p:ext uri="{BB962C8B-B14F-4D97-AF65-F5344CB8AC3E}">
        <p14:creationId xmlns:p14="http://schemas.microsoft.com/office/powerpoint/2010/main" val="2887604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Hazard statements are standardized and assigned phrases that describe the hazard(s) as determined by hazard classification. An appropriate statement for each GHS hazard should be included on the label for products possessing more than one hazard.</a:t>
            </a:r>
          </a:p>
        </p:txBody>
      </p:sp>
      <p:sp>
        <p:nvSpPr>
          <p:cNvPr id="4" name="Slide Number Placeholder 3"/>
          <p:cNvSpPr>
            <a:spLocks noGrp="1"/>
          </p:cNvSpPr>
          <p:nvPr>
            <p:ph type="sldNum" sz="quarter" idx="10"/>
          </p:nvPr>
        </p:nvSpPr>
        <p:spPr/>
        <p:txBody>
          <a:bodyPr/>
          <a:lstStyle/>
          <a:p>
            <a:fld id="{DF302D25-0FEC-464F-810B-6F8833F95B04}" type="slidenum">
              <a:rPr lang="en-US" smtClean="0"/>
              <a:t>12</a:t>
            </a:fld>
            <a:endParaRPr lang="en-US"/>
          </a:p>
        </p:txBody>
      </p:sp>
    </p:spTree>
    <p:extLst>
      <p:ext uri="{BB962C8B-B14F-4D97-AF65-F5344CB8AC3E}">
        <p14:creationId xmlns:p14="http://schemas.microsoft.com/office/powerpoint/2010/main" val="3249059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Precautionary information supplements the hazard information by briefly providing measures to be taken to minimize or prevent adverse effects from physical, health or environmental hazards. First aid is included in precautionary information. The GHS label should include appropriate precautionary information.</a:t>
            </a:r>
          </a:p>
          <a:p>
            <a:endParaRPr lang="en-US" dirty="0"/>
          </a:p>
          <a:p>
            <a:r>
              <a:rPr lang="en-US" dirty="0"/>
              <a:t>At this time there are four types of precautionary statements defined by GHS</a:t>
            </a:r>
            <a:r>
              <a:rPr lang="en-US" baseline="0" dirty="0"/>
              <a:t> </a:t>
            </a:r>
            <a:r>
              <a:rPr lang="en-US" dirty="0"/>
              <a:t>covering: prevention, response in cases of accidental spillage or exposure, storage, and disposal. The precautionary statements have been linked to each GHS hazard statement and type of hazard. The goal is to promote consistent use of precautionary statements </a:t>
            </a:r>
          </a:p>
        </p:txBody>
      </p:sp>
      <p:sp>
        <p:nvSpPr>
          <p:cNvPr id="4" name="Slide Number Placeholder 3"/>
          <p:cNvSpPr>
            <a:spLocks noGrp="1"/>
          </p:cNvSpPr>
          <p:nvPr>
            <p:ph type="sldNum" sz="quarter" idx="10"/>
          </p:nvPr>
        </p:nvSpPr>
        <p:spPr/>
        <p:txBody>
          <a:bodyPr/>
          <a:lstStyle/>
          <a:p>
            <a:fld id="{DF302D25-0FEC-464F-810B-6F8833F95B04}" type="slidenum">
              <a:rPr lang="en-US" smtClean="0"/>
              <a:t>13</a:t>
            </a:fld>
            <a:endParaRPr lang="en-US"/>
          </a:p>
        </p:txBody>
      </p:sp>
    </p:spTree>
    <p:extLst>
      <p:ext uri="{BB962C8B-B14F-4D97-AF65-F5344CB8AC3E}">
        <p14:creationId xmlns:p14="http://schemas.microsoft.com/office/powerpoint/2010/main" val="2285924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Another change</a:t>
            </a:r>
            <a:r>
              <a:rPr lang="en-US" baseline="0" dirty="0"/>
              <a:t> under GHS </a:t>
            </a:r>
            <a:r>
              <a:rPr lang="en-US" dirty="0"/>
              <a:t>is the renaming of material safety data sheets from MSDSs to simply safety data sheets, or SDSs.</a:t>
            </a:r>
          </a:p>
          <a:p>
            <a:r>
              <a:rPr lang="en-US" dirty="0"/>
              <a:t>Unfortunately, this dropping of the M has caused more confusion than is warranted. The truth is, an SDS is an MSDS, they are really the same thing, especially in terms of the role they play in the OSHA hazard communication standard. In fact, the GHS SDS format is nearly identical to the old 16 section MSDS – with a couple of modifications.</a:t>
            </a:r>
          </a:p>
          <a:p>
            <a:endParaRPr lang="en-US" dirty="0"/>
          </a:p>
        </p:txBody>
      </p:sp>
      <p:sp>
        <p:nvSpPr>
          <p:cNvPr id="4" name="Slide Number Placeholder 3"/>
          <p:cNvSpPr>
            <a:spLocks noGrp="1"/>
          </p:cNvSpPr>
          <p:nvPr>
            <p:ph type="sldNum" sz="quarter" idx="10"/>
          </p:nvPr>
        </p:nvSpPr>
        <p:spPr/>
        <p:txBody>
          <a:bodyPr/>
          <a:lstStyle/>
          <a:p>
            <a:fld id="{DF302D25-0FEC-464F-810B-6F8833F95B04}" type="slidenum">
              <a:rPr lang="en-US" smtClean="0"/>
              <a:t>14</a:t>
            </a:fld>
            <a:endParaRPr lang="en-US"/>
          </a:p>
        </p:txBody>
      </p:sp>
    </p:spTree>
    <p:extLst>
      <p:ext uri="{BB962C8B-B14F-4D97-AF65-F5344CB8AC3E}">
        <p14:creationId xmlns:p14="http://schemas.microsoft.com/office/powerpoint/2010/main" val="2166093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Safety Data Sheets are an essential component of the GHS and are intended to provide comprehensive information about a substance or mixture for use in workplace chemical management.  They are used as a source of info about hazards, including environmental hazards, and to obtain advice on safety precautions.  The SDS contains sixteen standardized sections in a set order.  This format is standard across the world with relation to GHS.</a:t>
            </a:r>
            <a:endParaRPr lang="en-US">
              <a:ea typeface="Times New Roman"/>
              <a:cs typeface="Times New Roman"/>
            </a:endParaRPr>
          </a:p>
          <a:p>
            <a:pPr>
              <a:lnSpc>
                <a:spcPct val="115000"/>
              </a:lnSpc>
            </a:pPr>
            <a:r>
              <a:rPr lang="en-US">
                <a:latin typeface="Times New Roman"/>
                <a:ea typeface="Times New Roman"/>
                <a:cs typeface="Times New Roman"/>
              </a:rPr>
              <a:t> </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DF302D25-0FEC-464F-810B-6F8833F95B04}" type="slidenum">
              <a:rPr lang="en-US" smtClean="0"/>
              <a:t>15</a:t>
            </a:fld>
            <a:endParaRPr lang="en-US"/>
          </a:p>
        </p:txBody>
      </p:sp>
    </p:spTree>
    <p:extLst>
      <p:ext uri="{BB962C8B-B14F-4D97-AF65-F5344CB8AC3E}">
        <p14:creationId xmlns:p14="http://schemas.microsoft.com/office/powerpoint/2010/main" val="184514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aseline="0" dirty="0"/>
              <a:t>The SDS contains sixteen standardized sections in a set order.  This format is standard across the world with relation to GHS.</a:t>
            </a:r>
            <a:r>
              <a:rPr lang="en-US" dirty="0"/>
              <a:t> An SDS is produced for substances and mixtures which meet the harmonized criteria for physical, health, or environmental hazards under the GHS and for all mixtures which contain ingredients that meet the criteria for carcinogenic, toxic to reproduction or specific target organ toxicity.</a:t>
            </a:r>
            <a:r>
              <a:rPr lang="en-US" baseline="0" dirty="0"/>
              <a:t>  </a:t>
            </a:r>
            <a:endParaRPr lang="en-US" dirty="0"/>
          </a:p>
        </p:txBody>
      </p:sp>
      <p:sp>
        <p:nvSpPr>
          <p:cNvPr id="4" name="Slide Number Placeholder 3"/>
          <p:cNvSpPr>
            <a:spLocks noGrp="1"/>
          </p:cNvSpPr>
          <p:nvPr>
            <p:ph type="sldNum" sz="quarter" idx="10"/>
          </p:nvPr>
        </p:nvSpPr>
        <p:spPr/>
        <p:txBody>
          <a:bodyPr/>
          <a:lstStyle/>
          <a:p>
            <a:fld id="{DF302D25-0FEC-464F-810B-6F8833F95B04}" type="slidenum">
              <a:rPr lang="en-US" smtClean="0"/>
              <a:t>16</a:t>
            </a:fld>
            <a:endParaRPr lang="en-US"/>
          </a:p>
        </p:txBody>
      </p:sp>
    </p:spTree>
    <p:extLst>
      <p:ext uri="{BB962C8B-B14F-4D97-AF65-F5344CB8AC3E}">
        <p14:creationId xmlns:p14="http://schemas.microsoft.com/office/powerpoint/2010/main" val="944037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302D25-0FEC-464F-810B-6F8833F95B04}" type="slidenum">
              <a:rPr lang="en-US" smtClean="0"/>
              <a:t>17</a:t>
            </a:fld>
            <a:endParaRPr lang="en-US"/>
          </a:p>
        </p:txBody>
      </p:sp>
    </p:spTree>
    <p:extLst>
      <p:ext uri="{BB962C8B-B14F-4D97-AF65-F5344CB8AC3E}">
        <p14:creationId xmlns:p14="http://schemas.microsoft.com/office/powerpoint/2010/main" val="855186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dirty="0">
                <a:solidFill>
                  <a:srgbClr val="000000"/>
                </a:solidFill>
                <a:ea typeface="Times New Roman"/>
                <a:cs typeface="Calibri"/>
              </a:rPr>
              <a:t>The following web clip gives directions on how to access the online Safety Data Sheet system maintained for the College.  The College utilizes an online library for management of campus SDSs.  The chemical inventories and SDSs indicated for a building are provided to the EH&amp;S office to include in each individual building.  If you notice your chemicals and the associated SDSs are not shown in your building, contact EH&amp;S in order to have them included.</a:t>
            </a:r>
            <a:endParaRPr lang="en-US" sz="1100" dirty="0">
              <a:ea typeface="Times New Roman"/>
              <a:cs typeface="Times New Roman"/>
            </a:endParaRPr>
          </a:p>
          <a:p>
            <a:pPr>
              <a:lnSpc>
                <a:spcPct val="115000"/>
              </a:lnSpc>
            </a:pPr>
            <a:r>
              <a:rPr lang="en-US" dirty="0">
                <a:ea typeface="Times New Roman"/>
                <a:cs typeface="Calibri"/>
              </a:rPr>
              <a:t> </a:t>
            </a:r>
            <a:endParaRPr lang="en-US" sz="1100" dirty="0">
              <a:ea typeface="Times New Roman"/>
              <a:cs typeface="Times New Roman"/>
            </a:endParaRPr>
          </a:p>
        </p:txBody>
      </p:sp>
      <p:sp>
        <p:nvSpPr>
          <p:cNvPr id="4" name="Slide Number Placeholder 3"/>
          <p:cNvSpPr>
            <a:spLocks noGrp="1"/>
          </p:cNvSpPr>
          <p:nvPr>
            <p:ph type="sldNum" sz="quarter" idx="10"/>
          </p:nvPr>
        </p:nvSpPr>
        <p:spPr/>
        <p:txBody>
          <a:bodyPr/>
          <a:lstStyle/>
          <a:p>
            <a:fld id="{DF302D25-0FEC-464F-810B-6F8833F95B04}" type="slidenum">
              <a:rPr lang="en-US" smtClean="0"/>
              <a:t>18</a:t>
            </a:fld>
            <a:endParaRPr lang="en-US"/>
          </a:p>
        </p:txBody>
      </p:sp>
    </p:spTree>
    <p:extLst>
      <p:ext uri="{BB962C8B-B14F-4D97-AF65-F5344CB8AC3E}">
        <p14:creationId xmlns:p14="http://schemas.microsoft.com/office/powerpoint/2010/main" val="4091528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The QR code will take you directly to the</a:t>
            </a:r>
            <a:r>
              <a:rPr lang="en-US" baseline="0" dirty="0"/>
              <a:t> College’s electronic SDS database.  Your William and Mary login and password will allow access to the system.</a:t>
            </a:r>
            <a:endParaRPr lang="en-US" dirty="0"/>
          </a:p>
        </p:txBody>
      </p:sp>
      <p:sp>
        <p:nvSpPr>
          <p:cNvPr id="4" name="Slide Number Placeholder 3"/>
          <p:cNvSpPr>
            <a:spLocks noGrp="1"/>
          </p:cNvSpPr>
          <p:nvPr>
            <p:ph type="sldNum" sz="quarter" idx="10"/>
          </p:nvPr>
        </p:nvSpPr>
        <p:spPr/>
        <p:txBody>
          <a:bodyPr/>
          <a:lstStyle/>
          <a:p>
            <a:fld id="{DF302D25-0FEC-464F-810B-6F8833F95B04}" type="slidenum">
              <a:rPr lang="en-US" smtClean="0"/>
              <a:t>19</a:t>
            </a:fld>
            <a:endParaRPr lang="en-US"/>
          </a:p>
        </p:txBody>
      </p:sp>
    </p:spTree>
    <p:extLst>
      <p:ext uri="{BB962C8B-B14F-4D97-AF65-F5344CB8AC3E}">
        <p14:creationId xmlns:p14="http://schemas.microsoft.com/office/powerpoint/2010/main" val="154491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The items that will be discussed in detail</a:t>
            </a:r>
            <a:r>
              <a:rPr lang="en-US" baseline="0" dirty="0"/>
              <a:t> include What is the Global Harmonization System? Why do I need to know about the Global Harmonization System as a College of William and Mary employee, What are the changes to the current system with regards to Global Harmonization, and who can you contact if you have further questions or would like further information.</a:t>
            </a:r>
            <a:endParaRPr lang="en-US" dirty="0"/>
          </a:p>
        </p:txBody>
      </p:sp>
      <p:sp>
        <p:nvSpPr>
          <p:cNvPr id="4" name="Slide Number Placeholder 3"/>
          <p:cNvSpPr>
            <a:spLocks noGrp="1"/>
          </p:cNvSpPr>
          <p:nvPr>
            <p:ph type="sldNum" sz="quarter" idx="10"/>
          </p:nvPr>
        </p:nvSpPr>
        <p:spPr/>
        <p:txBody>
          <a:bodyPr/>
          <a:lstStyle/>
          <a:p>
            <a:fld id="{DF302D25-0FEC-464F-810B-6F8833F95B04}" type="slidenum">
              <a:rPr lang="en-US" smtClean="0"/>
              <a:t>2</a:t>
            </a:fld>
            <a:endParaRPr lang="en-US"/>
          </a:p>
        </p:txBody>
      </p:sp>
    </p:spTree>
    <p:extLst>
      <p:ext uri="{BB962C8B-B14F-4D97-AF65-F5344CB8AC3E}">
        <p14:creationId xmlns:p14="http://schemas.microsoft.com/office/powerpoint/2010/main" val="2325693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For questions regarding GHS</a:t>
            </a:r>
            <a:r>
              <a:rPr lang="en-US" baseline="0" dirty="0"/>
              <a:t>, the OSHA hazard communication standard, or any other safety related issues contact the EH&amp;S office.  The video link will provide more in depth information regarding the changes taking place under </a:t>
            </a:r>
            <a:r>
              <a:rPr lang="en-US" baseline="0"/>
              <a:t>GHS.</a:t>
            </a:r>
            <a:endParaRPr lang="en-US" dirty="0"/>
          </a:p>
        </p:txBody>
      </p:sp>
      <p:sp>
        <p:nvSpPr>
          <p:cNvPr id="4" name="Slide Number Placeholder 3"/>
          <p:cNvSpPr>
            <a:spLocks noGrp="1"/>
          </p:cNvSpPr>
          <p:nvPr>
            <p:ph type="sldNum" sz="quarter" idx="10"/>
          </p:nvPr>
        </p:nvSpPr>
        <p:spPr/>
        <p:txBody>
          <a:bodyPr/>
          <a:lstStyle/>
          <a:p>
            <a:fld id="{DF302D25-0FEC-464F-810B-6F8833F95B04}" type="slidenum">
              <a:rPr lang="en-US" smtClean="0"/>
              <a:t>20</a:t>
            </a:fld>
            <a:endParaRPr lang="en-US"/>
          </a:p>
        </p:txBody>
      </p:sp>
    </p:spTree>
    <p:extLst>
      <p:ext uri="{BB962C8B-B14F-4D97-AF65-F5344CB8AC3E}">
        <p14:creationId xmlns:p14="http://schemas.microsoft.com/office/powerpoint/2010/main" val="4025827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302D25-0FEC-464F-810B-6F8833F95B04}" type="slidenum">
              <a:rPr lang="en-US" smtClean="0"/>
              <a:t>21</a:t>
            </a:fld>
            <a:endParaRPr lang="en-US"/>
          </a:p>
        </p:txBody>
      </p:sp>
    </p:spTree>
    <p:extLst>
      <p:ext uri="{BB962C8B-B14F-4D97-AF65-F5344CB8AC3E}">
        <p14:creationId xmlns:p14="http://schemas.microsoft.com/office/powerpoint/2010/main" val="3972765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The GHS includes criteria for the classification of health, physical and environmental hazards, as well as specifying what information should be included on labels of hazardous chemicals as well as safety data sheets formally know as Material Safety Data sheets or MSDSs </a:t>
            </a:r>
            <a:endParaRPr lang="en-US">
              <a:ea typeface="Times New Roman"/>
              <a:cs typeface="Times New Roman"/>
            </a:endParaRPr>
          </a:p>
          <a:p>
            <a:pPr>
              <a:lnSpc>
                <a:spcPct val="115000"/>
              </a:lnSpc>
            </a:pPr>
            <a:r>
              <a:rPr lang="en-US">
                <a:solidFill>
                  <a:srgbClr val="000000"/>
                </a:solidFill>
                <a:ea typeface="Times New Roman"/>
                <a:cs typeface="Calibri"/>
              </a:rPr>
              <a:t> </a:t>
            </a:r>
            <a:endParaRPr lang="en-US">
              <a:ea typeface="Times New Roman"/>
              <a:cs typeface="Times New Roman"/>
            </a:endParaRPr>
          </a:p>
          <a:p>
            <a:pPr>
              <a:lnSpc>
                <a:spcPct val="115000"/>
              </a:lnSpc>
            </a:pPr>
            <a:r>
              <a:rPr lang="en-US">
                <a:solidFill>
                  <a:srgbClr val="000000"/>
                </a:solidFill>
                <a:ea typeface="Times New Roman"/>
                <a:cs typeface="Calibri"/>
              </a:rPr>
              <a:t>GHS is part of the Occupational Safety and Health Administrations Hazard Communication Standard.</a:t>
            </a:r>
            <a:endParaRPr lang="en-US">
              <a:ea typeface="Times New Roman"/>
              <a:cs typeface="Times New Roman"/>
            </a:endParaRPr>
          </a:p>
          <a:p>
            <a:pPr>
              <a:lnSpc>
                <a:spcPct val="115000"/>
              </a:lnSpc>
            </a:pPr>
            <a:r>
              <a:rPr lang="en-US">
                <a:latin typeface="Times New Roman"/>
                <a:ea typeface="Times New Roman"/>
                <a:cs typeface="Times New Roman"/>
              </a:rPr>
              <a:t> </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DF302D25-0FEC-464F-810B-6F8833F95B04}" type="slidenum">
              <a:rPr lang="en-US" smtClean="0"/>
              <a:t>3</a:t>
            </a:fld>
            <a:endParaRPr lang="en-US"/>
          </a:p>
        </p:txBody>
      </p:sp>
    </p:spTree>
    <p:extLst>
      <p:ext uri="{BB962C8B-B14F-4D97-AF65-F5344CB8AC3E}">
        <p14:creationId xmlns:p14="http://schemas.microsoft.com/office/powerpoint/2010/main" val="1290761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All employers with hazardous chemicals in their workplaces such as William and Mary, are required to have a hazard communication program, including container labels, safety data sheets, and employee training.  This is a requirement of OSHAs hazard communication standard.  </a:t>
            </a:r>
            <a:endParaRPr lang="en-US">
              <a:ea typeface="Times New Roman"/>
              <a:cs typeface="Times New Roman"/>
            </a:endParaRPr>
          </a:p>
          <a:p>
            <a:pPr>
              <a:lnSpc>
                <a:spcPct val="115000"/>
              </a:lnSpc>
            </a:pPr>
            <a:r>
              <a:rPr lang="en-US">
                <a:solidFill>
                  <a:srgbClr val="000000"/>
                </a:solidFill>
                <a:ea typeface="Times New Roman"/>
                <a:cs typeface="Calibri"/>
              </a:rPr>
              <a:t> </a:t>
            </a:r>
            <a:endParaRPr lang="en-US">
              <a:ea typeface="Times New Roman"/>
              <a:cs typeface="Times New Roman"/>
            </a:endParaRPr>
          </a:p>
          <a:p>
            <a:pPr>
              <a:lnSpc>
                <a:spcPct val="115000"/>
              </a:lnSpc>
            </a:pPr>
            <a:r>
              <a:rPr lang="en-US">
                <a:solidFill>
                  <a:srgbClr val="000000"/>
                </a:solidFill>
                <a:ea typeface="Times New Roman"/>
                <a:cs typeface="Calibri"/>
              </a:rPr>
              <a:t>Every College building contains some extent of chemicals.  These can range from basic housekeeping chemicals to chemicals found in a chemistry research laboratory. </a:t>
            </a:r>
            <a:endParaRPr lang="en-US">
              <a:ea typeface="Times New Roman"/>
              <a:cs typeface="Times New Roman"/>
            </a:endParaRPr>
          </a:p>
          <a:p>
            <a:pPr>
              <a:lnSpc>
                <a:spcPct val="115000"/>
              </a:lnSpc>
            </a:pPr>
            <a:r>
              <a:rPr lang="en-US">
                <a:latin typeface="Times New Roman"/>
                <a:ea typeface="Times New Roman"/>
                <a:cs typeface="Times New Roman"/>
              </a:rPr>
              <a:t> </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DF302D25-0FEC-464F-810B-6F8833F95B04}" type="slidenum">
              <a:rPr lang="en-US" smtClean="0"/>
              <a:t>4</a:t>
            </a:fld>
            <a:endParaRPr lang="en-US"/>
          </a:p>
        </p:txBody>
      </p:sp>
    </p:spTree>
    <p:extLst>
      <p:ext uri="{BB962C8B-B14F-4D97-AF65-F5344CB8AC3E}">
        <p14:creationId xmlns:p14="http://schemas.microsoft.com/office/powerpoint/2010/main" val="3551659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The</a:t>
            </a:r>
            <a:r>
              <a:rPr lang="en-US" baseline="0" dirty="0"/>
              <a:t> Global Harmonization System implements</a:t>
            </a:r>
            <a:r>
              <a:rPr lang="en-US" dirty="0"/>
              <a:t> several changes</a:t>
            </a:r>
            <a:r>
              <a:rPr lang="en-US" baseline="0" dirty="0"/>
              <a:t> to the existing OSHA hazard communication system.  These include a new labeling system and new product information sheets.  The updates are intended to create a unified system worldwide and create clarity for the employee.</a:t>
            </a:r>
            <a:endParaRPr lang="en-US" dirty="0"/>
          </a:p>
        </p:txBody>
      </p:sp>
      <p:sp>
        <p:nvSpPr>
          <p:cNvPr id="4" name="Slide Number Placeholder 3"/>
          <p:cNvSpPr>
            <a:spLocks noGrp="1"/>
          </p:cNvSpPr>
          <p:nvPr>
            <p:ph type="sldNum" sz="quarter" idx="10"/>
          </p:nvPr>
        </p:nvSpPr>
        <p:spPr/>
        <p:txBody>
          <a:bodyPr/>
          <a:lstStyle/>
          <a:p>
            <a:fld id="{DF302D25-0FEC-464F-810B-6F8833F95B04}" type="slidenum">
              <a:rPr lang="en-US" smtClean="0"/>
              <a:t>5</a:t>
            </a:fld>
            <a:endParaRPr lang="en-US"/>
          </a:p>
        </p:txBody>
      </p:sp>
    </p:spTree>
    <p:extLst>
      <p:ext uri="{BB962C8B-B14F-4D97-AF65-F5344CB8AC3E}">
        <p14:creationId xmlns:p14="http://schemas.microsoft.com/office/powerpoint/2010/main" val="2300091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Labels on</a:t>
            </a:r>
            <a:r>
              <a:rPr lang="en-US" baseline="0" dirty="0"/>
              <a:t> containers will contain the same layout for information regardless of the chemical or the manufacturer.  The key components will include the product identifier otherwise known as the name of the chemical.  A pictogram will be included that helps to visually indicate the hazard.  A signal word is meant to be a simple written communication to quickly and readily identify the severity of the hazard.  The hazard statement will specify the greatest concerns regarding the chemical from a safety and employee exposure standpoint.  The precautionary statement will give further detail to possibly include proper storage and use, steps to take in the case of a fire, and recommended first aid measures.</a:t>
            </a:r>
            <a:endParaRPr lang="en-US" dirty="0"/>
          </a:p>
        </p:txBody>
      </p:sp>
      <p:sp>
        <p:nvSpPr>
          <p:cNvPr id="4" name="Slide Number Placeholder 3"/>
          <p:cNvSpPr>
            <a:spLocks noGrp="1"/>
          </p:cNvSpPr>
          <p:nvPr>
            <p:ph type="sldNum" sz="quarter" idx="10"/>
          </p:nvPr>
        </p:nvSpPr>
        <p:spPr/>
        <p:txBody>
          <a:bodyPr/>
          <a:lstStyle/>
          <a:p>
            <a:fld id="{DF302D25-0FEC-464F-810B-6F8833F95B04}" type="slidenum">
              <a:rPr lang="en-US" smtClean="0"/>
              <a:t>6</a:t>
            </a:fld>
            <a:endParaRPr lang="en-US"/>
          </a:p>
        </p:txBody>
      </p:sp>
    </p:spTree>
    <p:extLst>
      <p:ext uri="{BB962C8B-B14F-4D97-AF65-F5344CB8AC3E}">
        <p14:creationId xmlns:p14="http://schemas.microsoft.com/office/powerpoint/2010/main" val="3171995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The pictogram utilizes</a:t>
            </a:r>
            <a:r>
              <a:rPr lang="en-US" baseline="0" dirty="0"/>
              <a:t> a visual picture to communicate a hazard related to the chemical.  You can think of these pictograms as the traffic signs for the chemical.  Every pictogram will be in the shape of a diamond with a white background and red border.</a:t>
            </a:r>
            <a:endParaRPr lang="en-US" dirty="0"/>
          </a:p>
        </p:txBody>
      </p:sp>
      <p:sp>
        <p:nvSpPr>
          <p:cNvPr id="4" name="Slide Number Placeholder 3"/>
          <p:cNvSpPr>
            <a:spLocks noGrp="1"/>
          </p:cNvSpPr>
          <p:nvPr>
            <p:ph type="sldNum" sz="quarter" idx="10"/>
          </p:nvPr>
        </p:nvSpPr>
        <p:spPr/>
        <p:txBody>
          <a:bodyPr/>
          <a:lstStyle/>
          <a:p>
            <a:fld id="{DF302D25-0FEC-464F-810B-6F8833F95B04}" type="slidenum">
              <a:rPr lang="en-US" smtClean="0"/>
              <a:t>7</a:t>
            </a:fld>
            <a:endParaRPr lang="en-US"/>
          </a:p>
        </p:txBody>
      </p:sp>
    </p:spTree>
    <p:extLst>
      <p:ext uri="{BB962C8B-B14F-4D97-AF65-F5344CB8AC3E}">
        <p14:creationId xmlns:p14="http://schemas.microsoft.com/office/powerpoint/2010/main" val="3321938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The specific pictograms relate to the potential hazard of the chemical</a:t>
            </a:r>
            <a:r>
              <a:rPr lang="en-US" baseline="0" dirty="0"/>
              <a:t>.  The health hazard pictogram communicates hazards such as a possible carcinogen, toxicity, or respiratory sensitizer.  The skull and crossbones pictogram indicates the chemical is acutely toxic and the exclamation mark indicates the chemical is an irritant</a:t>
            </a:r>
            <a:endParaRPr lang="en-US" dirty="0"/>
          </a:p>
        </p:txBody>
      </p:sp>
      <p:sp>
        <p:nvSpPr>
          <p:cNvPr id="4" name="Slide Number Placeholder 3"/>
          <p:cNvSpPr>
            <a:spLocks noGrp="1"/>
          </p:cNvSpPr>
          <p:nvPr>
            <p:ph type="sldNum" sz="quarter" idx="10"/>
          </p:nvPr>
        </p:nvSpPr>
        <p:spPr/>
        <p:txBody>
          <a:bodyPr/>
          <a:lstStyle/>
          <a:p>
            <a:fld id="{DF302D25-0FEC-464F-810B-6F8833F95B04}" type="slidenum">
              <a:rPr lang="en-US" smtClean="0"/>
              <a:t>8</a:t>
            </a:fld>
            <a:endParaRPr lang="en-US"/>
          </a:p>
        </p:txBody>
      </p:sp>
    </p:spTree>
    <p:extLst>
      <p:ext uri="{BB962C8B-B14F-4D97-AF65-F5344CB8AC3E}">
        <p14:creationId xmlns:p14="http://schemas.microsoft.com/office/powerpoint/2010/main" val="1811430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The flammable, corrosive and oxidizer pictograms are</a:t>
            </a:r>
            <a:r>
              <a:rPr lang="en-US" baseline="0" dirty="0"/>
              <a:t> similar to the department of transportation pictograms.  The difference is that these pictograms are again specific to the global harmonization system with the pictogram, white background, and red borders.  </a:t>
            </a:r>
            <a:endParaRPr lang="en-US" dirty="0"/>
          </a:p>
        </p:txBody>
      </p:sp>
      <p:sp>
        <p:nvSpPr>
          <p:cNvPr id="4" name="Slide Number Placeholder 3"/>
          <p:cNvSpPr>
            <a:spLocks noGrp="1"/>
          </p:cNvSpPr>
          <p:nvPr>
            <p:ph type="sldNum" sz="quarter" idx="10"/>
          </p:nvPr>
        </p:nvSpPr>
        <p:spPr/>
        <p:txBody>
          <a:bodyPr/>
          <a:lstStyle/>
          <a:p>
            <a:fld id="{DF302D25-0FEC-464F-810B-6F8833F95B04}" type="slidenum">
              <a:rPr lang="en-US" smtClean="0"/>
              <a:t>9</a:t>
            </a:fld>
            <a:endParaRPr lang="en-US"/>
          </a:p>
        </p:txBody>
      </p:sp>
    </p:spTree>
    <p:extLst>
      <p:ext uri="{BB962C8B-B14F-4D97-AF65-F5344CB8AC3E}">
        <p14:creationId xmlns:p14="http://schemas.microsoft.com/office/powerpoint/2010/main" val="361181429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4.xml"/><Relationship Id="rId7" Type="http://schemas.openxmlformats.org/officeDocument/2006/relationships/image" Target="../media/image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slideMaster" Target="../slideMasters/slideMaster1.xml"/><Relationship Id="rId4" Type="http://schemas.openxmlformats.org/officeDocument/2006/relationships/tags" Target="../tags/tag5.xml"/><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custDataLst>
              <p:tags r:id="rId1"/>
            </p:custDataLst>
          </p:nvPr>
        </p:nvPicPr>
        <p:blipFill>
          <a:blip r:embed="rId6">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custDataLst>
              <p:tags r:id="rId2"/>
            </p:custDataLst>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7"/>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7"/>
            <a:stretch>
              <a:fillRect/>
            </a:stretch>
          </p:blipFill>
          <p:spPr>
            <a:xfrm rot="16200000">
              <a:off x="637932" y="2282410"/>
              <a:ext cx="404704" cy="461174"/>
            </a:xfrm>
            <a:prstGeom prst="rect">
              <a:avLst/>
            </a:prstGeom>
          </p:spPr>
        </p:pic>
      </p:grpSp>
      <p:pic>
        <p:nvPicPr>
          <p:cNvPr id="8" name="Picture 7" descr="TitleCard.png"/>
          <p:cNvPicPr>
            <a:picLocks noChangeAspect="1"/>
          </p:cNvPicPr>
          <p:nvPr>
            <p:custDataLst>
              <p:tags r:id="rId3"/>
            </p:custDataLst>
          </p:nvPr>
        </p:nvPicPr>
        <p:blipFill>
          <a:blip r:embed="rId8"/>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81C7AB11-1422-42D8-80DF-53793C9E9394}" type="datetimeFigureOut">
              <a:rPr lang="en-US" smtClean="0"/>
              <a:t>3/6/2026</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A8711961-5BC3-4CDE-8F49-5AD621D5C0C9}" type="slidenum">
              <a:rPr lang="en-US" smtClean="0"/>
              <a:t>‹#›</a:t>
            </a:fld>
            <a:endParaRPr lang="en-US"/>
          </a:p>
        </p:txBody>
      </p:sp>
      <p:pic>
        <p:nvPicPr>
          <p:cNvPr id="9" name="Picture 8" descr="coverBand.png"/>
          <p:cNvPicPr>
            <a:picLocks noChangeAspect="1"/>
          </p:cNvPicPr>
          <p:nvPr>
            <p:custDataLst>
              <p:tags r:id="rId4"/>
            </p:custDataLst>
          </p:nvPr>
        </p:nvPicPr>
        <p:blipFill>
          <a:blip r:embed="rId9"/>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C7AB11-1422-42D8-80DF-53793C9E9394}" type="datetimeFigureOut">
              <a:rPr lang="en-US" smtClean="0"/>
              <a:t>3/6/2026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11961-5BC3-4CDE-8F49-5AD621D5C0C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C7AB11-1422-42D8-80DF-53793C9E9394}" type="datetimeFigureOut">
              <a:rPr lang="en-US" smtClean="0"/>
              <a:t>3/6/2026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11961-5BC3-4CDE-8F49-5AD621D5C0C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C7AB11-1422-42D8-80DF-53793C9E9394}" type="datetimeFigureOut">
              <a:rPr lang="en-US" smtClean="0"/>
              <a:t>3/6/2026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11961-5BC3-4CDE-8F49-5AD621D5C0C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C7AB11-1422-42D8-80DF-53793C9E9394}" type="datetimeFigureOut">
              <a:rPr lang="en-US" smtClean="0"/>
              <a:t>3/6/2026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11961-5BC3-4CDE-8F49-5AD621D5C0C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81C7AB11-1422-42D8-80DF-53793C9E9394}" type="datetimeFigureOut">
              <a:rPr lang="en-US" smtClean="0"/>
              <a:t>3/6/2026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711961-5BC3-4CDE-8F49-5AD621D5C0C9}"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81C7AB11-1422-42D8-80DF-53793C9E9394}" type="datetimeFigureOut">
              <a:rPr lang="en-US" smtClean="0"/>
              <a:t>3/6/2026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711961-5BC3-4CDE-8F49-5AD621D5C0C9}" type="slidenum">
              <a:rPr lang="en-US" smtClean="0"/>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C7AB11-1422-42D8-80DF-53793C9E9394}" type="datetimeFigureOut">
              <a:rPr lang="en-US" smtClean="0"/>
              <a:t>3/6/2026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711961-5BC3-4CDE-8F49-5AD621D5C0C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7AB11-1422-42D8-80DF-53793C9E9394}" type="datetimeFigureOut">
              <a:rPr lang="en-US" smtClean="0"/>
              <a:t>3/6/2026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711961-5BC3-4CDE-8F49-5AD621D5C0C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C7AB11-1422-42D8-80DF-53793C9E9394}" type="datetimeFigureOut">
              <a:rPr lang="en-US" smtClean="0"/>
              <a:t>3/6/2026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711961-5BC3-4CDE-8F49-5AD621D5C0C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C7AB11-1422-42D8-80DF-53793C9E9394}" type="datetimeFigureOut">
              <a:rPr lang="en-US" smtClean="0"/>
              <a:t>3/6/2026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711961-5BC3-4CDE-8F49-5AD621D5C0C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81C7AB11-1422-42D8-80DF-53793C9E9394}" type="datetimeFigureOut">
              <a:rPr lang="en-US" smtClean="0"/>
              <a:t>3/6/2026</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A8711961-5BC3-4CDE-8F49-5AD621D5C0C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tags" Target="../tags/tag42.xml"/><Relationship Id="rId7" Type="http://schemas.openxmlformats.org/officeDocument/2006/relationships/image" Target="../media/image24.jpe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43.xml"/><Relationship Id="rId9"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13" Type="http://schemas.openxmlformats.org/officeDocument/2006/relationships/image" Target="../media/image31.jpeg"/><Relationship Id="rId3" Type="http://schemas.openxmlformats.org/officeDocument/2006/relationships/tags" Target="../tags/tag53.xml"/><Relationship Id="rId7" Type="http://schemas.openxmlformats.org/officeDocument/2006/relationships/slideLayout" Target="../slideLayouts/slideLayout2.xml"/><Relationship Id="rId12" Type="http://schemas.openxmlformats.org/officeDocument/2006/relationships/image" Target="../media/image30.gif"/><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image" Target="../media/image29.jpeg"/><Relationship Id="rId5" Type="http://schemas.openxmlformats.org/officeDocument/2006/relationships/tags" Target="../tags/tag55.xml"/><Relationship Id="rId10" Type="http://schemas.openxmlformats.org/officeDocument/2006/relationships/image" Target="../media/image28.jpeg"/><Relationship Id="rId4" Type="http://schemas.openxmlformats.org/officeDocument/2006/relationships/tags" Target="../tags/tag54.xml"/><Relationship Id="rId9"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image" Target="../media/image32.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18.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control" Target="../activeX/activeX1.xml"/><Relationship Id="rId1" Type="http://schemas.openxmlformats.org/officeDocument/2006/relationships/tags" Target="../tags/tag64.xml"/><Relationship Id="rId6" Type="http://schemas.openxmlformats.org/officeDocument/2006/relationships/image" Target="../media/image33.png"/><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34.jpe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10.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9.jpe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70.xml"/><Relationship Id="rId4" Type="http://schemas.openxmlformats.org/officeDocument/2006/relationships/hyperlink" Target="http://www.wm.edu/offices/facilities/services/saf"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74.xml"/><Relationship Id="rId7" Type="http://schemas.openxmlformats.org/officeDocument/2006/relationships/image" Target="../media/image35.jp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notesSlide" Target="../notesSlides/notesSlide21.xml"/><Relationship Id="rId11" Type="http://schemas.openxmlformats.org/officeDocument/2006/relationships/image" Target="../media/image39.png"/><Relationship Id="rId5" Type="http://schemas.openxmlformats.org/officeDocument/2006/relationships/slideLayout" Target="../slideLayouts/slideLayout6.xml"/><Relationship Id="rId10" Type="http://schemas.openxmlformats.org/officeDocument/2006/relationships/image" Target="../media/image38.png"/><Relationship Id="rId4" Type="http://schemas.openxmlformats.org/officeDocument/2006/relationships/tags" Target="../tags/tag75.xml"/><Relationship Id="rId9" Type="http://schemas.openxmlformats.org/officeDocument/2006/relationships/image" Target="../media/image37.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11.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13.jpe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2.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1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26.xml"/><Relationship Id="rId7" Type="http://schemas.openxmlformats.org/officeDocument/2006/relationships/notesSlide" Target="../notesSlides/notesSlide7.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Layout" Target="../slideLayouts/slideLayout2.xml"/><Relationship Id="rId11" Type="http://schemas.openxmlformats.org/officeDocument/2006/relationships/image" Target="../media/image17.jpeg"/><Relationship Id="rId5" Type="http://schemas.openxmlformats.org/officeDocument/2006/relationships/tags" Target="../tags/tag28.xml"/><Relationship Id="rId10" Type="http://schemas.openxmlformats.org/officeDocument/2006/relationships/image" Target="../media/image16.jpeg"/><Relationship Id="rId4" Type="http://schemas.openxmlformats.org/officeDocument/2006/relationships/tags" Target="../tags/tag27.xml"/><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tags" Target="../tags/tag32.xml"/><Relationship Id="rId7" Type="http://schemas.openxmlformats.org/officeDocument/2006/relationships/image" Target="../media/image18.jpe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33.xml"/><Relationship Id="rId9"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tags" Target="../tags/tag37.xml"/><Relationship Id="rId7" Type="http://schemas.openxmlformats.org/officeDocument/2006/relationships/image" Target="../media/image21.jpe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38.xml"/><Relationship Id="rId9"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Your Right to Know</a:t>
            </a:r>
          </a:p>
        </p:txBody>
      </p:sp>
      <p:sp>
        <p:nvSpPr>
          <p:cNvPr id="3" name="Subtitle 2"/>
          <p:cNvSpPr>
            <a:spLocks noGrp="1"/>
          </p:cNvSpPr>
          <p:nvPr>
            <p:ph type="subTitle" idx="1"/>
          </p:nvPr>
        </p:nvSpPr>
        <p:spPr/>
        <p:txBody>
          <a:bodyPr/>
          <a:lstStyle/>
          <a:p>
            <a:r>
              <a:rPr lang="en-US" dirty="0"/>
              <a:t>Global Harmonization Systems (GHS)</a:t>
            </a:r>
          </a:p>
        </p:txBody>
      </p:sp>
      <p:sp>
        <p:nvSpPr>
          <p:cNvPr id="4" name="TextBox 3"/>
          <p:cNvSpPr txBox="1"/>
          <p:nvPr/>
        </p:nvSpPr>
        <p:spPr>
          <a:xfrm rot="20346025">
            <a:off x="762000" y="4555867"/>
            <a:ext cx="1905000" cy="830997"/>
          </a:xfrm>
          <a:prstGeom prst="rect">
            <a:avLst/>
          </a:prstGeom>
          <a:noFill/>
        </p:spPr>
        <p:txBody>
          <a:bodyPr wrap="square" rtlCol="0">
            <a:spAutoFit/>
          </a:bodyPr>
          <a:lstStyle/>
          <a:p>
            <a:r>
              <a:rPr lang="en-US" sz="2400" dirty="0"/>
              <a:t>New Information!</a:t>
            </a:r>
          </a:p>
        </p:txBody>
      </p:sp>
    </p:spTree>
    <p:custDataLst>
      <p:tags r:id="rId1"/>
    </p:custDataLst>
    <p:extLst>
      <p:ext uri="{BB962C8B-B14F-4D97-AF65-F5344CB8AC3E}">
        <p14:creationId xmlns:p14="http://schemas.microsoft.com/office/powerpoint/2010/main" val="1133204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Labeling – Pictograms 3</a:t>
            </a:r>
          </a:p>
        </p:txBody>
      </p:sp>
      <p:pic>
        <p:nvPicPr>
          <p:cNvPr id="4" name="Picture 3">
            <a:extLst>
              <a:ext uri="{C183D7F6-B498-43B3-948B-1728B52AA6E4}">
                <adec:decorative xmlns:adec="http://schemas.microsoft.com/office/drawing/2017/decorative" val="1"/>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6553200" y="1416939"/>
            <a:ext cx="2298954" cy="2298954"/>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457200" y="1416939"/>
            <a:ext cx="2414016" cy="2414016"/>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3581400" y="2832017"/>
            <a:ext cx="2412492" cy="2412492"/>
          </a:xfrm>
          <a:prstGeom prst="rect">
            <a:avLst/>
          </a:prstGeom>
        </p:spPr>
      </p:pic>
      <p:sp>
        <p:nvSpPr>
          <p:cNvPr id="7" name="TextBox 6">
            <a:extLst>
              <a:ext uri="{C183D7F6-B498-43B3-948B-1728B52AA6E4}">
                <adec:decorative xmlns:adec="http://schemas.microsoft.com/office/drawing/2017/decorative" val="0"/>
              </a:ext>
            </a:extLst>
          </p:cNvPr>
          <p:cNvSpPr txBox="1"/>
          <p:nvPr/>
        </p:nvSpPr>
        <p:spPr>
          <a:xfrm>
            <a:off x="254508" y="3717018"/>
            <a:ext cx="2819400" cy="646331"/>
          </a:xfrm>
          <a:prstGeom prst="rect">
            <a:avLst/>
          </a:prstGeom>
          <a:noFill/>
        </p:spPr>
        <p:txBody>
          <a:bodyPr wrap="square" rtlCol="0">
            <a:spAutoFit/>
          </a:bodyPr>
          <a:lstStyle/>
          <a:p>
            <a:r>
              <a:rPr lang="en-US" dirty="0"/>
              <a:t>Gas Cylinder</a:t>
            </a:r>
          </a:p>
          <a:p>
            <a:pPr marL="285750" indent="-285750">
              <a:buFont typeface="Arial" panose="020B0604020202020204" pitchFamily="34" charset="0"/>
              <a:buChar char="•"/>
            </a:pPr>
            <a:r>
              <a:rPr lang="en-US" dirty="0"/>
              <a:t>Gases under pressure</a:t>
            </a:r>
          </a:p>
        </p:txBody>
      </p:sp>
      <p:sp>
        <p:nvSpPr>
          <p:cNvPr id="8" name="TextBox 7">
            <a:extLst>
              <a:ext uri="{C183D7F6-B498-43B3-948B-1728B52AA6E4}">
                <adec:decorative xmlns:adec="http://schemas.microsoft.com/office/drawing/2017/decorative" val="0"/>
              </a:ext>
            </a:extLst>
          </p:cNvPr>
          <p:cNvSpPr txBox="1"/>
          <p:nvPr/>
        </p:nvSpPr>
        <p:spPr>
          <a:xfrm>
            <a:off x="6759312" y="3717018"/>
            <a:ext cx="2057400" cy="646331"/>
          </a:xfrm>
          <a:prstGeom prst="rect">
            <a:avLst/>
          </a:prstGeom>
          <a:noFill/>
        </p:spPr>
        <p:txBody>
          <a:bodyPr wrap="square" rtlCol="0">
            <a:spAutoFit/>
          </a:bodyPr>
          <a:lstStyle/>
          <a:p>
            <a:r>
              <a:rPr lang="en-US" dirty="0"/>
              <a:t>Bomb Exploding</a:t>
            </a:r>
          </a:p>
          <a:p>
            <a:pPr marL="285750" indent="-285750">
              <a:buFont typeface="Arial" panose="020B0604020202020204" pitchFamily="34" charset="0"/>
              <a:buChar char="•"/>
            </a:pPr>
            <a:r>
              <a:rPr lang="en-US" dirty="0"/>
              <a:t>Explosives</a:t>
            </a:r>
          </a:p>
        </p:txBody>
      </p:sp>
      <p:sp>
        <p:nvSpPr>
          <p:cNvPr id="9" name="TextBox 8">
            <a:extLst>
              <a:ext uri="{C183D7F6-B498-43B3-948B-1728B52AA6E4}">
                <adec:decorative xmlns:adec="http://schemas.microsoft.com/office/drawing/2017/decorative" val="0"/>
              </a:ext>
            </a:extLst>
          </p:cNvPr>
          <p:cNvSpPr txBox="1"/>
          <p:nvPr/>
        </p:nvSpPr>
        <p:spPr>
          <a:xfrm>
            <a:off x="3758946" y="5181600"/>
            <a:ext cx="2489454" cy="646331"/>
          </a:xfrm>
          <a:prstGeom prst="rect">
            <a:avLst/>
          </a:prstGeom>
          <a:noFill/>
        </p:spPr>
        <p:txBody>
          <a:bodyPr wrap="square" rtlCol="0">
            <a:spAutoFit/>
          </a:bodyPr>
          <a:lstStyle/>
          <a:p>
            <a:r>
              <a:rPr lang="en-US" dirty="0"/>
              <a:t>Environmental Hazard</a:t>
            </a:r>
          </a:p>
          <a:p>
            <a:pPr marL="285750" indent="-285750">
              <a:buFont typeface="Arial" panose="020B0604020202020204" pitchFamily="34" charset="0"/>
              <a:buChar char="•"/>
            </a:pPr>
            <a:r>
              <a:rPr lang="en-US" dirty="0"/>
              <a:t>Aquatic toxicity</a:t>
            </a:r>
          </a:p>
        </p:txBody>
      </p:sp>
    </p:spTree>
    <p:custDataLst>
      <p:tags r:id="rId1"/>
    </p:custDataLst>
    <p:extLst>
      <p:ext uri="{BB962C8B-B14F-4D97-AF65-F5344CB8AC3E}">
        <p14:creationId xmlns:p14="http://schemas.microsoft.com/office/powerpoint/2010/main" val="3213981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Labeling System – Signal Word</a:t>
            </a:r>
          </a:p>
        </p:txBody>
      </p:sp>
      <p:sp>
        <p:nvSpPr>
          <p:cNvPr id="3" name="Content Placeholder 2"/>
          <p:cNvSpPr>
            <a:spLocks noGrp="1"/>
          </p:cNvSpPr>
          <p:nvPr>
            <p:ph idx="1"/>
          </p:nvPr>
        </p:nvSpPr>
        <p:spPr/>
        <p:txBody>
          <a:bodyPr/>
          <a:lstStyle/>
          <a:p>
            <a:r>
              <a:rPr lang="en-US" sz="3200" dirty="0"/>
              <a:t>A signal word is a single word that indicates the severity level of the hazard.</a:t>
            </a:r>
          </a:p>
          <a:p>
            <a:r>
              <a:rPr lang="en-US" sz="3200" dirty="0"/>
              <a:t>The new system has two signal words:</a:t>
            </a:r>
          </a:p>
          <a:p>
            <a:endParaRPr lang="en-US" dirty="0"/>
          </a:p>
          <a:p>
            <a:pPr lvl="1"/>
            <a:r>
              <a:rPr lang="en-US" sz="2400" b="1" dirty="0"/>
              <a:t>Danger</a:t>
            </a:r>
            <a:r>
              <a:rPr lang="en-US" sz="2400" dirty="0"/>
              <a:t> – more severe hazards</a:t>
            </a:r>
          </a:p>
          <a:p>
            <a:pPr lvl="1"/>
            <a:r>
              <a:rPr lang="en-US" sz="2400" b="1" dirty="0"/>
              <a:t>Warning</a:t>
            </a:r>
            <a:r>
              <a:rPr lang="en-US" sz="2400" dirty="0"/>
              <a:t> – less severe hazards</a:t>
            </a:r>
          </a:p>
        </p:txBody>
      </p:sp>
    </p:spTree>
    <p:custDataLst>
      <p:tags r:id="rId1"/>
    </p:custDataLst>
    <p:extLst>
      <p:ext uri="{BB962C8B-B14F-4D97-AF65-F5344CB8AC3E}">
        <p14:creationId xmlns:p14="http://schemas.microsoft.com/office/powerpoint/2010/main" val="486176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Labeling System – Hazard Statement</a:t>
            </a:r>
          </a:p>
        </p:txBody>
      </p:sp>
      <p:sp>
        <p:nvSpPr>
          <p:cNvPr id="3" name="Content Placeholder 2">
            <a:extLst>
              <a:ext uri="{C183D7F6-B498-43B3-948B-1728B52AA6E4}">
                <adec:decorative xmlns:adec="http://schemas.microsoft.com/office/drawing/2017/decorative" val="0"/>
              </a:ext>
            </a:extLst>
          </p:cNvPr>
          <p:cNvSpPr>
            <a:spLocks noGrp="1"/>
          </p:cNvSpPr>
          <p:nvPr>
            <p:ph idx="1"/>
          </p:nvPr>
        </p:nvSpPr>
        <p:spPr>
          <a:xfrm>
            <a:off x="838200" y="2038389"/>
            <a:ext cx="7467600" cy="2076412"/>
          </a:xfrm>
        </p:spPr>
        <p:txBody>
          <a:bodyPr>
            <a:normAutofit/>
          </a:bodyPr>
          <a:lstStyle/>
          <a:p>
            <a:r>
              <a:rPr lang="en-US" sz="3200" dirty="0"/>
              <a:t>Describes the nature of the chemical hazard, and sometimes includes the degree (i.e., “highly flammable liquid” instead of “flammable liquid”)</a:t>
            </a:r>
          </a:p>
          <a:p>
            <a:pPr marL="0" indent="0">
              <a:buNone/>
            </a:pPr>
            <a:endParaRPr lang="en-US" sz="3200" dirty="0"/>
          </a:p>
        </p:txBody>
      </p:sp>
      <p:sp>
        <p:nvSpPr>
          <p:cNvPr id="4" name="Rectangle 3">
            <a:extLst>
              <a:ext uri="{C183D7F6-B498-43B3-948B-1728B52AA6E4}">
                <adec:decorative xmlns:adec="http://schemas.microsoft.com/office/drawing/2017/decorative" val="1"/>
              </a:ext>
            </a:extLst>
          </p:cNvPr>
          <p:cNvSpPr/>
          <p:nvPr/>
        </p:nvSpPr>
        <p:spPr>
          <a:xfrm rot="21225309">
            <a:off x="1484454" y="5257801"/>
            <a:ext cx="4572000" cy="923330"/>
          </a:xfrm>
          <a:prstGeom prst="rect">
            <a:avLst/>
          </a:prstGeom>
        </p:spPr>
        <p:txBody>
          <a:bodyPr>
            <a:spAutoFit/>
          </a:bodyPr>
          <a:lstStyle/>
          <a:p>
            <a:r>
              <a:rPr lang="en-US" b="1" dirty="0"/>
              <a:t>Hazard Statements:</a:t>
            </a:r>
          </a:p>
          <a:p>
            <a:r>
              <a:rPr lang="en-US" dirty="0"/>
              <a:t>• May cause fire or explosion; strong oxidizer</a:t>
            </a:r>
          </a:p>
          <a:p>
            <a:r>
              <a:rPr lang="en-US" dirty="0"/>
              <a:t>• Causes severe skin burns and eye damage</a:t>
            </a:r>
          </a:p>
        </p:txBody>
      </p:sp>
      <p:sp>
        <p:nvSpPr>
          <p:cNvPr id="5" name="Rectangle 4">
            <a:extLst>
              <a:ext uri="{C183D7F6-B498-43B3-948B-1728B52AA6E4}">
                <adec:decorative xmlns:adec="http://schemas.microsoft.com/office/drawing/2017/decorative" val="1"/>
              </a:ext>
            </a:extLst>
          </p:cNvPr>
          <p:cNvSpPr/>
          <p:nvPr/>
        </p:nvSpPr>
        <p:spPr>
          <a:xfrm rot="20537809">
            <a:off x="609600" y="4263495"/>
            <a:ext cx="2590800" cy="646331"/>
          </a:xfrm>
          <a:prstGeom prst="rect">
            <a:avLst/>
          </a:prstGeom>
        </p:spPr>
        <p:txBody>
          <a:bodyPr wrap="square">
            <a:spAutoFit/>
          </a:bodyPr>
          <a:lstStyle/>
          <a:p>
            <a:pPr algn="ctr"/>
            <a:r>
              <a:rPr lang="en-US" b="1" dirty="0"/>
              <a:t>Warning</a:t>
            </a:r>
          </a:p>
          <a:p>
            <a:r>
              <a:rPr lang="en-US" dirty="0"/>
              <a:t>Harmful if swallowed</a:t>
            </a:r>
          </a:p>
        </p:txBody>
      </p:sp>
      <p:sp>
        <p:nvSpPr>
          <p:cNvPr id="6" name="Rectangle 5">
            <a:extLst>
              <a:ext uri="{C183D7F6-B498-43B3-948B-1728B52AA6E4}">
                <adec:decorative xmlns:adec="http://schemas.microsoft.com/office/drawing/2017/decorative" val="1"/>
              </a:ext>
            </a:extLst>
          </p:cNvPr>
          <p:cNvSpPr/>
          <p:nvPr/>
        </p:nvSpPr>
        <p:spPr>
          <a:xfrm rot="897633">
            <a:off x="3961564" y="4432794"/>
            <a:ext cx="4572000" cy="923330"/>
          </a:xfrm>
          <a:prstGeom prst="rect">
            <a:avLst/>
          </a:prstGeom>
        </p:spPr>
        <p:txBody>
          <a:bodyPr>
            <a:spAutoFit/>
          </a:bodyPr>
          <a:lstStyle/>
          <a:p>
            <a:pPr algn="ctr"/>
            <a:r>
              <a:rPr lang="en-US" b="1" dirty="0"/>
              <a:t>Danger</a:t>
            </a:r>
          </a:p>
          <a:p>
            <a:r>
              <a:rPr lang="en-US" dirty="0"/>
              <a:t>May cause fire or explosion; strong oxidizer</a:t>
            </a:r>
          </a:p>
          <a:p>
            <a:r>
              <a:rPr lang="en-US" dirty="0"/>
              <a:t>Causes severe skin burns and eye damage</a:t>
            </a:r>
          </a:p>
        </p:txBody>
      </p:sp>
    </p:spTree>
    <p:custDataLst>
      <p:tags r:id="rId1"/>
    </p:custDataLst>
    <p:extLst>
      <p:ext uri="{BB962C8B-B14F-4D97-AF65-F5344CB8AC3E}">
        <p14:creationId xmlns:p14="http://schemas.microsoft.com/office/powerpoint/2010/main" val="1530983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Labeling System – Precautionary Statements</a:t>
            </a:r>
          </a:p>
        </p:txBody>
      </p:sp>
      <p:sp>
        <p:nvSpPr>
          <p:cNvPr id="3" name="Content Placeholder 2"/>
          <p:cNvSpPr>
            <a:spLocks noGrp="1"/>
          </p:cNvSpPr>
          <p:nvPr>
            <p:ph idx="1"/>
          </p:nvPr>
        </p:nvSpPr>
        <p:spPr>
          <a:xfrm>
            <a:off x="348919" y="2038389"/>
            <a:ext cx="8490281" cy="1390612"/>
          </a:xfrm>
        </p:spPr>
        <p:txBody>
          <a:bodyPr>
            <a:noAutofit/>
          </a:bodyPr>
          <a:lstStyle/>
          <a:p>
            <a:r>
              <a:rPr lang="en-US" sz="3200" dirty="0"/>
              <a:t>Precautionary Statements describe recommended measures that should be taken to minimize or prevent adverse effects.</a:t>
            </a:r>
          </a:p>
        </p:txBody>
      </p:sp>
      <p:sp>
        <p:nvSpPr>
          <p:cNvPr id="4" name="Rectangle 3"/>
          <p:cNvSpPr/>
          <p:nvPr/>
        </p:nvSpPr>
        <p:spPr>
          <a:xfrm>
            <a:off x="533400" y="3657600"/>
            <a:ext cx="7924800" cy="3139321"/>
          </a:xfrm>
          <a:prstGeom prst="rect">
            <a:avLst/>
          </a:prstGeom>
        </p:spPr>
        <p:txBody>
          <a:bodyPr wrap="square">
            <a:spAutoFit/>
          </a:bodyPr>
          <a:lstStyle/>
          <a:p>
            <a:r>
              <a:rPr lang="en-US" b="1" dirty="0"/>
              <a:t>First aid:</a:t>
            </a:r>
          </a:p>
          <a:p>
            <a:r>
              <a:rPr lang="en-US" dirty="0"/>
              <a:t>IF ON SKIN (or hair) or clothing: Rinse immediately contaminated clothing and skin with plenty of water before removing clothes. Wash contaminated clothing before reuse.</a:t>
            </a:r>
          </a:p>
          <a:p>
            <a:r>
              <a:rPr lang="en-US" dirty="0"/>
              <a:t>IF IN EYES: Rinse cautiously with water for several minutes. Remove contact lenses, if present and easy to do.  Continue rinsing.</a:t>
            </a:r>
          </a:p>
          <a:p>
            <a:r>
              <a:rPr lang="en-US" dirty="0"/>
              <a:t>IF INHALED: Remove person to fresh air and keep comfortable for breathing.</a:t>
            </a:r>
          </a:p>
          <a:p>
            <a:r>
              <a:rPr lang="en-US" dirty="0"/>
              <a:t>IF SWALLOWED: Rinse mouth. Do NOT induce vomiting.</a:t>
            </a:r>
          </a:p>
          <a:p>
            <a:r>
              <a:rPr lang="en-US" dirty="0"/>
              <a:t>Immediately call poison center.</a:t>
            </a:r>
          </a:p>
          <a:p>
            <a:r>
              <a:rPr lang="en-US" dirty="0"/>
              <a:t>Specific Treatment: Treat with doctor-prescribed burn cream.</a:t>
            </a:r>
          </a:p>
          <a:p>
            <a:endParaRPr lang="en-US" dirty="0"/>
          </a:p>
        </p:txBody>
      </p:sp>
    </p:spTree>
    <p:custDataLst>
      <p:tags r:id="rId1"/>
    </p:custDataLst>
    <p:extLst>
      <p:ext uri="{BB962C8B-B14F-4D97-AF65-F5344CB8AC3E}">
        <p14:creationId xmlns:p14="http://schemas.microsoft.com/office/powerpoint/2010/main" val="3040240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C183D7F6-B498-43B3-948B-1728B52AA6E4}">
                <adec:decorative xmlns:adec="http://schemas.microsoft.com/office/drawing/2017/decorative" val="1"/>
              </a:ext>
            </a:extLst>
          </p:cNvPr>
          <p:cNvGrpSpPr/>
          <p:nvPr>
            <p:custDataLst>
              <p:tags r:id="rId2"/>
            </p:custDataLst>
          </p:nvPr>
        </p:nvGrpSpPr>
        <p:grpSpPr>
          <a:xfrm>
            <a:off x="4495800" y="3529710"/>
            <a:ext cx="1679907" cy="2566291"/>
            <a:chOff x="4495800" y="3529710"/>
            <a:chExt cx="1679907" cy="2566291"/>
          </a:xfrm>
        </p:grpSpPr>
        <p:pic>
          <p:nvPicPr>
            <p:cNvPr id="1026" name="Picture 2" descr="http://rayhamil.tripod.com/koolmistimgs/msds7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95800" y="3529710"/>
              <a:ext cx="1679907" cy="25662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495800" y="3529710"/>
              <a:ext cx="1679907" cy="25662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C183D7F6-B498-43B3-948B-1728B52AA6E4}">
                <adec:decorative xmlns:adec="http://schemas.microsoft.com/office/drawing/2017/decorative" val="0"/>
              </a:ext>
            </a:extLst>
          </p:cNvPr>
          <p:cNvSpPr>
            <a:spLocks noGrp="1"/>
          </p:cNvSpPr>
          <p:nvPr>
            <p:ph type="title"/>
          </p:nvPr>
        </p:nvSpPr>
        <p:spPr/>
        <p:txBody>
          <a:bodyPr/>
          <a:lstStyle/>
          <a:p>
            <a:r>
              <a:rPr lang="en-US" dirty="0"/>
              <a:t>Changes: Safety Data Sheets</a:t>
            </a:r>
          </a:p>
        </p:txBody>
      </p:sp>
      <p:sp>
        <p:nvSpPr>
          <p:cNvPr id="3" name="Content Placeholder 2">
            <a:extLst>
              <a:ext uri="{C183D7F6-B498-43B3-948B-1728B52AA6E4}">
                <adec:decorative xmlns:adec="http://schemas.microsoft.com/office/drawing/2017/decorative" val="0"/>
              </a:ext>
            </a:extLst>
          </p:cNvPr>
          <p:cNvSpPr>
            <a:spLocks noGrp="1"/>
          </p:cNvSpPr>
          <p:nvPr>
            <p:ph idx="1"/>
          </p:nvPr>
        </p:nvSpPr>
        <p:spPr>
          <a:xfrm>
            <a:off x="457200" y="1828801"/>
            <a:ext cx="8151712" cy="1700910"/>
          </a:xfrm>
        </p:spPr>
        <p:txBody>
          <a:bodyPr/>
          <a:lstStyle/>
          <a:p>
            <a:r>
              <a:rPr lang="en-US" dirty="0"/>
              <a:t>Under the current system, the Material Safety Data Sheets (MSDS) contain the important information, but manufacturers use different formats so it can be difficult to find the information you need quickly in an emergency.</a:t>
            </a:r>
          </a:p>
        </p:txBody>
      </p:sp>
      <p:pic>
        <p:nvPicPr>
          <p:cNvPr id="1032" name="Picture 8">
            <a:extLst>
              <a:ext uri="{C183D7F6-B498-43B3-948B-1728B52AA6E4}">
                <adec:decorative xmlns:adec="http://schemas.microsoft.com/office/drawing/2017/decorative" val="1"/>
              </a:ext>
            </a:extLst>
          </p:cNvPr>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6310050" y="4209857"/>
            <a:ext cx="2298862" cy="23114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C183D7F6-B498-43B3-948B-1728B52AA6E4}">
                <adec:decorative xmlns:adec="http://schemas.microsoft.com/office/drawing/2017/decorative" val="1"/>
              </a:ext>
            </a:extLst>
          </p:cNvPr>
          <p:cNvPicPr>
            <a:picLocks noChangeAspect="1" noChangeArrowheads="1"/>
          </p:cNvPicPr>
          <p:nvPr>
            <p:custDataLst>
              <p:tags r:id="rId4"/>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2133600" y="3403600"/>
            <a:ext cx="1597025" cy="206593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C183D7F6-B498-43B3-948B-1728B52AA6E4}">
                <adec:decorative xmlns:adec="http://schemas.microsoft.com/office/drawing/2017/decorative" val="1"/>
              </a:ext>
            </a:extLst>
          </p:cNvPr>
          <p:cNvPicPr>
            <a:picLocks noChangeAspect="1" noChangeArrowheads="1"/>
          </p:cNvPicPr>
          <p:nvPr>
            <p:custDataLst>
              <p:tags r:id="rId5"/>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304800" y="3930876"/>
            <a:ext cx="1524000" cy="2190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C183D7F6-B498-43B3-948B-1728B52AA6E4}">
                <adec:decorative xmlns:adec="http://schemas.microsoft.com/office/drawing/2017/decorative" val="1"/>
              </a:ext>
            </a:extLst>
          </p:cNvPr>
          <p:cNvPicPr>
            <a:picLocks noChangeAspect="1" noChangeArrowheads="1"/>
          </p:cNvPicPr>
          <p:nvPr>
            <p:custDataLst>
              <p:tags r:id="rId6"/>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3124200" y="4417820"/>
            <a:ext cx="1626013" cy="21034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C183D7F6-B498-43B3-948B-1728B52AA6E4}">
                <adec:decorative xmlns:adec="http://schemas.microsoft.com/office/drawing/2017/decorative" val="1"/>
              </a:ext>
            </a:extLst>
          </p:cNvPr>
          <p:cNvSpPr/>
          <p:nvPr/>
        </p:nvSpPr>
        <p:spPr>
          <a:xfrm>
            <a:off x="304800" y="3930876"/>
            <a:ext cx="1524000" cy="2165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C183D7F6-B498-43B3-948B-1728B52AA6E4}">
                <adec:decorative xmlns:adec="http://schemas.microsoft.com/office/drawing/2017/decorative" val="1"/>
              </a:ext>
            </a:extLst>
          </p:cNvPr>
          <p:cNvSpPr/>
          <p:nvPr/>
        </p:nvSpPr>
        <p:spPr>
          <a:xfrm>
            <a:off x="3124200" y="4436569"/>
            <a:ext cx="1626013" cy="20846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17336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Safety Data Sheets 1</a:t>
            </a:r>
          </a:p>
        </p:txBody>
      </p:sp>
      <p:sp>
        <p:nvSpPr>
          <p:cNvPr id="3" name="Content Placeholder 2"/>
          <p:cNvSpPr>
            <a:spLocks noGrp="1"/>
          </p:cNvSpPr>
          <p:nvPr>
            <p:ph idx="1"/>
          </p:nvPr>
        </p:nvSpPr>
        <p:spPr>
          <a:xfrm>
            <a:off x="609600" y="1752600"/>
            <a:ext cx="4419600" cy="4343400"/>
          </a:xfrm>
        </p:spPr>
        <p:txBody>
          <a:bodyPr>
            <a:normAutofit/>
          </a:bodyPr>
          <a:lstStyle/>
          <a:p>
            <a:r>
              <a:rPr lang="en-US" dirty="0"/>
              <a:t>The GHS Safety Data Sheets (SDS) are standardized.  The data sheets list the important information about each chemical:</a:t>
            </a:r>
          </a:p>
          <a:p>
            <a:r>
              <a:rPr lang="en-US" dirty="0"/>
              <a:t>by section</a:t>
            </a:r>
          </a:p>
          <a:p>
            <a:r>
              <a:rPr lang="en-US" dirty="0"/>
              <a:t>in the same order</a:t>
            </a:r>
          </a:p>
          <a:p>
            <a:r>
              <a:rPr lang="en-US" dirty="0"/>
              <a:t>using standardized language</a:t>
            </a:r>
          </a:p>
          <a:p>
            <a:r>
              <a:rPr lang="en-US" dirty="0"/>
              <a:t>no matter which country created the chemical</a:t>
            </a:r>
          </a:p>
        </p:txBody>
      </p:sp>
      <p:pic>
        <p:nvPicPr>
          <p:cNvPr id="4" name="Picture 2" descr="GHS Safety Data Sheet"/>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5181600" y="1869440"/>
            <a:ext cx="3581400" cy="3886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descr="Safey Data Sheet"/>
          <p:cNvSpPr/>
          <p:nvPr/>
        </p:nvSpPr>
        <p:spPr>
          <a:xfrm>
            <a:off x="5181600" y="1869440"/>
            <a:ext cx="3581400" cy="3886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6541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Safety Data Sheets 2</a:t>
            </a:r>
          </a:p>
        </p:txBody>
      </p:sp>
      <p:sp>
        <p:nvSpPr>
          <p:cNvPr id="3" name="Content Placeholder 2"/>
          <p:cNvSpPr>
            <a:spLocks noGrp="1"/>
          </p:cNvSpPr>
          <p:nvPr>
            <p:ph idx="1"/>
          </p:nvPr>
        </p:nvSpPr>
        <p:spPr/>
        <p:txBody>
          <a:bodyPr/>
          <a:lstStyle/>
          <a:p>
            <a:r>
              <a:rPr lang="en-US" sz="3200" dirty="0"/>
              <a:t>There are 16 sections – </a:t>
            </a:r>
          </a:p>
          <a:p>
            <a:pPr lvl="1"/>
            <a:r>
              <a:rPr lang="en-US" sz="2400" dirty="0"/>
              <a:t>Sections 1-5 state the same types of information found on the labels of chemical containers</a:t>
            </a:r>
          </a:p>
          <a:p>
            <a:pPr lvl="1"/>
            <a:r>
              <a:rPr lang="en-US" sz="2400" dirty="0"/>
              <a:t>Sections 6 -8 contain safe handling and storage types of information</a:t>
            </a:r>
          </a:p>
          <a:p>
            <a:pPr lvl="1"/>
            <a:r>
              <a:rPr lang="en-US" sz="2400" dirty="0"/>
              <a:t>Sections 9-16 are the more technical information about the chemical</a:t>
            </a:r>
          </a:p>
          <a:p>
            <a:pPr marL="0" indent="0">
              <a:buNone/>
            </a:pPr>
            <a:r>
              <a:rPr lang="en-US" dirty="0"/>
              <a:t> </a:t>
            </a:r>
          </a:p>
        </p:txBody>
      </p:sp>
    </p:spTree>
    <p:custDataLst>
      <p:tags r:id="rId1"/>
    </p:custDataLst>
    <p:extLst>
      <p:ext uri="{BB962C8B-B14F-4D97-AF65-F5344CB8AC3E}">
        <p14:creationId xmlns:p14="http://schemas.microsoft.com/office/powerpoint/2010/main" val="3017065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SDS Library Access</a:t>
            </a:r>
          </a:p>
        </p:txBody>
      </p:sp>
      <p:sp>
        <p:nvSpPr>
          <p:cNvPr id="3" name="Content Placeholder 2"/>
          <p:cNvSpPr>
            <a:spLocks noGrp="1"/>
          </p:cNvSpPr>
          <p:nvPr>
            <p:ph idx="1"/>
          </p:nvPr>
        </p:nvSpPr>
        <p:spPr/>
        <p:txBody>
          <a:bodyPr/>
          <a:lstStyle/>
          <a:p>
            <a:r>
              <a:rPr lang="en-US" dirty="0"/>
              <a:t>The College’s SDS library can be accessed through the William and Mary website by searching for “Safety Data Sheets”</a:t>
            </a:r>
          </a:p>
          <a:p>
            <a:pPr lvl="1"/>
            <a:r>
              <a:rPr lang="en-US" dirty="0"/>
              <a:t>The first search result will take you to the College’s SDS website</a:t>
            </a:r>
          </a:p>
          <a:p>
            <a:pPr lvl="1"/>
            <a:r>
              <a:rPr lang="en-US" dirty="0"/>
              <a:t>The electronic library link is contained on this page.</a:t>
            </a:r>
          </a:p>
          <a:p>
            <a:pPr lvl="1"/>
            <a:r>
              <a:rPr lang="en-US" dirty="0"/>
              <a:t>Your College username and password will allow you access.</a:t>
            </a:r>
          </a:p>
          <a:p>
            <a:pPr lvl="1"/>
            <a:r>
              <a:rPr lang="en-US" dirty="0"/>
              <a:t>Once in the system you can search by chemical name, manufacturer, or building and room.</a:t>
            </a:r>
          </a:p>
          <a:p>
            <a:endParaRPr lang="en-US" dirty="0"/>
          </a:p>
        </p:txBody>
      </p:sp>
    </p:spTree>
    <p:custDataLst>
      <p:tags r:id="rId1"/>
    </p:custDataLst>
    <p:extLst>
      <p:ext uri="{BB962C8B-B14F-4D97-AF65-F5344CB8AC3E}">
        <p14:creationId xmlns:p14="http://schemas.microsoft.com/office/powerpoint/2010/main" val="3823566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a:t>
            </a:r>
          </a:p>
        </p:txBody>
      </p:sp>
      <p:sp>
        <p:nvSpPr>
          <p:cNvPr id="13" name="Content Placeholder 12"/>
          <p:cNvSpPr>
            <a:spLocks noGrp="1"/>
          </p:cNvSpPr>
          <p:nvPr>
            <p:ph idx="1"/>
          </p:nvPr>
        </p:nvSpPr>
        <p:spPr/>
        <p:txBody>
          <a:bodyPr/>
          <a:lstStyle/>
          <a:p>
            <a:endParaRPr lang="en-US" dirty="0"/>
          </a:p>
        </p:txBody>
      </p:sp>
    </p:spTree>
    <p:custDataLst>
      <p:tags r:id="rId1"/>
    </p:custDataLst>
    <p:controls>
      <mc:AlternateContent xmlns:mc="http://schemas.openxmlformats.org/markup-compatibility/2006">
        <mc:Choice xmlns:v="urn:schemas-microsoft-com:vml" Requires="v">
          <p:control r:id="rId2" imgW="8457143" imgH="6323810"/>
        </mc:Choice>
        <mc:Fallback>
          <p:control r:id="rId2" imgW="8457143" imgH="6323810">
            <p:pic>
              <p:nvPicPr>
                <p:cNvPr id="3" name="ArticulateFlashObject" descr="Video Link"/>
                <p:cNvPicPr preferRelativeResize="0">
                  <a:picLocks noChangeArrowheads="1" noChangeShapeType="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304800" y="0"/>
                  <a:ext cx="8458200" cy="6324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088738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WAIT! There is an easier Way!</a:t>
            </a:r>
          </a:p>
        </p:txBody>
      </p:sp>
      <p:sp>
        <p:nvSpPr>
          <p:cNvPr id="3" name="Content Placeholder 2">
            <a:extLst>
              <a:ext uri="{C183D7F6-B498-43B3-948B-1728B52AA6E4}">
                <adec:decorative xmlns:adec="http://schemas.microsoft.com/office/drawing/2017/decorative" val="0"/>
              </a:ext>
            </a:extLst>
          </p:cNvPr>
          <p:cNvSpPr>
            <a:spLocks noGrp="1"/>
          </p:cNvSpPr>
          <p:nvPr>
            <p:ph idx="1"/>
          </p:nvPr>
        </p:nvSpPr>
        <p:spPr>
          <a:xfrm>
            <a:off x="838200" y="2038389"/>
            <a:ext cx="7467600" cy="781012"/>
          </a:xfrm>
        </p:spPr>
        <p:txBody>
          <a:bodyPr/>
          <a:lstStyle/>
          <a:p>
            <a:r>
              <a:rPr lang="en-US" dirty="0"/>
              <a:t>EHS has a QR Code</a:t>
            </a:r>
          </a:p>
        </p:txBody>
      </p:sp>
      <p:sp>
        <p:nvSpPr>
          <p:cNvPr id="4" name="AutoShape 2">
            <a:extLst>
              <a:ext uri="{C183D7F6-B498-43B3-948B-1728B52AA6E4}">
                <adec:decorative xmlns:adec="http://schemas.microsoft.com/office/drawing/2017/decorative" val="1"/>
              </a:ext>
            </a:extLst>
          </p:cNvPr>
          <p:cNvSpPr>
            <a:spLocks noChangeAspect="1" noChangeArrowheads="1"/>
          </p:cNvSpPr>
          <p:nvPr/>
        </p:nvSpPr>
        <p:spPr bwMode="auto">
          <a:xfrm>
            <a:off x="155575" y="-533400"/>
            <a:ext cx="1114425" cy="11144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a:extLst>
              <a:ext uri="{C183D7F6-B498-43B3-948B-1728B52AA6E4}">
                <adec:decorative xmlns:adec="http://schemas.microsoft.com/office/drawing/2017/decorative" val="1"/>
              </a:ext>
            </a:extLst>
          </p:cNvPr>
          <p:cNvSpPr>
            <a:spLocks noChangeAspect="1" noChangeArrowheads="1"/>
          </p:cNvSpPr>
          <p:nvPr/>
        </p:nvSpPr>
        <p:spPr bwMode="auto">
          <a:xfrm>
            <a:off x="307975" y="-381000"/>
            <a:ext cx="1114425" cy="11144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a:extLst>
              <a:ext uri="{C183D7F6-B498-43B3-948B-1728B52AA6E4}">
                <adec:decorative xmlns:adec="http://schemas.microsoft.com/office/drawing/2017/decorative" val="1"/>
              </a:ext>
            </a:extLst>
          </p:cNvPr>
          <p:cNvSpPr>
            <a:spLocks noChangeAspect="1" noChangeArrowheads="1"/>
          </p:cNvSpPr>
          <p:nvPr/>
        </p:nvSpPr>
        <p:spPr bwMode="auto">
          <a:xfrm>
            <a:off x="460375" y="-228600"/>
            <a:ext cx="1114425" cy="11144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a:extLst>
              <a:ext uri="{C183D7F6-B498-43B3-948B-1728B52AA6E4}">
                <adec:decorative xmlns:adec="http://schemas.microsoft.com/office/drawing/2017/decorative" val="1"/>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a:extLst>
              <a:ext uri="{C183D7F6-B498-43B3-948B-1728B52AA6E4}">
                <adec:decorative xmlns:adec="http://schemas.microsoft.com/office/drawing/2017/decorative" val="1"/>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a:extLst>
              <a:ext uri="{C183D7F6-B498-43B3-948B-1728B52AA6E4}">
                <adec:decorative xmlns:adec="http://schemas.microsoft.com/office/drawing/2017/decorative" val="1"/>
              </a:ext>
            </a:extLst>
          </p:cNvP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a:extLst>
              <a:ext uri="{C183D7F6-B498-43B3-948B-1728B52AA6E4}">
                <adec:decorative xmlns:adec="http://schemas.microsoft.com/office/drawing/2017/decorative" val="1"/>
              </a:ext>
            </a:extLst>
          </p:cNvP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6">
            <a:extLst>
              <a:ext uri="{C183D7F6-B498-43B3-948B-1728B52AA6E4}">
                <adec:decorative xmlns:adec="http://schemas.microsoft.com/office/drawing/2017/decorative" val="1"/>
              </a:ext>
            </a:extLst>
          </p:cNvP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8">
            <a:extLst>
              <a:ext uri="{C183D7F6-B498-43B3-948B-1728B52AA6E4}">
                <adec:decorative xmlns:adec="http://schemas.microsoft.com/office/drawing/2017/decorative" val="1"/>
              </a:ext>
            </a:extLst>
          </p:cNvPr>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16" name="Picture 20">
            <a:extLst>
              <a:ext uri="{C183D7F6-B498-43B3-948B-1728B52AA6E4}">
                <adec:decorative xmlns:adec="http://schemas.microsoft.com/office/drawing/2017/decorative" val="1"/>
              </a:ext>
            </a:extLst>
          </p:cNvPr>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3124200" y="2514600"/>
            <a:ext cx="2678906" cy="266700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59695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Right to Know: </a:t>
            </a:r>
            <a:br>
              <a:rPr lang="en-US" dirty="0"/>
            </a:br>
            <a:r>
              <a:rPr lang="en-US" dirty="0"/>
              <a:t>Global Harmonization System</a:t>
            </a:r>
          </a:p>
        </p:txBody>
      </p:sp>
      <p:sp>
        <p:nvSpPr>
          <p:cNvPr id="3" name="Content Placeholder 2"/>
          <p:cNvSpPr>
            <a:spLocks noGrp="1"/>
          </p:cNvSpPr>
          <p:nvPr>
            <p:ph idx="1"/>
          </p:nvPr>
        </p:nvSpPr>
        <p:spPr/>
        <p:txBody>
          <a:bodyPr/>
          <a:lstStyle/>
          <a:p>
            <a:r>
              <a:rPr lang="en-US" dirty="0"/>
              <a:t>What is it?</a:t>
            </a:r>
          </a:p>
          <a:p>
            <a:r>
              <a:rPr lang="en-US" dirty="0"/>
              <a:t>Why do I need to know about GHS?</a:t>
            </a:r>
          </a:p>
          <a:p>
            <a:r>
              <a:rPr lang="en-US" dirty="0"/>
              <a:t>What are the changes?</a:t>
            </a:r>
          </a:p>
          <a:p>
            <a:r>
              <a:rPr lang="en-US" dirty="0"/>
              <a:t>What if I have questions?</a:t>
            </a:r>
          </a:p>
        </p:txBody>
      </p:sp>
      <p:pic>
        <p:nvPicPr>
          <p:cNvPr id="4" name="Picture 4">
            <a:extLst>
              <a:ext uri="{C183D7F6-B498-43B3-948B-1728B52AA6E4}">
                <adec:decorative xmlns:adec="http://schemas.microsoft.com/office/drawing/2017/decorative" val="1"/>
              </a:ext>
            </a:extLst>
          </p:cNvPr>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3352800" y="3962400"/>
            <a:ext cx="4622800" cy="26003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C183D7F6-B498-43B3-948B-1728B52AA6E4}">
                <adec:decorative xmlns:adec="http://schemas.microsoft.com/office/drawing/2017/decorative" val="1"/>
              </a:ext>
            </a:extLst>
          </p:cNvPr>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685800" y="4191000"/>
            <a:ext cx="2475495" cy="185585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7476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I have Questions?</a:t>
            </a:r>
          </a:p>
        </p:txBody>
      </p:sp>
      <p:sp>
        <p:nvSpPr>
          <p:cNvPr id="3" name="Content Placeholder 2"/>
          <p:cNvSpPr>
            <a:spLocks noGrp="1"/>
          </p:cNvSpPr>
          <p:nvPr>
            <p:ph idx="1"/>
          </p:nvPr>
        </p:nvSpPr>
        <p:spPr/>
        <p:txBody>
          <a:bodyPr/>
          <a:lstStyle/>
          <a:p>
            <a:r>
              <a:rPr lang="en-US" dirty="0"/>
              <a:t>Contact the Office of Environment, Health &amp; Safety</a:t>
            </a:r>
          </a:p>
          <a:p>
            <a:pPr marL="0" indent="0">
              <a:buNone/>
            </a:pPr>
            <a:endParaRPr lang="en-US" dirty="0">
              <a:hlinkClick r:id="rId4"/>
            </a:endParaRPr>
          </a:p>
          <a:p>
            <a:pPr marL="0" indent="0">
              <a:buNone/>
            </a:pPr>
            <a:r>
              <a:rPr lang="en-US" sz="2000" dirty="0"/>
              <a:t>http://www.wm.edu/offices/facilities/services/safety/index.php</a:t>
            </a:r>
          </a:p>
          <a:p>
            <a:pPr marL="0" indent="0">
              <a:buNone/>
            </a:pPr>
            <a:r>
              <a:rPr lang="en-US" dirty="0"/>
              <a:t>		</a:t>
            </a:r>
          </a:p>
          <a:p>
            <a:pPr marL="0" indent="0">
              <a:buNone/>
            </a:pPr>
            <a:r>
              <a:rPr lang="en-US" dirty="0"/>
              <a:t>		phone:  221-2146</a:t>
            </a:r>
          </a:p>
          <a:p>
            <a:pPr marL="0" indent="0">
              <a:buNone/>
            </a:pPr>
            <a:endParaRPr lang="en-US" dirty="0"/>
          </a:p>
          <a:p>
            <a:r>
              <a:rPr lang="en-US" dirty="0"/>
              <a:t>Watch this video:</a:t>
            </a:r>
          </a:p>
          <a:p>
            <a:pPr marL="329184" lvl="1" indent="0">
              <a:buNone/>
            </a:pPr>
            <a:r>
              <a:rPr lang="en-US" dirty="0"/>
              <a:t>http://www.youtube.com/watch?v=vCI7XXExs7s</a:t>
            </a:r>
          </a:p>
        </p:txBody>
      </p:sp>
    </p:spTree>
    <p:custDataLst>
      <p:tags r:id="rId1"/>
    </p:custDataLst>
    <p:extLst>
      <p:ext uri="{BB962C8B-B14F-4D97-AF65-F5344CB8AC3E}">
        <p14:creationId xmlns:p14="http://schemas.microsoft.com/office/powerpoint/2010/main" val="3496858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9" name="Title 8" hidden="1"/>
          <p:cNvSpPr>
            <a:spLocks noGrp="1"/>
          </p:cNvSpPr>
          <p:nvPr>
            <p:ph type="title"/>
          </p:nvPr>
        </p:nvSpPr>
        <p:spPr/>
        <p:txBody>
          <a:bodyPr/>
          <a:lstStyle/>
          <a:p>
            <a:r>
              <a:rPr lang="en-US" dirty="0"/>
              <a:t>Quiz1</a:t>
            </a:r>
          </a:p>
        </p:txBody>
      </p:sp>
      <p:pic>
        <p:nvPicPr>
          <p:cNvPr id="10" name="Picture 9" descr="Quiz Intructions"/>
          <p:cNvPicPr>
            <a:picLocks/>
          </p:cNvPicPr>
          <p:nvPr/>
        </p:nvPicPr>
        <p:blipFill>
          <a:blip r:embed="rId8">
            <a:extLst>
              <a:ext uri="{28A0092B-C50C-407E-A947-70E740481C1C}">
                <a14:useLocalDpi xmlns:a14="http://schemas.microsoft.com/office/drawing/2010/main" val="0"/>
              </a:ext>
            </a:extLst>
          </a:blip>
          <a:stretch>
            <a:fillRect/>
          </a:stretch>
        </p:blipFill>
        <p:spPr>
          <a:xfrm>
            <a:off x="0" y="5588000"/>
            <a:ext cx="9144000" cy="1270000"/>
          </a:xfrm>
          <a:prstGeom prst="rect">
            <a:avLst/>
          </a:prstGeom>
        </p:spPr>
      </p:pic>
      <p:pic>
        <p:nvPicPr>
          <p:cNvPr id="12" name="Picture 11" descr="Quiz Instructions"/>
          <p:cNvPicPr>
            <a:picLocks/>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63500" y="5579058"/>
            <a:ext cx="5740400" cy="1230734"/>
          </a:xfrm>
          <a:prstGeom prst="rect">
            <a:avLst/>
          </a:prstGeom>
        </p:spPr>
      </p:pic>
      <p:pic>
        <p:nvPicPr>
          <p:cNvPr id="13" name="Picture 12" descr="Quiz Instructions"/>
          <p:cNvPicPr>
            <a:picLocks/>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4959350" y="5986463"/>
            <a:ext cx="1473200" cy="431800"/>
          </a:xfrm>
          <a:prstGeom prst="rect">
            <a:avLst/>
          </a:prstGeom>
        </p:spPr>
      </p:pic>
      <p:pic>
        <p:nvPicPr>
          <p:cNvPr id="14" name="Picture 13" descr="Quiz Instructions"/>
          <p:cNvPicPr>
            <a:picLocks/>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7135813" y="5986463"/>
            <a:ext cx="1731963" cy="431800"/>
          </a:xfrm>
          <a:prstGeom prst="rect">
            <a:avLst/>
          </a:prstGeom>
        </p:spPr>
      </p:pic>
    </p:spTree>
    <p:custDataLst>
      <p:tags r:id="rId1"/>
    </p:custDataLst>
    <p:extLst>
      <p:ext uri="{BB962C8B-B14F-4D97-AF65-F5344CB8AC3E}">
        <p14:creationId xmlns:p14="http://schemas.microsoft.com/office/powerpoint/2010/main" val="1716390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GHS – What is it?</a:t>
            </a:r>
          </a:p>
        </p:txBody>
      </p:sp>
      <p:sp>
        <p:nvSpPr>
          <p:cNvPr id="8" name="Content Placeholder 7"/>
          <p:cNvSpPr>
            <a:spLocks noGrp="1"/>
          </p:cNvSpPr>
          <p:nvPr>
            <p:ph idx="1"/>
          </p:nvPr>
        </p:nvSpPr>
        <p:spPr>
          <a:xfrm>
            <a:off x="609600" y="1676400"/>
            <a:ext cx="7848600" cy="4419600"/>
          </a:xfrm>
        </p:spPr>
        <p:txBody>
          <a:bodyPr>
            <a:normAutofit/>
          </a:bodyPr>
          <a:lstStyle/>
          <a:p>
            <a:r>
              <a:rPr lang="en-US" sz="3200" dirty="0"/>
              <a:t>The Global Harmonization Standard (GHS) is an international agreement among nations to use a common classification and labeling system for chemicals</a:t>
            </a:r>
          </a:p>
          <a:p>
            <a:pPr lvl="1"/>
            <a:r>
              <a:rPr lang="en-US" sz="2400" dirty="0"/>
              <a:t>New Labels will be on products</a:t>
            </a:r>
          </a:p>
          <a:p>
            <a:pPr lvl="1"/>
            <a:r>
              <a:rPr lang="en-US" sz="2400" dirty="0"/>
              <a:t>Online information about chemicals will become consistent </a:t>
            </a:r>
          </a:p>
          <a:p>
            <a:r>
              <a:rPr lang="en-US" sz="3200" dirty="0">
                <a:solidFill>
                  <a:schemeClr val="tx1">
                    <a:lumMod val="85000"/>
                    <a:lumOff val="15000"/>
                  </a:schemeClr>
                </a:solidFill>
              </a:rPr>
              <a:t>GHS is part of OSHA’s Hazard Communication Standard (HCS) Law.</a:t>
            </a:r>
          </a:p>
        </p:txBody>
      </p:sp>
    </p:spTree>
    <p:custDataLst>
      <p:tags r:id="rId1"/>
    </p:custDataLst>
    <p:extLst>
      <p:ext uri="{BB962C8B-B14F-4D97-AF65-F5344CB8AC3E}">
        <p14:creationId xmlns:p14="http://schemas.microsoft.com/office/powerpoint/2010/main" val="4151541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41440" cy="1041037"/>
          </a:xfrm>
        </p:spPr>
        <p:txBody>
          <a:bodyPr/>
          <a:lstStyle/>
          <a:p>
            <a:r>
              <a:rPr lang="en-US" dirty="0"/>
              <a:t>Why do I need to Know?</a:t>
            </a:r>
          </a:p>
        </p:txBody>
      </p:sp>
      <p:sp>
        <p:nvSpPr>
          <p:cNvPr id="3" name="Content Placeholder 2"/>
          <p:cNvSpPr>
            <a:spLocks noGrp="1"/>
          </p:cNvSpPr>
          <p:nvPr>
            <p:ph idx="1"/>
          </p:nvPr>
        </p:nvSpPr>
        <p:spPr>
          <a:xfrm>
            <a:off x="457200" y="1676400"/>
            <a:ext cx="8266695" cy="3951337"/>
          </a:xfrm>
        </p:spPr>
        <p:txBody>
          <a:bodyPr>
            <a:normAutofit/>
          </a:bodyPr>
          <a:lstStyle/>
          <a:p>
            <a:r>
              <a:rPr lang="en-US" sz="3200" dirty="0"/>
              <a:t>Chemicals are located throughout every building of the College</a:t>
            </a:r>
          </a:p>
          <a:p>
            <a:r>
              <a:rPr lang="en-US" sz="3200" dirty="0"/>
              <a:t>One of your rights as an employee is to know what chemicals –including cleaning supplies – are being used the in the buildings where you work.</a:t>
            </a:r>
          </a:p>
          <a:p>
            <a:endParaRPr lang="en-US" sz="3200" dirty="0"/>
          </a:p>
        </p:txBody>
      </p:sp>
      <p:pic>
        <p:nvPicPr>
          <p:cNvPr id="1030" name="Picture 6" descr="Person cleaning desk phone"/>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2971800" y="4267200"/>
            <a:ext cx="4419600" cy="222647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7988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Changes?</a:t>
            </a:r>
          </a:p>
        </p:txBody>
      </p:sp>
      <p:sp>
        <p:nvSpPr>
          <p:cNvPr id="3" name="Content Placeholder 2"/>
          <p:cNvSpPr>
            <a:spLocks noGrp="1"/>
          </p:cNvSpPr>
          <p:nvPr>
            <p:ph idx="1"/>
          </p:nvPr>
        </p:nvSpPr>
        <p:spPr>
          <a:xfrm>
            <a:off x="533400" y="2038389"/>
            <a:ext cx="4267200" cy="2762212"/>
          </a:xfrm>
        </p:spPr>
        <p:txBody>
          <a:bodyPr>
            <a:normAutofit/>
          </a:bodyPr>
          <a:lstStyle/>
          <a:p>
            <a:r>
              <a:rPr lang="en-US" sz="3200" dirty="0"/>
              <a:t>New labeling system</a:t>
            </a:r>
          </a:p>
          <a:p>
            <a:endParaRPr lang="en-US" sz="3200" dirty="0"/>
          </a:p>
          <a:p>
            <a:r>
              <a:rPr lang="en-US" sz="3200" dirty="0"/>
              <a:t>New product information sheets</a:t>
            </a:r>
          </a:p>
          <a:p>
            <a:pPr marL="0" indent="0">
              <a:buNone/>
            </a:pPr>
            <a:endParaRPr lang="en-US" sz="3200" dirty="0"/>
          </a:p>
        </p:txBody>
      </p:sp>
      <p:pic>
        <p:nvPicPr>
          <p:cNvPr id="4" name="Picture 3" descr="Sample Safety Data Sheet"/>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4873625" y="1600200"/>
            <a:ext cx="4103688"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ChangeArrowheads="1"/>
          </p:cNvSpPr>
          <p:nvPr/>
        </p:nvSpPr>
        <p:spPr bwMode="auto">
          <a:xfrm>
            <a:off x="301625" y="5562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cs typeface="Arial" charset="0"/>
              </a:rPr>
              <a:t>  </a:t>
            </a:r>
            <a:r>
              <a:rPr kumimoji="0" lang="en-US" altLang="en-US" sz="5200" b="0" i="0" u="none" strike="noStrike" cap="none" normalizeH="0" baseline="0" dirty="0">
                <a:ln>
                  <a:noFill/>
                </a:ln>
                <a:solidFill>
                  <a:schemeClr val="tx1"/>
                </a:solidFill>
                <a:effectLst/>
                <a:latin typeface="Arial" charset="0"/>
                <a:cs typeface="Arial" charset="0"/>
              </a:rPr>
              <a:t> </a:t>
            </a:r>
            <a:endParaRPr kumimoji="0" lang="en-US" altLang="en-US" sz="1200" b="1"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charset="0"/>
                <a:cs typeface="Arial" charset="0"/>
              </a:rPr>
              <a:t>Hazard Communication Safety Data Sheets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cs typeface="Arial" charset="0"/>
            </a:endParaRPr>
          </a:p>
        </p:txBody>
      </p:sp>
      <p:pic>
        <p:nvPicPr>
          <p:cNvPr id="1026" name="Picture 2" descr="OSHA Quick Card"/>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304800" y="4876800"/>
            <a:ext cx="3095625" cy="8286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18064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160" y="228600"/>
            <a:ext cx="8041440" cy="1041037"/>
          </a:xfrm>
        </p:spPr>
        <p:txBody>
          <a:bodyPr/>
          <a:lstStyle/>
          <a:p>
            <a:r>
              <a:rPr lang="en-US" dirty="0"/>
              <a:t>Changes: Labeling System</a:t>
            </a:r>
          </a:p>
        </p:txBody>
      </p:sp>
      <p:sp>
        <p:nvSpPr>
          <p:cNvPr id="3" name="Content Placeholder 2"/>
          <p:cNvSpPr>
            <a:spLocks noGrp="1"/>
          </p:cNvSpPr>
          <p:nvPr>
            <p:ph sz="quarter" idx="13"/>
          </p:nvPr>
        </p:nvSpPr>
        <p:spPr>
          <a:xfrm>
            <a:off x="609600" y="2057400"/>
            <a:ext cx="3657600" cy="3950208"/>
          </a:xfrm>
        </p:spPr>
        <p:txBody>
          <a:bodyPr>
            <a:normAutofit/>
          </a:bodyPr>
          <a:lstStyle/>
          <a:p>
            <a:r>
              <a:rPr lang="en-US" dirty="0"/>
              <a:t>The key components are:</a:t>
            </a:r>
          </a:p>
          <a:p>
            <a:pPr lvl="1"/>
            <a:r>
              <a:rPr lang="en-US" dirty="0"/>
              <a:t>Product Identifier</a:t>
            </a:r>
          </a:p>
          <a:p>
            <a:pPr lvl="1"/>
            <a:r>
              <a:rPr lang="en-US" dirty="0"/>
              <a:t>Pictogram</a:t>
            </a:r>
          </a:p>
          <a:p>
            <a:pPr lvl="1"/>
            <a:r>
              <a:rPr lang="en-US" dirty="0"/>
              <a:t>Signal Word</a:t>
            </a:r>
          </a:p>
          <a:p>
            <a:pPr lvl="1"/>
            <a:r>
              <a:rPr lang="en-US" dirty="0"/>
              <a:t>Hazard Statement</a:t>
            </a:r>
          </a:p>
          <a:p>
            <a:pPr lvl="1"/>
            <a:r>
              <a:rPr lang="en-US" dirty="0"/>
              <a:t>Precautionary Statement(s)</a:t>
            </a:r>
          </a:p>
        </p:txBody>
      </p:sp>
      <p:pic>
        <p:nvPicPr>
          <p:cNvPr id="7" name="Picture 3" descr="Sample Safety Data Sheet"/>
          <p:cNvPicPr>
            <a:picLocks noGrp="1" noChangeAspect="1" noChangeArrowheads="1"/>
          </p:cNvPicPr>
          <p:nvPr>
            <p:ph sz="quarter" idx="14"/>
            <p:custDataLst>
              <p:tags r:id="rId2"/>
            </p:custDataLst>
          </p:nvPr>
        </p:nvPicPr>
        <p:blipFill>
          <a:blip r:embed="rId5">
            <a:extLst>
              <a:ext uri="{28A0092B-C50C-407E-A947-70E740481C1C}">
                <a14:useLocalDpi xmlns:a14="http://schemas.microsoft.com/office/drawing/2010/main" val="0"/>
              </a:ext>
            </a:extLst>
          </a:blip>
          <a:stretch>
            <a:fillRect/>
          </a:stretch>
        </p:blipFill>
        <p:spPr bwMode="auto">
          <a:xfrm>
            <a:off x="4800600" y="2038350"/>
            <a:ext cx="3824990"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idx="4294967295"/>
          </p:nvPr>
        </p:nvSpPr>
        <p:spPr>
          <a:xfrm>
            <a:off x="723900" y="1295400"/>
            <a:ext cx="8153400" cy="542925"/>
          </a:xfrm>
        </p:spPr>
        <p:txBody>
          <a:bodyPr/>
          <a:lstStyle/>
          <a:p>
            <a:pPr algn="l"/>
            <a:r>
              <a:rPr lang="en-US" sz="2200" dirty="0"/>
              <a:t>All labels on chemical containers will have the same information.</a:t>
            </a:r>
          </a:p>
        </p:txBody>
      </p:sp>
      <p:sp>
        <p:nvSpPr>
          <p:cNvPr id="10" name="Rectangle 9" descr="Product Indentifier"/>
          <p:cNvSpPr/>
          <p:nvPr/>
        </p:nvSpPr>
        <p:spPr>
          <a:xfrm>
            <a:off x="4800600" y="2324100"/>
            <a:ext cx="1752600" cy="419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descr="Hazard Pictograms"/>
          <p:cNvSpPr/>
          <p:nvPr/>
        </p:nvSpPr>
        <p:spPr>
          <a:xfrm>
            <a:off x="7162800" y="2339163"/>
            <a:ext cx="11430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Signal Word"/>
          <p:cNvSpPr/>
          <p:nvPr/>
        </p:nvSpPr>
        <p:spPr>
          <a:xfrm>
            <a:off x="7239000" y="2802565"/>
            <a:ext cx="9906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descr="Hazard Statement&#10;"/>
          <p:cNvSpPr/>
          <p:nvPr/>
        </p:nvSpPr>
        <p:spPr>
          <a:xfrm>
            <a:off x="6858000" y="3114453"/>
            <a:ext cx="1752600" cy="4669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Procautionary Statement"/>
          <p:cNvSpPr/>
          <p:nvPr/>
        </p:nvSpPr>
        <p:spPr>
          <a:xfrm>
            <a:off x="4800600" y="3581400"/>
            <a:ext cx="17526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7626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3"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additive="base">
                                        <p:cTn id="5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9"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0-#ppt_w/2"/>
                                          </p:val>
                                        </p:tav>
                                        <p:tav tm="100000">
                                          <p:val>
                                            <p:strVal val="#ppt_x"/>
                                          </p:val>
                                        </p:tav>
                                      </p:tavLst>
                                    </p:anim>
                                    <p:anim calcmode="lin" valueType="num">
                                      <p:cBhvr additive="base">
                                        <p:cTn id="62"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Changes: Labeling System – </a:t>
            </a:r>
            <a:br>
              <a:rPr lang="en-US" dirty="0"/>
            </a:br>
            <a:r>
              <a:rPr lang="en-US" dirty="0"/>
              <a:t>What is a “Pictogram?”</a:t>
            </a:r>
          </a:p>
        </p:txBody>
      </p:sp>
      <p:sp>
        <p:nvSpPr>
          <p:cNvPr id="7" name="Content Placeholder 6"/>
          <p:cNvSpPr>
            <a:spLocks noGrp="1"/>
          </p:cNvSpPr>
          <p:nvPr>
            <p:ph idx="1"/>
          </p:nvPr>
        </p:nvSpPr>
        <p:spPr/>
        <p:txBody>
          <a:bodyPr/>
          <a:lstStyle/>
          <a:p>
            <a:r>
              <a:rPr lang="en-US" dirty="0"/>
              <a:t>Picture-based communication, similar in concept to traffic signs</a:t>
            </a:r>
          </a:p>
          <a:p>
            <a:r>
              <a:rPr lang="en-US" dirty="0"/>
              <a:t>Each pictogram consists of a diamond shaped symbol, with a white background and a red border</a:t>
            </a:r>
          </a:p>
        </p:txBody>
      </p:sp>
      <p:pic>
        <p:nvPicPr>
          <p:cNvPr id="8" name="Picture 5">
            <a:extLst>
              <a:ext uri="{C183D7F6-B498-43B3-948B-1728B52AA6E4}">
                <adec:decorative xmlns:adec="http://schemas.microsoft.com/office/drawing/2017/decorative" val="1"/>
              </a:ext>
            </a:extLst>
          </p:cNvPr>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4724400" y="4046574"/>
            <a:ext cx="16129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a:extLst>
              <a:ext uri="{C183D7F6-B498-43B3-948B-1728B52AA6E4}">
                <adec:decorative xmlns:adec="http://schemas.microsoft.com/office/drawing/2017/decorative" val="1"/>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990600" y="4038600"/>
            <a:ext cx="144462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C183D7F6-B498-43B3-948B-1728B52AA6E4}">
                <adec:decorative xmlns:adec="http://schemas.microsoft.com/office/drawing/2017/decorative" val="1"/>
              </a:ext>
            </a:extLst>
          </p:cNvPr>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2743200" y="4002791"/>
            <a:ext cx="1535366" cy="1535366"/>
          </a:xfrm>
          <a:prstGeom prst="rect">
            <a:avLst/>
          </a:prstGeom>
        </p:spPr>
      </p:pic>
      <p:pic>
        <p:nvPicPr>
          <p:cNvPr id="11" name="Picture 10">
            <a:extLst>
              <a:ext uri="{C183D7F6-B498-43B3-948B-1728B52AA6E4}">
                <adec:decorative xmlns:adec="http://schemas.microsoft.com/office/drawing/2017/decorative" val="1"/>
              </a:ext>
            </a:extLst>
          </p:cNvPr>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6629400" y="3947858"/>
            <a:ext cx="1626108" cy="1626108"/>
          </a:xfrm>
          <a:prstGeom prst="rect">
            <a:avLst/>
          </a:prstGeom>
        </p:spPr>
      </p:pic>
    </p:spTree>
    <p:custDataLst>
      <p:tags r:id="rId1"/>
    </p:custDataLst>
    <p:extLst>
      <p:ext uri="{BB962C8B-B14F-4D97-AF65-F5344CB8AC3E}">
        <p14:creationId xmlns:p14="http://schemas.microsoft.com/office/powerpoint/2010/main" val="1218943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Labeling - Pictograms</a:t>
            </a:r>
          </a:p>
        </p:txBody>
      </p:sp>
      <p:pic>
        <p:nvPicPr>
          <p:cNvPr id="4" name="Picture 3">
            <a:extLst>
              <a:ext uri="{C183D7F6-B498-43B3-948B-1728B52AA6E4}">
                <adec:decorative xmlns:adec="http://schemas.microsoft.com/office/drawing/2017/decorative" val="1"/>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496186" y="1905000"/>
            <a:ext cx="2388108" cy="2388108"/>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6377763" y="1943100"/>
            <a:ext cx="2311908" cy="2311908"/>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3429000" y="3242594"/>
            <a:ext cx="2311908" cy="2311908"/>
          </a:xfrm>
          <a:prstGeom prst="rect">
            <a:avLst/>
          </a:prstGeom>
        </p:spPr>
      </p:pic>
      <p:sp>
        <p:nvSpPr>
          <p:cNvPr id="7" name="TextBox 6">
            <a:extLst>
              <a:ext uri="{C183D7F6-B498-43B3-948B-1728B52AA6E4}">
                <adec:decorative xmlns:adec="http://schemas.microsoft.com/office/drawing/2017/decorative" val="1"/>
              </a:ext>
            </a:extLst>
          </p:cNvPr>
          <p:cNvSpPr txBox="1"/>
          <p:nvPr/>
        </p:nvSpPr>
        <p:spPr>
          <a:xfrm>
            <a:off x="609600" y="4246148"/>
            <a:ext cx="2819400" cy="1200329"/>
          </a:xfrm>
          <a:prstGeom prst="rect">
            <a:avLst/>
          </a:prstGeom>
          <a:noFill/>
        </p:spPr>
        <p:txBody>
          <a:bodyPr wrap="square" rtlCol="0">
            <a:spAutoFit/>
          </a:bodyPr>
          <a:lstStyle/>
          <a:p>
            <a:r>
              <a:rPr lang="en-US" dirty="0"/>
              <a:t>Health Hazard</a:t>
            </a:r>
          </a:p>
          <a:p>
            <a:pPr marL="285750" indent="-285750">
              <a:buFont typeface="Arial" panose="020B0604020202020204" pitchFamily="34" charset="0"/>
              <a:buChar char="•"/>
            </a:pPr>
            <a:r>
              <a:rPr lang="en-US" dirty="0"/>
              <a:t>Carcinogen</a:t>
            </a:r>
          </a:p>
          <a:p>
            <a:pPr marL="285750" indent="-285750">
              <a:buFont typeface="Arial" panose="020B0604020202020204" pitchFamily="34" charset="0"/>
              <a:buChar char="•"/>
            </a:pPr>
            <a:r>
              <a:rPr lang="en-US" dirty="0"/>
              <a:t>Toxicity</a:t>
            </a:r>
          </a:p>
          <a:p>
            <a:pPr marL="285750" indent="-285750">
              <a:buFont typeface="Arial" panose="020B0604020202020204" pitchFamily="34" charset="0"/>
              <a:buChar char="•"/>
            </a:pPr>
            <a:r>
              <a:rPr lang="en-US" dirty="0"/>
              <a:t>Respiratory Sensitizer</a:t>
            </a:r>
          </a:p>
        </p:txBody>
      </p:sp>
      <p:sp>
        <p:nvSpPr>
          <p:cNvPr id="8" name="TextBox 7">
            <a:extLst>
              <a:ext uri="{C183D7F6-B498-43B3-948B-1728B52AA6E4}">
                <adec:decorative xmlns:adec="http://schemas.microsoft.com/office/drawing/2017/decorative" val="1"/>
              </a:ext>
            </a:extLst>
          </p:cNvPr>
          <p:cNvSpPr txBox="1"/>
          <p:nvPr/>
        </p:nvSpPr>
        <p:spPr>
          <a:xfrm>
            <a:off x="3581400" y="5474333"/>
            <a:ext cx="2514600" cy="646331"/>
          </a:xfrm>
          <a:prstGeom prst="rect">
            <a:avLst/>
          </a:prstGeom>
          <a:noFill/>
        </p:spPr>
        <p:txBody>
          <a:bodyPr wrap="square" rtlCol="0">
            <a:spAutoFit/>
          </a:bodyPr>
          <a:lstStyle/>
          <a:p>
            <a:r>
              <a:rPr lang="en-US" dirty="0"/>
              <a:t>Skull &amp; Crossbones</a:t>
            </a:r>
          </a:p>
          <a:p>
            <a:pPr marL="285750" indent="-285750">
              <a:buFont typeface="Arial" panose="020B0604020202020204" pitchFamily="34" charset="0"/>
              <a:buChar char="•"/>
            </a:pPr>
            <a:r>
              <a:rPr lang="en-US" dirty="0"/>
              <a:t>Acute Toxicity</a:t>
            </a:r>
          </a:p>
        </p:txBody>
      </p:sp>
      <p:sp>
        <p:nvSpPr>
          <p:cNvPr id="9" name="TextBox 8">
            <a:extLst>
              <a:ext uri="{C183D7F6-B498-43B3-948B-1728B52AA6E4}">
                <adec:decorative xmlns:adec="http://schemas.microsoft.com/office/drawing/2017/decorative" val="1"/>
              </a:ext>
            </a:extLst>
          </p:cNvPr>
          <p:cNvSpPr txBox="1"/>
          <p:nvPr/>
        </p:nvSpPr>
        <p:spPr>
          <a:xfrm>
            <a:off x="6377763" y="4289990"/>
            <a:ext cx="2514600" cy="646331"/>
          </a:xfrm>
          <a:prstGeom prst="rect">
            <a:avLst/>
          </a:prstGeom>
          <a:noFill/>
        </p:spPr>
        <p:txBody>
          <a:bodyPr wrap="square" rtlCol="0">
            <a:spAutoFit/>
          </a:bodyPr>
          <a:lstStyle/>
          <a:p>
            <a:r>
              <a:rPr lang="en-US" dirty="0"/>
              <a:t>Exclamation Mark</a:t>
            </a:r>
          </a:p>
          <a:p>
            <a:pPr marL="285750" indent="-285750">
              <a:buFont typeface="Arial" panose="020B0604020202020204" pitchFamily="34" charset="0"/>
              <a:buChar char="•"/>
            </a:pPr>
            <a:r>
              <a:rPr lang="en-US" dirty="0"/>
              <a:t>Irritant</a:t>
            </a:r>
          </a:p>
        </p:txBody>
      </p:sp>
    </p:spTree>
    <p:custDataLst>
      <p:tags r:id="rId1"/>
    </p:custDataLst>
    <p:extLst>
      <p:ext uri="{BB962C8B-B14F-4D97-AF65-F5344CB8AC3E}">
        <p14:creationId xmlns:p14="http://schemas.microsoft.com/office/powerpoint/2010/main" val="2120970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Labeling – Pictograms 2</a:t>
            </a:r>
          </a:p>
        </p:txBody>
      </p:sp>
      <p:pic>
        <p:nvPicPr>
          <p:cNvPr id="4" name="Picture 3">
            <a:extLst>
              <a:ext uri="{C183D7F6-B498-43B3-948B-1728B52AA6E4}">
                <adec:decorative xmlns:adec="http://schemas.microsoft.com/office/drawing/2017/decorative" val="1"/>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685800" y="1676400"/>
            <a:ext cx="2261616" cy="2261616"/>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6172200" y="1519906"/>
            <a:ext cx="2311908" cy="2311908"/>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3581400" y="3043782"/>
            <a:ext cx="2113434" cy="2113434"/>
          </a:xfrm>
          <a:prstGeom prst="rect">
            <a:avLst/>
          </a:prstGeom>
        </p:spPr>
      </p:pic>
      <p:sp>
        <p:nvSpPr>
          <p:cNvPr id="7" name="TextBox 6">
            <a:extLst>
              <a:ext uri="{C183D7F6-B498-43B3-948B-1728B52AA6E4}">
                <adec:decorative xmlns:adec="http://schemas.microsoft.com/office/drawing/2017/decorative" val="0"/>
              </a:ext>
            </a:extLst>
          </p:cNvPr>
          <p:cNvSpPr txBox="1"/>
          <p:nvPr/>
        </p:nvSpPr>
        <p:spPr>
          <a:xfrm>
            <a:off x="659219" y="3697485"/>
            <a:ext cx="2057400" cy="1477328"/>
          </a:xfrm>
          <a:prstGeom prst="rect">
            <a:avLst/>
          </a:prstGeom>
          <a:noFill/>
        </p:spPr>
        <p:txBody>
          <a:bodyPr wrap="square" rtlCol="0">
            <a:spAutoFit/>
          </a:bodyPr>
          <a:lstStyle/>
          <a:p>
            <a:r>
              <a:rPr lang="en-US" dirty="0"/>
              <a:t>Flame</a:t>
            </a:r>
          </a:p>
          <a:p>
            <a:pPr marL="285750" indent="-285750">
              <a:buFont typeface="Arial" panose="020B0604020202020204" pitchFamily="34" charset="0"/>
              <a:buChar char="•"/>
            </a:pPr>
            <a:r>
              <a:rPr lang="en-US" dirty="0"/>
              <a:t>Flammables</a:t>
            </a:r>
          </a:p>
          <a:p>
            <a:pPr marL="285750" indent="-285750">
              <a:buFont typeface="Arial" panose="020B0604020202020204" pitchFamily="34" charset="0"/>
              <a:buChar char="•"/>
            </a:pPr>
            <a:r>
              <a:rPr lang="en-US" dirty="0" err="1"/>
              <a:t>Pyrophorics</a:t>
            </a:r>
            <a:endParaRPr lang="en-US" dirty="0"/>
          </a:p>
          <a:p>
            <a:pPr marL="285750" indent="-285750">
              <a:buFont typeface="Arial" panose="020B0604020202020204" pitchFamily="34" charset="0"/>
              <a:buChar char="•"/>
            </a:pPr>
            <a:r>
              <a:rPr lang="en-US" dirty="0"/>
              <a:t>Organic Peroxides</a:t>
            </a:r>
          </a:p>
        </p:txBody>
      </p:sp>
      <p:sp>
        <p:nvSpPr>
          <p:cNvPr id="8" name="TextBox 7">
            <a:extLst>
              <a:ext uri="{C183D7F6-B498-43B3-948B-1728B52AA6E4}">
                <adec:decorative xmlns:adec="http://schemas.microsoft.com/office/drawing/2017/decorative" val="1"/>
              </a:ext>
            </a:extLst>
          </p:cNvPr>
          <p:cNvSpPr txBox="1"/>
          <p:nvPr/>
        </p:nvSpPr>
        <p:spPr>
          <a:xfrm>
            <a:off x="3679078" y="5105400"/>
            <a:ext cx="2667000" cy="1200329"/>
          </a:xfrm>
          <a:prstGeom prst="rect">
            <a:avLst/>
          </a:prstGeom>
          <a:noFill/>
        </p:spPr>
        <p:txBody>
          <a:bodyPr wrap="square" rtlCol="0">
            <a:spAutoFit/>
          </a:bodyPr>
          <a:lstStyle/>
          <a:p>
            <a:r>
              <a:rPr lang="en-US" dirty="0"/>
              <a:t>Corrosives</a:t>
            </a:r>
          </a:p>
          <a:p>
            <a:pPr marL="285750" indent="-285750">
              <a:buFont typeface="Arial" panose="020B0604020202020204" pitchFamily="34" charset="0"/>
              <a:buChar char="•"/>
            </a:pPr>
            <a:r>
              <a:rPr lang="en-US" dirty="0"/>
              <a:t>Skin burns</a:t>
            </a:r>
          </a:p>
          <a:p>
            <a:pPr marL="285750" indent="-285750">
              <a:buFont typeface="Arial" panose="020B0604020202020204" pitchFamily="34" charset="0"/>
              <a:buChar char="•"/>
            </a:pPr>
            <a:r>
              <a:rPr lang="en-US" dirty="0"/>
              <a:t>Eye damage</a:t>
            </a:r>
          </a:p>
          <a:p>
            <a:pPr marL="285750" indent="-285750">
              <a:buFont typeface="Arial" panose="020B0604020202020204" pitchFamily="34" charset="0"/>
              <a:buChar char="•"/>
            </a:pPr>
            <a:r>
              <a:rPr lang="en-US" dirty="0"/>
              <a:t>Corrosive to metals</a:t>
            </a:r>
          </a:p>
        </p:txBody>
      </p:sp>
      <p:sp>
        <p:nvSpPr>
          <p:cNvPr id="9" name="TextBox 8"/>
          <p:cNvSpPr txBox="1"/>
          <p:nvPr/>
        </p:nvSpPr>
        <p:spPr>
          <a:xfrm>
            <a:off x="6440885" y="3831814"/>
            <a:ext cx="2057400" cy="646331"/>
          </a:xfrm>
          <a:prstGeom prst="rect">
            <a:avLst/>
          </a:prstGeom>
          <a:noFill/>
        </p:spPr>
        <p:txBody>
          <a:bodyPr wrap="square" rtlCol="0">
            <a:spAutoFit/>
          </a:bodyPr>
          <a:lstStyle/>
          <a:p>
            <a:r>
              <a:rPr lang="en-US" dirty="0"/>
              <a:t>Flame over Circle</a:t>
            </a:r>
          </a:p>
          <a:p>
            <a:pPr marL="285750" indent="-285750">
              <a:buFont typeface="Arial" panose="020B0604020202020204" pitchFamily="34" charset="0"/>
              <a:buChar char="•"/>
            </a:pPr>
            <a:r>
              <a:rPr lang="en-US" dirty="0"/>
              <a:t>Oxidizers</a:t>
            </a:r>
          </a:p>
        </p:txBody>
      </p:sp>
    </p:spTree>
    <p:custDataLst>
      <p:tags r:id="rId1"/>
    </p:custDataLst>
    <p:extLst>
      <p:ext uri="{BB962C8B-B14F-4D97-AF65-F5344CB8AC3E}">
        <p14:creationId xmlns:p14="http://schemas.microsoft.com/office/powerpoint/2010/main" val="28531898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3110"/>
  <p:tag name="PRESENTATION_PLAYLIST_COUNT" val="0"/>
  <p:tag name="PRESENTATION_PRESENTER_SLIDE_LEVEL" val="0"/>
  <p:tag name="PRESENTER_PREVIEW_END" val="17"/>
  <p:tag name="ART_ENCODE_TYPE" val="0"/>
  <p:tag name="ART_ENCODE_INDEX" val="1"/>
  <p:tag name="ARTICULATE_PRESENTER_VERSION" val="6"/>
  <p:tag name="LMS_COMPLETION_TITLE" val="GHS Training"/>
  <p:tag name="LMS_COMPLETION_ID" val="GHS_Training"/>
  <p:tag name="LMS_COMPLETION_VERSION" val="1.0"/>
  <p:tag name="LMS_COMPLETION_DURATION" val="1:00:00"/>
  <p:tag name="LMS_COMPLETION_SCO_TITLE" val="GHS Training"/>
  <p:tag name="LMS_COMPLETION_SCO_ID" val="GHS_Training"/>
  <p:tag name="LMS_COMPLETION_EDITION" val="0"/>
  <p:tag name="LMS_COMPLETION_THRESHOLD" val="80"/>
  <p:tag name="LMS_COMPLETION_METHOD" val="QUIZ"/>
  <p:tag name="LMS_COMPLETION_TARGET" val="e3c50131-0fc0-4145-b134-46da1218351c"/>
  <p:tag name="LMS_COMPLETION_TARGET_ID" val="282"/>
  <p:tag name="LMS_DATA_SCORM" val="1"/>
  <p:tag name="PUBLISH_TITLE" val="GHS Training"/>
  <p:tag name="ARTICULATE_PUBLISH_PATH" val="C:\Users\sasin2\Desktop"/>
  <p:tag name="ARTICULATE_LOGO" val="(None selected)"/>
  <p:tag name="ARTICULATE_PRESENTER" val="(None selected)"/>
  <p:tag name="ARTICULATE_PRESENTER_GUID" val="9869030842"/>
  <p:tag name="ARTICULATE_LMS" val="0"/>
  <p:tag name="ARTICULATE_TEMPLATE" val="new1"/>
  <p:tag name="ARTICULATE_TEMPLATE_GUID" val="c99bb1fe-98c8-4646-887f-01e2f52b147a"/>
  <p:tag name="LMS_PUBLISH" val="Yes"/>
  <p:tag name="PRESENTER_PREVIEW_MODE" val="0"/>
  <p:tag name="PRESENTER_PREVIEW_START" val="1"/>
  <p:tag name="LMS_PROTOCOL_METHOD" val="SCORM"/>
  <p:tag name="LMS_PROTOCOL_VERSION" val="1.2"/>
  <p:tag name="LAUNCHINNEWWINDOW" val="0"/>
  <p:tag name="LASTPUBLISHED" val="C:\Users\sasin2\Desktop\GHS Training\player.html"/>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sin2\AppData\Local\Temp\articulate\presenter\imgtemp\WhKLCuCa_files\slide0001_image001.jpg"/>
</p:tagLst>
</file>

<file path=ppt/tags/tag1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87fd1167-911b-4ea5-bace-5e4404179b57"/>
  <p:tag name="AUDIO_ID" val="258"/>
  <p:tag name="ELAPSEDTIME" val="31.6"/>
  <p:tag name="ARTICULATE_SLIDE_PAUSE" val="1"/>
  <p:tag name="ARTICULATE_NAV_LEVEL" val="1"/>
  <p:tag name="ARTICULATE_PLAYLIST_ID" val="-1"/>
  <p:tag name="ARTICULATE_LOCK_SLIDE" val="0"/>
  <p:tag name="ARTICULATE_SLIDE_NAV" val="3"/>
</p:tagLst>
</file>

<file path=ppt/tags/tag13.xml><?xml version="1.0" encoding="utf-8"?>
<p:tagLst xmlns:a="http://schemas.openxmlformats.org/drawingml/2006/main" xmlns:r="http://schemas.openxmlformats.org/officeDocument/2006/relationships" xmlns:p="http://schemas.openxmlformats.org/presentationml/2006/main">
  <p:tag name="BULLET_1" val="8226"/>
</p:tagLst>
</file>

<file path=ppt/tags/tag14.xml><?xml version="1.0" encoding="utf-8"?>
<p:tagLst xmlns:a="http://schemas.openxmlformats.org/drawingml/2006/main" xmlns:r="http://schemas.openxmlformats.org/officeDocument/2006/relationships" xmlns:p="http://schemas.openxmlformats.org/presentationml/2006/main">
  <p:tag name="ARTICULATE_SLIDE_GUID" val="367dbae3-147f-47e7-85e8-0f9f86d6795a"/>
  <p:tag name="AUDIO_ID" val="262"/>
  <p:tag name="ELAPSEDTIME" val="32.6"/>
  <p:tag name="ARTICULATE_SLIDE_PAUSE" val="1"/>
  <p:tag name="ARTICULATE_NAV_LEVEL" val="1"/>
  <p:tag name="ARTICULATE_PLAYLIST_ID" val="-1"/>
  <p:tag name="ARTICULATE_LOCK_SLIDE" val="0"/>
  <p:tag name="ARTICULATE_SLIDE_NAV" val="4"/>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sin2\AppData\Local\Temp\articulate\presenter\imgtemp\kZbRjLIS_files\slide0001_image001.jpg"/>
</p:tagLst>
</file>

<file path=ppt/tags/tag16.xml><?xml version="1.0" encoding="utf-8"?>
<p:tagLst xmlns:a="http://schemas.openxmlformats.org/drawingml/2006/main" xmlns:r="http://schemas.openxmlformats.org/officeDocument/2006/relationships" xmlns:p="http://schemas.openxmlformats.org/presentationml/2006/main">
  <p:tag name="BULLET_1" val="8226"/>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ede009c3-7712-44b0-bd1c-8a9a0e3ddb2f"/>
  <p:tag name="AUDIO_ID" val="261"/>
  <p:tag name="ELAPSEDTIME" val="23.3"/>
  <p:tag name="ARTICULATE_SLIDE_PAUSE" val="1"/>
  <p:tag name="ARTICULATE_NAV_LEVEL" val="1"/>
  <p:tag name="ARTICULATE_PLAYLIST_ID" val="-1"/>
  <p:tag name="ARTICULATE_LOCK_SLIDE" val="0"/>
  <p:tag name="ARTICULATE_SLIDE_NAV" val="5"/>
</p:tagLst>
</file>

<file path=ppt/tags/tag1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sin2\AppData\Local\Temp\articulate\presenter\imgtemp\P8cgimER_files\slide0001_image001.png"/>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sin2\AppData\Local\Temp\articulate\presenter\imgtemp\yI6n0T2s_files\slide0001_image001.jpg"/>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1.xml><?xml version="1.0" encoding="utf-8"?>
<p:tagLst xmlns:a="http://schemas.openxmlformats.org/drawingml/2006/main" xmlns:r="http://schemas.openxmlformats.org/officeDocument/2006/relationships" xmlns:p="http://schemas.openxmlformats.org/presentationml/2006/main">
  <p:tag name="ARTICULATE_SLIDE_GUID" val="cafaede1-61ff-4ba4-a132-5224eca24987"/>
  <p:tag name="AUDIO_ID" val="263"/>
  <p:tag name="ELAPSEDTIME" val="52.4"/>
  <p:tag name="ARTICULATE_SLIDE_PAUSE" val="1"/>
  <p:tag name="ARTICULATE_NAV_LEVEL" val="1"/>
  <p:tag name="ARTICULATE_PLAYLIST_ID" val="-1"/>
  <p:tag name="ARTICULATE_LOCK_SLIDE" val="0"/>
  <p:tag name="ARTICULATE_SLIDE_NAV" val="6"/>
</p:tagLst>
</file>

<file path=ppt/tags/tag2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sin2\AppData\Local\Temp\articulate\presenter\imgtemp\21i4Rt4P_files\slide0001_image001.png"/>
</p:tagLst>
</file>

<file path=ppt/tags/tag2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4.xml><?xml version="1.0" encoding="utf-8"?>
<p:tagLst xmlns:a="http://schemas.openxmlformats.org/drawingml/2006/main" xmlns:r="http://schemas.openxmlformats.org/officeDocument/2006/relationships" xmlns:p="http://schemas.openxmlformats.org/presentationml/2006/main">
  <p:tag name="ARTICULATE_SLIDE_GUID" val="cbdce740-2355-45bd-8920-d51f6f98ef47"/>
  <p:tag name="AUDIO_ID" val="264"/>
  <p:tag name="ELAPSEDTIME" val="19.1"/>
  <p:tag name="ARTICULATE_SLIDE_PAUSE" val="1"/>
  <p:tag name="ARTICULATE_NAV_LEVEL" val="1"/>
  <p:tag name="ARTICULATE_PLAYLIST_ID" val="-1"/>
  <p:tag name="ARTICULATE_LOCK_SLIDE" val="0"/>
  <p:tag name="ARTICULATE_SLIDE_NAV" val="7"/>
</p:tagLst>
</file>

<file path=ppt/tags/tag2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sin2\AppData\Local\Temp\articulate\presenter\imgtemp\9TyWJcs0_files\slide0001_image001.png"/>
</p:tagLst>
</file>

<file path=ppt/tags/tag2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sin2\AppData\Local\Temp\articulate\presenter\imgtemp\ZXKJwE1B_files\slide0001_image001.png"/>
</p:tagLst>
</file>

<file path=ppt/tags/tag2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sin2\AppData\Local\Temp\articulate\presenter\imgtemp\DBDksDIC_files\slide0001_image001.jpg"/>
</p:tagLst>
</file>

<file path=ppt/tags/tag2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sin2\AppData\Local\Temp\articulate\presenter\imgtemp\QLih6oB3_files\slide0001_image001.jpg"/>
</p:tagLst>
</file>

<file path=ppt/tags/tag2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0.xml><?xml version="1.0" encoding="utf-8"?>
<p:tagLst xmlns:a="http://schemas.openxmlformats.org/drawingml/2006/main" xmlns:r="http://schemas.openxmlformats.org/officeDocument/2006/relationships" xmlns:p="http://schemas.openxmlformats.org/presentationml/2006/main">
  <p:tag name="ARTICULATE_SLIDE_GUID" val="82e89ba0-6a3d-44a7-b898-e92783736c43"/>
  <p:tag name="AUDIO_ID" val="266"/>
  <p:tag name="ELAPSEDTIME" val="24.0"/>
  <p:tag name="ARTICULATE_SLIDE_PAUSE" val="1"/>
  <p:tag name="ARTICULATE_NAV_LEVEL" val="1"/>
  <p:tag name="ARTICULATE_PLAYLIST_ID" val="-1"/>
  <p:tag name="ARTICULATE_LOCK_SLIDE" val="0"/>
  <p:tag name="ARTICULATE_SLIDE_NAV" val="8"/>
</p:tagLst>
</file>

<file path=ppt/tags/tag3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sin2\AppData\Local\Temp\articulate\presenter\imgtemp\Dg6oUvTf_files\slide0001_image001.jpg"/>
</p:tagLst>
</file>

<file path=ppt/tags/tag3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sin2\AppData\Local\Temp\articulate\presenter\imgtemp\iABSR1um_files\slide0001_image001.jpg"/>
</p:tagLst>
</file>

<file path=ppt/tags/tag3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sin2\AppData\Local\Temp\articulate\presenter\imgtemp\gxIAb8BW_files\slide0001_image001.jpg"/>
</p:tagLst>
</file>

<file path=ppt/tags/tag3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5.xml><?xml version="1.0" encoding="utf-8"?>
<p:tagLst xmlns:a="http://schemas.openxmlformats.org/drawingml/2006/main" xmlns:r="http://schemas.openxmlformats.org/officeDocument/2006/relationships" xmlns:p="http://schemas.openxmlformats.org/presentationml/2006/main">
  <p:tag name="ARTICULATE_SLIDE_GUID" val="7b6e8c90-b4d9-4dbf-a643-1cefd8bbaa1b"/>
  <p:tag name="AUDIO_ID" val="267"/>
  <p:tag name="ELAPSEDTIME" val="18.8"/>
  <p:tag name="ARTICULATE_SLIDE_PAUSE" val="1"/>
  <p:tag name="ARTICULATE_NAV_LEVEL" val="1"/>
  <p:tag name="ARTICULATE_PLAYLIST_ID" val="-1"/>
  <p:tag name="ARTICULATE_LOCK_SLIDE" val="0"/>
  <p:tag name="ARTICULATE_SLIDE_NAV" val="9"/>
</p:tagLst>
</file>

<file path=ppt/tags/tag3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sin2\AppData\Local\Temp\articulate\presenter\imgtemp\qaVkmJzY_files\slide0001_image001.jpg"/>
</p:tagLst>
</file>

<file path=ppt/tags/tag3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sin2\AppData\Local\Temp\articulate\presenter\imgtemp\5fP49gyv_files\slide0001_image001.jpg"/>
</p:tagLst>
</file>

<file path=ppt/tags/tag3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sin2\AppData\Local\Temp\articulate\presenter\imgtemp\eox2uw3Y_files\slide0001_image001.jpg"/>
</p:tagLst>
</file>

<file path=ppt/tags/tag3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sin2\AppData\Local\Temp\articulate\presenter\imgtemp\6542NsJo_files\slide0001_image001.png"/>
</p:tagLst>
</file>

<file path=ppt/tags/tag40.xml><?xml version="1.0" encoding="utf-8"?>
<p:tagLst xmlns:a="http://schemas.openxmlformats.org/drawingml/2006/main" xmlns:r="http://schemas.openxmlformats.org/officeDocument/2006/relationships" xmlns:p="http://schemas.openxmlformats.org/presentationml/2006/main">
  <p:tag name="ARTICULATE_SLIDE_GUID" val="cc8eda4a-239f-48ae-9e76-76eb3a3ff476"/>
  <p:tag name="AUDIO_ID" val="268"/>
  <p:tag name="ELAPSEDTIME" val="7.8"/>
  <p:tag name="ARTICULATE_SLIDE_PAUSE" val="1"/>
  <p:tag name="ARTICULATE_NAV_LEVEL" val="1"/>
  <p:tag name="ARTICULATE_PLAYLIST_ID" val="-1"/>
  <p:tag name="ARTICULATE_LOCK_SLIDE" val="0"/>
  <p:tag name="ARTICULATE_SLIDE_NAV" val="10"/>
</p:tagLst>
</file>

<file path=ppt/tags/tag4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sin2\AppData\Local\Temp\articulate\presenter\imgtemp\CX5Gy0et_files\slide0001_image001.jpg"/>
</p:tagLst>
</file>

<file path=ppt/tags/tag4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sin2\AppData\Local\Temp\articulate\presenter\imgtemp\ADoHleAX_files\slide0001_image001.jpg"/>
</p:tagLst>
</file>

<file path=ppt/tags/tag4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sin2\AppData\Local\Temp\articulate\presenter\imgtemp\kLNFWuG9_files\slide0001_image001.jpg"/>
</p:tagLst>
</file>

<file path=ppt/tags/tag4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5.xml><?xml version="1.0" encoding="utf-8"?>
<p:tagLst xmlns:a="http://schemas.openxmlformats.org/drawingml/2006/main" xmlns:r="http://schemas.openxmlformats.org/officeDocument/2006/relationships" xmlns:p="http://schemas.openxmlformats.org/presentationml/2006/main">
  <p:tag name="ARTICULATE_SLIDE_GUID" val="2522d1fd-9153-4a36-8a53-18fa370c7478"/>
  <p:tag name="AUDIO_ID" val="269"/>
  <p:tag name="ELAPSEDTIME" val="34.0"/>
  <p:tag name="ARTICULATE_SLIDE_PAUSE" val="1"/>
  <p:tag name="ARTICULATE_NAV_LEVEL" val="1"/>
  <p:tag name="ARTICULATE_PLAYLIST_ID" val="-1"/>
  <p:tag name="ARTICULATE_LOCK_SLIDE" val="0"/>
  <p:tag name="ARTICULATE_SLIDE_NAV" val="11"/>
</p:tagLst>
</file>

<file path=ppt/tags/tag46.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47.xml><?xml version="1.0" encoding="utf-8"?>
<p:tagLst xmlns:a="http://schemas.openxmlformats.org/drawingml/2006/main" xmlns:r="http://schemas.openxmlformats.org/officeDocument/2006/relationships" xmlns:p="http://schemas.openxmlformats.org/presentationml/2006/main">
  <p:tag name="ARTICULATE_SLIDE_GUID" val="f5b1bb21-ffe8-4ccd-8808-a1a2960fcca1"/>
  <p:tag name="AUDIO_ID" val="270"/>
  <p:tag name="ELAPSEDTIME" val="20.0"/>
  <p:tag name="ARTICULATE_SLIDE_PAUSE" val="1"/>
  <p:tag name="ARTICULATE_NAV_LEVEL" val="1"/>
  <p:tag name="ARTICULATE_PLAYLIST_ID" val="-1"/>
  <p:tag name="ARTICULATE_LOCK_SLIDE" val="0"/>
  <p:tag name="ARTICULATE_SLIDE_NAV" val="12"/>
</p:tagLst>
</file>

<file path=ppt/tags/tag4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9.xml><?xml version="1.0" encoding="utf-8"?>
<p:tagLst xmlns:a="http://schemas.openxmlformats.org/drawingml/2006/main" xmlns:r="http://schemas.openxmlformats.org/officeDocument/2006/relationships" xmlns:p="http://schemas.openxmlformats.org/presentationml/2006/main">
  <p:tag name="ARTICULATE_SLIDE_GUID" val="c393b961-7ec8-40b0-b413-2f1bc8674a0b"/>
  <p:tag name="AUDIO_ID" val="271"/>
  <p:tag name="ELAPSEDTIME" val="53.9"/>
  <p:tag name="ARTICULATE_SLIDE_PAUSE" val="1"/>
  <p:tag name="ARTICULATE_NAV_LEVEL" val="1"/>
  <p:tag name="ARTICULATE_PLAYLIST_ID" val="-1"/>
  <p:tag name="ARTICULATE_LOCK_SLIDE" val="0"/>
  <p:tag name="ARTICULATE_SLIDE_NAV" val="13"/>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51.xml><?xml version="1.0" encoding="utf-8"?>
<p:tagLst xmlns:a="http://schemas.openxmlformats.org/drawingml/2006/main" xmlns:r="http://schemas.openxmlformats.org/officeDocument/2006/relationships" xmlns:p="http://schemas.openxmlformats.org/presentationml/2006/main">
  <p:tag name="ARTICULATE_SLIDE_GUID" val="18c7d35b-1b93-4a6f-b23e-2134485b7846"/>
  <p:tag name="AUDIO_ID" val="280"/>
  <p:tag name="ELAPSEDTIME" val="44.4"/>
  <p:tag name="ARTICULATE_SLIDE_PAUSE" val="1"/>
  <p:tag name="ARTICULATE_NAV_LEVEL" val="1"/>
  <p:tag name="ARTICULATE_PLAYLIST_ID" val="-1"/>
  <p:tag name="ARTICULATE_LOCK_SLIDE" val="0"/>
  <p:tag name="ARTICULATE_SLIDE_NAV" val="14"/>
</p:tagLst>
</file>

<file path=ppt/tags/tag5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sin2\AppData\Local\Temp\articulate\presenter\imgtemp\6SUj0KIH_files\slide0001_image001.jpg"/>
</p:tagLst>
</file>

<file path=ppt/tags/tag5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sin2\AppData\Local\Temp\articulate\presenter\imgtemp\hITiZSwo_files\slide0001_image001.jpg"/>
</p:tagLst>
</file>

<file path=ppt/tags/tag5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sin2\AppData\Local\Temp\articulate\presenter\imgtemp\pVXx8Yp3_files\slide0001_image002.png"/>
</p:tagLst>
</file>

<file path=ppt/tags/tag5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sin2\AppData\Local\Temp\articulate\presenter\imgtemp\GTTBov3s_files\slide0001_image001.jpg"/>
</p:tagLst>
</file>

<file path=ppt/tags/tag57.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58.xml><?xml version="1.0" encoding="utf-8"?>
<p:tagLst xmlns:a="http://schemas.openxmlformats.org/drawingml/2006/main" xmlns:r="http://schemas.openxmlformats.org/officeDocument/2006/relationships" xmlns:p="http://schemas.openxmlformats.org/presentationml/2006/main">
  <p:tag name="ARTICULATE_SLIDE_GUID" val="572e5f5a-c3eb-4aaf-888b-4c98a1c24cfe"/>
  <p:tag name="AUDIO_ID" val="275"/>
  <p:tag name="ELAPSEDTIME" val="34.5"/>
  <p:tag name="ARTICULATE_SLIDE_PAUSE" val="1"/>
  <p:tag name="ARTICULATE_NAV_LEVEL" val="1"/>
  <p:tag name="ARTICULATE_PLAYLIST_ID" val="-1"/>
  <p:tag name="ARTICULATE_LOCK_SLIDE" val="0"/>
  <p:tag name="ARTICULATE_SLIDE_NAV" val="15"/>
</p:tagLst>
</file>

<file path=ppt/tags/tag5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sin2\AppData\Local\Temp\articulate\presenter\imgtemp\MWpBC3AV_files\slide0001_image001.jpg"/>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1c4dcabd-3214-4463-af9e-b73dd29b02aa"/>
  <p:tag name="AUDIO_ID" val="256"/>
  <p:tag name="ELAPSEDTIME" val="17.6"/>
  <p:tag name="ARTICULATE_SLIDE_PAUSE" val="1"/>
  <p:tag name="ARTICULATE_NAV_LEVEL" val="1"/>
  <p:tag name="ARTICULATE_PLAYLIST_ID" val="-1"/>
  <p:tag name="ARTICULATE_LOCK_SLIDE" val="0"/>
  <p:tag name="ARTICULATE_SLIDE_NAV" val="1"/>
</p:tagLst>
</file>

<file path=ppt/tags/tag60.xml><?xml version="1.0" encoding="utf-8"?>
<p:tagLst xmlns:a="http://schemas.openxmlformats.org/drawingml/2006/main" xmlns:r="http://schemas.openxmlformats.org/officeDocument/2006/relationships" xmlns:p="http://schemas.openxmlformats.org/presentationml/2006/main">
  <p:tag name="BULLET_1" val="8226"/>
</p:tagLst>
</file>

<file path=ppt/tags/tag61.xml><?xml version="1.0" encoding="utf-8"?>
<p:tagLst xmlns:a="http://schemas.openxmlformats.org/drawingml/2006/main" xmlns:r="http://schemas.openxmlformats.org/officeDocument/2006/relationships" xmlns:p="http://schemas.openxmlformats.org/presentationml/2006/main">
  <p:tag name="ARTICULATE_SLIDE_GUID" val="e29480a6-2821-49f9-83de-8c2981c23380"/>
  <p:tag name="AUDIO_ID" val="272"/>
  <p:tag name="ELAPSEDTIME" val="37.8"/>
  <p:tag name="ARTICULATE_SLIDE_PAUSE" val="1"/>
  <p:tag name="ARTICULATE_NAV_LEVEL" val="1"/>
  <p:tag name="ARTICULATE_PLAYLIST_ID" val="-1"/>
  <p:tag name="ARTICULATE_LOCK_SLIDE" val="0"/>
  <p:tag name="ARTICULATE_SLIDE_NAV" val="16"/>
</p:tagLst>
</file>

<file path=ppt/tags/tag62.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63.xml><?xml version="1.0" encoding="utf-8"?>
<p:tagLst xmlns:a="http://schemas.openxmlformats.org/drawingml/2006/main" xmlns:r="http://schemas.openxmlformats.org/officeDocument/2006/relationships" xmlns:p="http://schemas.openxmlformats.org/presentationml/2006/main">
  <p:tag name="AUDIO_ID" val="283"/>
  <p:tag name="ELAPSEDTIME" val="51.6"/>
  <p:tag name="ARTICULATE_SLIDE_NAV" val="17"/>
  <p:tag name="ARTICULATE_SLIDE_GUID" val="48f73def-fab9-4a72-96b3-00e81580bab1"/>
</p:tagLst>
</file>

<file path=ppt/tags/tag64.xml><?xml version="1.0" encoding="utf-8"?>
<p:tagLst xmlns:a="http://schemas.openxmlformats.org/drawingml/2006/main" xmlns:r="http://schemas.openxmlformats.org/officeDocument/2006/relationships" xmlns:p="http://schemas.openxmlformats.org/presentationml/2006/main">
  <p:tag name="ARTICULATE_SLIDE_GUID" val="bee717dc-ccc2-4ed1-9705-83c709a1eb6c"/>
  <p:tag name="ARTICULATE_NAV_LEVEL" val="1"/>
  <p:tag name="ARTICULATE_PLAYLIST_ID" val="-1"/>
  <p:tag name="ARTICULATE_LOCK_SLIDE" val="0"/>
  <p:tag name="ARTICULATE_SLIDE_PAUSE" val="1"/>
  <p:tag name="AUDIO_ID" val="281"/>
  <p:tag name="ELAPSEDTIME" val="154.6"/>
  <p:tag name="ARTICULATE_SLIDE_NAV" val="18"/>
</p:tagLst>
</file>

<file path=ppt/tags/tag65.xml><?xml version="1.0" encoding="utf-8"?>
<p:tagLst xmlns:a="http://schemas.openxmlformats.org/drawingml/2006/main" xmlns:r="http://schemas.openxmlformats.org/officeDocument/2006/relationships" xmlns:p="http://schemas.openxmlformats.org/presentationml/2006/main">
  <p:tag name="OVERRIDE_SWF" val="YES"/>
  <p:tag name="CONTAINER" val="movieloader"/>
  <p:tag name="LOADER_BUFFER" val="5"/>
  <p:tag name="ART_PLAYER" val="YES"/>
  <p:tag name="SWF_MOVIE_PATH" val="C:\Users\sasin2\Documents\Camtasia Studio\GHS\GHS.mp4"/>
  <p:tag name="SWF_MOVIE_DURATION" val="152000"/>
  <p:tag name="ARTICULATE_LAYER_TIMING" val="0"/>
  <p:tag name="ARTICULATE_PLAYER_SEEK" val="1"/>
</p:tagLst>
</file>

<file path=ppt/tags/tag66.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67.xml><?xml version="1.0" encoding="utf-8"?>
<p:tagLst xmlns:a="http://schemas.openxmlformats.org/drawingml/2006/main" xmlns:r="http://schemas.openxmlformats.org/officeDocument/2006/relationships" xmlns:p="http://schemas.openxmlformats.org/presentationml/2006/main">
  <p:tag name="ARTICULATE_SLIDE_GUID" val="da1f80bc-d8f7-41dc-adc8-36dd69005b5e"/>
  <p:tag name="AUDIO_ID" val="279"/>
  <p:tag name="ELAPSEDTIME" val="17.6"/>
  <p:tag name="ARTICULATE_SLIDE_PAUSE" val="1"/>
  <p:tag name="ARTICULATE_NAV_LEVEL" val="1"/>
  <p:tag name="ARTICULATE_PLAYLIST_ID" val="-1"/>
  <p:tag name="ARTICULATE_LOCK_SLIDE" val="0"/>
  <p:tag name="ARTICULATE_SLIDE_NAV" val="19"/>
</p:tagLst>
</file>

<file path=ppt/tags/tag6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sin2\AppData\Local\Temp\articulate\presenter\imgtemp\hpMdAktQ_files\slide0001_image002.png"/>
</p:tagLst>
</file>

<file path=ppt/tags/tag6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7.xml><?xml version="1.0" encoding="utf-8"?>
<p:tagLst xmlns:a="http://schemas.openxmlformats.org/drawingml/2006/main" xmlns:r="http://schemas.openxmlformats.org/officeDocument/2006/relationships" xmlns:p="http://schemas.openxmlformats.org/presentationml/2006/main">
  <p:tag name="BULLET_1" val="8226"/>
</p:tagLst>
</file>

<file path=ppt/tags/tag70.xml><?xml version="1.0" encoding="utf-8"?>
<p:tagLst xmlns:a="http://schemas.openxmlformats.org/drawingml/2006/main" xmlns:r="http://schemas.openxmlformats.org/officeDocument/2006/relationships" xmlns:p="http://schemas.openxmlformats.org/presentationml/2006/main">
  <p:tag name="ARTICULATE_SLIDE_GUID" val="c0294155-52b4-4749-8c56-08794d6f38b2"/>
  <p:tag name="AUDIO_ID" val="277"/>
  <p:tag name="ELAPSEDTIME" val="25.8"/>
  <p:tag name="ARTICULATE_SLIDE_PAUSE" val="1"/>
  <p:tag name="ARTICULATE_NAV_LEVEL" val="1"/>
  <p:tag name="ARTICULATE_PLAYLIST_ID" val="-1"/>
  <p:tag name="ARTICULATE_LOCK_SLIDE" val="0"/>
  <p:tag name="ARTICULATE_SLIDE_NAV" val="20"/>
</p:tagLst>
</file>

<file path=ppt/tags/tag71.xml><?xml version="1.0" encoding="utf-8"?>
<p:tagLst xmlns:a="http://schemas.openxmlformats.org/drawingml/2006/main" xmlns:r="http://schemas.openxmlformats.org/officeDocument/2006/relationships" xmlns:p="http://schemas.openxmlformats.org/presentationml/2006/main">
  <p:tag name="BULLET_1" val="8226"/>
</p:tagLst>
</file>

<file path=ppt/tags/tag72.xml><?xml version="1.0" encoding="utf-8"?>
<p:tagLst xmlns:a="http://schemas.openxmlformats.org/drawingml/2006/main" xmlns:r="http://schemas.openxmlformats.org/officeDocument/2006/relationships" xmlns:p="http://schemas.openxmlformats.org/presentationml/2006/main">
  <p:tag name="QM_PROPERTIES_UNSET" val="1"/>
  <p:tag name="AQP_PASS_ACTION" val="2"/>
  <p:tag name="AQP_FAIL_ACTION" val="2"/>
  <p:tag name="QUIZMAKER_QUIZ_FILENAME" val="C:\Users\sasin2\Documents\Quiz12.quiz"/>
  <p:tag name="QUIZMAKER_QUIZ_SLIDE_ID" val="282"/>
  <p:tag name="QUIZMAKER_QUIZ_FORCE_UPDATE" val="0"/>
  <p:tag name="AQP_TRAP" val="1"/>
  <p:tag name="OVERRIDE" val="QUIZMAKER_QUIZ_SLIDE"/>
  <p:tag name="QUIZMAKER_QUIZ_TITLE" val="Quiz1"/>
  <p:tag name="AQP_PASS_SCORE" val="80"/>
  <p:tag name="QUIZMAKER_LAST_MODIFY_DATE" val="41709.4356134259"/>
  <p:tag name="ELAPSEDTIME" val="5"/>
  <p:tag name="ARTICULATE_SLIDE_GUID" val="e3c50131-0fc0-4145-b134-46da1218351c"/>
  <p:tag name="ARTICULATE_SLIDE_PAUSE" val="1"/>
  <p:tag name="ARTICULATE_NAV_LEVEL" val="1"/>
  <p:tag name="ARTICULATE_PLAYLIST_ID" val="-1"/>
  <p:tag name="ARTICULATE_LOCK_SLIDE" val="0"/>
  <p:tag name="ARTICULATE_SLIDE_NAV" val="21"/>
</p:tagLst>
</file>

<file path=ppt/tags/tag73.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74.xml><?xml version="1.0" encoding="utf-8"?>
<p:tagLst xmlns:a="http://schemas.openxmlformats.org/drawingml/2006/main" xmlns:r="http://schemas.openxmlformats.org/officeDocument/2006/relationships" xmlns:p="http://schemas.openxmlformats.org/presentationml/2006/main">
  <p:tag name="ART_QM_A" val="1"/>
</p:tagLst>
</file>

<file path=ppt/tags/tag75.xml><?xml version="1.0" encoding="utf-8"?>
<p:tagLst xmlns:a="http://schemas.openxmlformats.org/drawingml/2006/main" xmlns:r="http://schemas.openxmlformats.org/officeDocument/2006/relationships" xmlns:p="http://schemas.openxmlformats.org/presentationml/2006/main">
  <p:tag name="ART_QM_B" val="1"/>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d7698bd2-c3e3-415a-9da7-e1cc453c777c"/>
  <p:tag name="AUDIO_ID" val="257"/>
  <p:tag name="ELAPSEDTIME" val="24.2"/>
  <p:tag name="ARTICULATE_SLIDE_PAUSE" val="1"/>
  <p:tag name="ARTICULATE_NAV_LEVEL" val="1"/>
  <p:tag name="ARTICULATE_PLAYLIST_ID" val="-1"/>
  <p:tag name="ARTICULATE_LOCK_SLIDE" val="0"/>
  <p:tag name="ARTICULATE_SLIDE_NAV" val="2"/>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asin2\AppData\Local\Temp\articulate\presenter\imgtemp\jvXaQth8_files\slide0001_image001.jpg"/>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A8FAFA1EC09F42B9E02822B37B9111" ma:contentTypeVersion="14" ma:contentTypeDescription="Create a new document." ma:contentTypeScope="" ma:versionID="9338c7002e20097ae7a2d0253af23c67">
  <xsd:schema xmlns:xsd="http://www.w3.org/2001/XMLSchema" xmlns:xs="http://www.w3.org/2001/XMLSchema" xmlns:p="http://schemas.microsoft.com/office/2006/metadata/properties" xmlns:ns2="eb156038-b45e-4205-89c8-191b705faf95" xmlns:ns3="fbc56558-19cb-4dd4-9414-96a050bc3ae0" targetNamespace="http://schemas.microsoft.com/office/2006/metadata/properties" ma:root="true" ma:fieldsID="d5bedccdbb64bc30bdf578529c2206ac" ns2:_="" ns3:_="">
    <xsd:import namespace="eb156038-b45e-4205-89c8-191b705faf95"/>
    <xsd:import namespace="fbc56558-19cb-4dd4-9414-96a050bc3ae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156038-b45e-4205-89c8-191b705faf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fe3cb0c-d40f-4108-bef2-3c64d4822cc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bc56558-19cb-4dd4-9414-96a050bc3ae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f14b2a7-db21-4fa9-89c2-71449ab337fe}" ma:internalName="TaxCatchAll" ma:showField="CatchAllData" ma:web="fbc56558-19cb-4dd4-9414-96a050bc3a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bc56558-19cb-4dd4-9414-96a050bc3ae0" xsi:nil="true"/>
    <lcf76f155ced4ddcb4097134ff3c332f xmlns="eb156038-b45e-4205-89c8-191b705faf9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ACFFE0-06E5-4426-872A-2F08F29BC8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156038-b45e-4205-89c8-191b705faf95"/>
    <ds:schemaRef ds:uri="fbc56558-19cb-4dd4-9414-96a050bc3a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F14905-5AAC-4A74-84C2-3CB4C807CB33}">
  <ds:schemaRefs>
    <ds:schemaRef ds:uri="http://schemas.microsoft.com/office/2006/metadata/properties"/>
    <ds:schemaRef ds:uri="http://schemas.microsoft.com/office/infopath/2007/PartnerControls"/>
    <ds:schemaRef ds:uri="fbc56558-19cb-4dd4-9414-96a050bc3ae0"/>
    <ds:schemaRef ds:uri="eb156038-b45e-4205-89c8-191b705faf95"/>
  </ds:schemaRefs>
</ds:datastoreItem>
</file>

<file path=customXml/itemProps3.xml><?xml version="1.0" encoding="utf-8"?>
<ds:datastoreItem xmlns:ds="http://schemas.openxmlformats.org/officeDocument/2006/customXml" ds:itemID="{DB5E53E7-9F1D-4F0A-BB78-668A488501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48421</TotalTime>
  <Words>1999</Words>
  <Application>Microsoft Office PowerPoint</Application>
  <PresentationFormat>On-screen Show (4:3)</PresentationFormat>
  <Paragraphs>173</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Cambria</vt:lpstr>
      <vt:lpstr>Rage Italic</vt:lpstr>
      <vt:lpstr>Times New Roman</vt:lpstr>
      <vt:lpstr>Sketchbook</vt:lpstr>
      <vt:lpstr>Your Right to Know</vt:lpstr>
      <vt:lpstr>Your Right to Know:  Global Harmonization System</vt:lpstr>
      <vt:lpstr>GHS – What is it?</vt:lpstr>
      <vt:lpstr>Why do I need to Know?</vt:lpstr>
      <vt:lpstr>What are the Changes?</vt:lpstr>
      <vt:lpstr>Changes: Labeling System</vt:lpstr>
      <vt:lpstr>Changes: Labeling System –  What is a “Pictogram?”</vt:lpstr>
      <vt:lpstr>Changes: Labeling - Pictograms</vt:lpstr>
      <vt:lpstr>Changes: Labeling – Pictograms 2</vt:lpstr>
      <vt:lpstr>Changes: Labeling – Pictograms 3</vt:lpstr>
      <vt:lpstr>Changes: Labeling System – Signal Word</vt:lpstr>
      <vt:lpstr>Changes: Labeling System – Hazard Statement</vt:lpstr>
      <vt:lpstr>Changes: Labeling System – Precautionary Statements</vt:lpstr>
      <vt:lpstr>Changes: Safety Data Sheets</vt:lpstr>
      <vt:lpstr>Changes: Safety Data Sheets 1</vt:lpstr>
      <vt:lpstr>Changes: Safety Data Sheets 2</vt:lpstr>
      <vt:lpstr>SDS Library Access</vt:lpstr>
      <vt:lpstr>Video</vt:lpstr>
      <vt:lpstr>WAIT! There is an easier Way!</vt:lpstr>
      <vt:lpstr>What if I have Questions?</vt:lpstr>
      <vt:lpstr>Quiz1</vt:lpstr>
    </vt:vector>
  </TitlesOfParts>
  <Company>College of William and Mary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Right to Know</dc:title>
  <dc:creator>Babs L Bengtson</dc:creator>
  <cp:lastModifiedBy>White, Kisa</cp:lastModifiedBy>
  <cp:revision>113</cp:revision>
  <cp:lastPrinted>2013-08-26T19:56:09Z</cp:lastPrinted>
  <dcterms:created xsi:type="dcterms:W3CDTF">2013-08-26T19:37:32Z</dcterms:created>
  <dcterms:modified xsi:type="dcterms:W3CDTF">2026-03-06T18:26:36Z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Your Right to Know</vt:lpwstr>
  </property>
  <property fmtid="{D5CDD505-2E9C-101B-9397-08002B2CF9AE}" pid="4" name="ArticulateGUID">
    <vt:lpwstr>94111CA0-4F6E-4B4D-AF90-6250B847AC41</vt:lpwstr>
  </property>
  <property fmtid="{D5CDD505-2E9C-101B-9397-08002B2CF9AE}" pid="5" name="ArticulateProjectFull">
    <vt:lpwstr>G:\EH&amp;S\Hazardous Communication\Training &amp; Presentations\Your Right to Know.ppta</vt:lpwstr>
  </property>
  <property fmtid="{D5CDD505-2E9C-101B-9397-08002B2CF9AE}" pid="6" name="ContentTypeId">
    <vt:lpwstr>0x0101009FA8FAFA1EC09F42B9E02822B37B9111</vt:lpwstr>
  </property>
  <property fmtid="{D5CDD505-2E9C-101B-9397-08002B2CF9AE}" pid="7" name="MediaServiceImageTags">
    <vt:lpwstr/>
  </property>
</Properties>
</file>