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0" r:id="rId5"/>
    <p:sldId id="262" r:id="rId6"/>
    <p:sldId id="257" r:id="rId7"/>
    <p:sldId id="266" r:id="rId8"/>
    <p:sldId id="289" r:id="rId9"/>
    <p:sldId id="288" r:id="rId10"/>
    <p:sldId id="290" r:id="rId11"/>
    <p:sldId id="291" r:id="rId12"/>
    <p:sldId id="292" r:id="rId13"/>
    <p:sldId id="293" r:id="rId14"/>
    <p:sldId id="294" r:id="rId15"/>
    <p:sldId id="263" r:id="rId16"/>
    <p:sldId id="258" r:id="rId17"/>
    <p:sldId id="261" r:id="rId18"/>
    <p:sldId id="267" r:id="rId19"/>
    <p:sldId id="269" r:id="rId20"/>
    <p:sldId id="270" r:id="rId21"/>
    <p:sldId id="272" r:id="rId22"/>
    <p:sldId id="274" r:id="rId23"/>
    <p:sldId id="268" r:id="rId24"/>
    <p:sldId id="275" r:id="rId25"/>
    <p:sldId id="276" r:id="rId26"/>
    <p:sldId id="277" r:id="rId27"/>
    <p:sldId id="278" r:id="rId28"/>
    <p:sldId id="282" r:id="rId29"/>
    <p:sldId id="279" r:id="rId30"/>
    <p:sldId id="285" r:id="rId31"/>
    <p:sldId id="281" r:id="rId32"/>
    <p:sldId id="284" r:id="rId33"/>
    <p:sldId id="283" r:id="rId34"/>
    <p:sldId id="265" r:id="rId35"/>
    <p:sldId id="280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95" d="100"/>
          <a:sy n="95" d="100"/>
        </p:scale>
        <p:origin x="-109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884323-D0DC-41F9-BFDF-87DBF240A2F3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6BE5909-ECFF-404A-9606-17134C9DDF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4323-D0DC-41F9-BFDF-87DBF240A2F3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909-ECFF-404A-9606-17134C9DD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4323-D0DC-41F9-BFDF-87DBF240A2F3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909-ECFF-404A-9606-17134C9DD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4323-D0DC-41F9-BFDF-87DBF240A2F3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909-ECFF-404A-9606-17134C9DD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4323-D0DC-41F9-BFDF-87DBF240A2F3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909-ECFF-404A-9606-17134C9DD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4323-D0DC-41F9-BFDF-87DBF240A2F3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909-ECFF-404A-9606-17134C9DDF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4323-D0DC-41F9-BFDF-87DBF240A2F3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909-ECFF-404A-9606-17134C9DD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4323-D0DC-41F9-BFDF-87DBF240A2F3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909-ECFF-404A-9606-17134C9DD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4323-D0DC-41F9-BFDF-87DBF240A2F3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909-ECFF-404A-9606-17134C9DD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4323-D0DC-41F9-BFDF-87DBF240A2F3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909-ECFF-404A-9606-17134C9DDF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4323-D0DC-41F9-BFDF-87DBF240A2F3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5909-ECFF-404A-9606-17134C9DD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884323-D0DC-41F9-BFDF-87DBF240A2F3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6BE5909-ECFF-404A-9606-17134C9DD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h.harvard.edu/" TargetMode="External"/><Relationship Id="rId2" Type="http://schemas.openxmlformats.org/officeDocument/2006/relationships/hyperlink" Target="http://sciweb.nybg.org/science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botany.si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cjeps.berkeley.edu/" TargetMode="External"/><Relationship Id="rId2" Type="http://schemas.openxmlformats.org/officeDocument/2006/relationships/hyperlink" Target="http://www.mobot.org/MOBOT/Research/herbarium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.org/" TargetMode="External"/><Relationship Id="rId2" Type="http://schemas.openxmlformats.org/officeDocument/2006/relationships/hyperlink" Target="http://www.herbarium.unc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.vt.edu/digital_atlas/" TargetMode="External"/><Relationship Id="rId2" Type="http://schemas.openxmlformats.org/officeDocument/2006/relationships/hyperlink" Target="http://www.biol.vt.edu/herbarium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wm.edu/herbariu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botany.org/plantimages/ImageData.asp?IDN=abot85-12&amp;IS=30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Beth\Desktop\HerbariumDemo2%20.mp4" TargetMode="External"/><Relationship Id="rId5" Type="http://schemas.openxmlformats.org/officeDocument/2006/relationships/image" Target="../media/image40.png"/><Relationship Id="rId4" Type="http://schemas.openxmlformats.org/officeDocument/2006/relationships/hyperlink" Target="http://www.wm.edu/as/biology/about/facilities/herbarium/volunteers/index.ph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ma.unibo.it/erbario/descrizion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ciweb.nybg.org/science2/IndexHerbariorum.as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nhn.fr/museum/foffice/transverse/transverse/accueil.xsp?cl=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124200"/>
            <a:ext cx="3313355" cy="949124"/>
          </a:xfrm>
        </p:spPr>
        <p:txBody>
          <a:bodyPr>
            <a:normAutofit/>
          </a:bodyPr>
          <a:lstStyle/>
          <a:p>
            <a:r>
              <a:rPr lang="en-US" dirty="0" smtClean="0"/>
              <a:t>WILLI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3962400"/>
            <a:ext cx="3309803" cy="1719309"/>
          </a:xfrm>
        </p:spPr>
        <p:txBody>
          <a:bodyPr>
            <a:normAutofit/>
          </a:bodyPr>
          <a:lstStyle/>
          <a:p>
            <a:r>
              <a:rPr lang="en-US" dirty="0" smtClean="0"/>
              <a:t>Herbarium of the College of William and Mary</a:t>
            </a:r>
          </a:p>
          <a:p>
            <a:endParaRPr lang="en-US" dirty="0" smtClean="0"/>
          </a:p>
          <a:p>
            <a:r>
              <a:rPr lang="en-US" dirty="0" smtClean="0"/>
              <a:t>Martha Case, Director</a:t>
            </a:r>
          </a:p>
          <a:p>
            <a:r>
              <a:rPr lang="en-US" dirty="0" smtClean="0"/>
              <a:t>Beth Chambers, Curator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119849"/>
            <a:ext cx="1905000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102833"/>
            <a:ext cx="4267200" cy="61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8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1143000"/>
          </a:xfrm>
        </p:spPr>
        <p:txBody>
          <a:bodyPr/>
          <a:lstStyle/>
          <a:p>
            <a:r>
              <a:rPr lang="en-US" dirty="0" smtClean="0"/>
              <a:t>Herbaria of note - 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7234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NY New York Botanical Garden – </a:t>
            </a:r>
            <a:r>
              <a:rPr lang="en-US" dirty="0" err="1" smtClean="0"/>
              <a:t>Steere</a:t>
            </a:r>
            <a:r>
              <a:rPr lang="en-US" dirty="0" smtClean="0"/>
              <a:t> Herbarium  -  Largest in western hemisphere - 7.2 million</a:t>
            </a:r>
            <a:endParaRPr lang="en-US" sz="2000" dirty="0" smtClean="0"/>
          </a:p>
          <a:p>
            <a:pPr>
              <a:buNone/>
            </a:pPr>
            <a:r>
              <a:rPr lang="en-US" u="sng" dirty="0" smtClean="0">
                <a:hlinkClick r:id="rId2"/>
              </a:rPr>
              <a:t>http://sciweb.nybg.org/science2/</a:t>
            </a:r>
            <a:endParaRPr lang="en-US" dirty="0" smtClean="0"/>
          </a:p>
          <a:p>
            <a:pPr lvl="0"/>
            <a:r>
              <a:rPr lang="en-US" dirty="0" smtClean="0"/>
              <a:t>GH Gray Herbarium at Harvard - 5 million specimens</a:t>
            </a:r>
            <a:endParaRPr lang="en-US" sz="2000" dirty="0" smtClean="0"/>
          </a:p>
          <a:p>
            <a:pPr>
              <a:buNone/>
            </a:pPr>
            <a:r>
              <a:rPr lang="en-US" u="sng" dirty="0" smtClean="0">
                <a:hlinkClick r:id="rId3"/>
              </a:rPr>
              <a:t>http://www.huh.harvard.edu/</a:t>
            </a:r>
            <a:endParaRPr lang="en-US" sz="2000" dirty="0" smtClean="0"/>
          </a:p>
          <a:p>
            <a:pPr lvl="0"/>
            <a:r>
              <a:rPr lang="en-US" dirty="0" smtClean="0"/>
              <a:t>US – Smithsonian Herbarium – 4.3 million specimens</a:t>
            </a:r>
            <a:endParaRPr lang="en-US" sz="2000" dirty="0" smtClean="0"/>
          </a:p>
          <a:p>
            <a:pPr>
              <a:buNone/>
            </a:pPr>
            <a:r>
              <a:rPr lang="en-US" u="sng" dirty="0" smtClean="0">
                <a:hlinkClick r:id="rId4"/>
              </a:rPr>
              <a:t>http://botany.si.edu/</a:t>
            </a:r>
            <a:endParaRPr lang="en-US" dirty="0" smtClean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Dates back to founding of Smithsonian, 1847</a:t>
            </a:r>
            <a:endParaRPr lang="en-US" sz="2000" dirty="0" smtClean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Washington DC collection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Herbaria of note - 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61994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MO Missouri Botanical Garden - 6 million specimens</a:t>
            </a:r>
            <a:r>
              <a:rPr lang="en-US" u="sng" dirty="0" smtClean="0">
                <a:hlinkClick r:id="rId2"/>
              </a:rPr>
              <a:t> http://www.mobot.org/MOBOT/Research/herbarium.shtml</a:t>
            </a:r>
            <a:endParaRPr lang="en-US" dirty="0" smtClean="0"/>
          </a:p>
          <a:p>
            <a:pPr lvl="0"/>
            <a:r>
              <a:rPr lang="en-US" dirty="0" smtClean="0"/>
              <a:t>UC - University of California  and Jepson Herbarium (Berkeley) – 2.1 million specimens</a:t>
            </a:r>
          </a:p>
          <a:p>
            <a:pPr lvl="1">
              <a:buNone/>
            </a:pPr>
            <a:r>
              <a:rPr lang="en-US" sz="2400" u="sng" dirty="0" smtClean="0">
                <a:hlinkClick r:id="rId3"/>
              </a:rPr>
              <a:t>http://ucjeps.berkeley.edu/</a:t>
            </a:r>
            <a:endParaRPr lang="en-US" sz="2400" dirty="0" smtClean="0"/>
          </a:p>
          <a:p>
            <a:pPr lvl="0"/>
            <a:r>
              <a:rPr lang="en-US" dirty="0" smtClean="0"/>
              <a:t>FLAS – University of Florida – 470,000 specimens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Herbaria of note - Regional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7033708" cy="4495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NCU – University of North Carolina at Chapel Hill – 665,000 specimens</a:t>
            </a:r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Alan </a:t>
            </a:r>
            <a:r>
              <a:rPr lang="en-US" dirty="0" err="1" smtClean="0"/>
              <a:t>Weakley’s</a:t>
            </a:r>
            <a:r>
              <a:rPr lang="en-US" dirty="0" smtClean="0"/>
              <a:t> Manual of the Flora of the Southeastern US</a:t>
            </a:r>
          </a:p>
          <a:p>
            <a:pPr>
              <a:buNone/>
            </a:pPr>
            <a:r>
              <a:rPr lang="en-US" u="sng" dirty="0" smtClean="0">
                <a:hlinkClick r:id="rId2"/>
              </a:rPr>
              <a:t>http://www.herbarium.unc.edu/</a:t>
            </a:r>
            <a:endParaRPr lang="en-US" dirty="0" smtClean="0"/>
          </a:p>
          <a:p>
            <a:pPr lvl="0"/>
            <a:r>
              <a:rPr lang="en-US" dirty="0" smtClean="0"/>
              <a:t>BRIT - Botanical Research Institute of Texas - 1 million</a:t>
            </a:r>
          </a:p>
          <a:p>
            <a:pPr>
              <a:buNone/>
            </a:pPr>
            <a:r>
              <a:rPr lang="en-US" u="sng" dirty="0" smtClean="0">
                <a:hlinkClick r:id="rId3"/>
              </a:rPr>
              <a:t>http://www.brit.org/</a:t>
            </a:r>
            <a:endParaRPr lang="en-US" dirty="0" smtClean="0"/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Publishing upcoming Flora of Virginia</a:t>
            </a:r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Southern Methodist University herbarium now non-profit org.</a:t>
            </a:r>
          </a:p>
          <a:p>
            <a:pPr lvl="0">
              <a:buFont typeface="Wingdings" pitchFamily="2" charset="2"/>
              <a:buChar char="§"/>
            </a:pPr>
            <a:r>
              <a:rPr lang="en-US" dirty="0" smtClean="0"/>
              <a:t>Took in 360,000 collection from Vanderbilt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Herbaria of Note- 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VIP – Massey Herbarium of the Virginia </a:t>
            </a:r>
            <a:r>
              <a:rPr lang="en-US" dirty="0" err="1" smtClean="0"/>
              <a:t>Polytechnical</a:t>
            </a:r>
            <a:r>
              <a:rPr lang="en-US" dirty="0" smtClean="0"/>
              <a:t> Institute 134,000 specimens</a:t>
            </a:r>
          </a:p>
          <a:p>
            <a:pPr>
              <a:buNone/>
            </a:pPr>
            <a:r>
              <a:rPr lang="en-US" u="sng" dirty="0" smtClean="0">
                <a:hlinkClick r:id="rId2"/>
              </a:rPr>
              <a:t>http://www.biol.vt.edu/herbarium/index.html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Curator W&amp;M Grad (Tom </a:t>
            </a:r>
            <a:r>
              <a:rPr lang="en-US" dirty="0" err="1" smtClean="0"/>
              <a:t>Wieboldt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Digital Atlas of Virginia through VPI (for now)</a:t>
            </a:r>
          </a:p>
          <a:p>
            <a:pPr>
              <a:buFont typeface="Wingdings" pitchFamily="2" charset="2"/>
              <a:buChar char="§"/>
            </a:pPr>
            <a:r>
              <a:rPr lang="en-US" u="sng" dirty="0" smtClean="0">
                <a:hlinkClick r:id="rId3"/>
              </a:rPr>
              <a:t>http://www.biol.vt.edu/digital_atlas/</a:t>
            </a: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VCU – Richmond – 17,700 specimens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URV – Richmond – 18,000 specimens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ODU – Norfolk – 28,000 specimens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024744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WILLI – College of William and Mary – </a:t>
            </a:r>
            <a:r>
              <a:rPr lang="en-US" sz="2700" dirty="0" smtClean="0"/>
              <a:t>78,000 specimens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6777317" cy="685800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hlinkClick r:id="rId2"/>
              </a:rPr>
              <a:t>http://www.wm.edu/herbarium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  <p:pic>
        <p:nvPicPr>
          <p:cNvPr id="9" name="Picture 8" descr="Case&amp;Case350pixw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895600"/>
            <a:ext cx="5257800" cy="3414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en-US" dirty="0" smtClean="0"/>
              <a:t>W&amp;M Herbarium History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1066800" y="2057400"/>
            <a:ext cx="4343400" cy="3493008"/>
          </a:xfrm>
        </p:spPr>
        <p:txBody>
          <a:bodyPr/>
          <a:lstStyle/>
          <a:p>
            <a:r>
              <a:rPr lang="en-US" dirty="0" smtClean="0"/>
              <a:t>Herbarium founded in 1968</a:t>
            </a:r>
          </a:p>
          <a:p>
            <a:r>
              <a:rPr lang="en-US" dirty="0" smtClean="0"/>
              <a:t>First Director was Gus Hall </a:t>
            </a:r>
          </a:p>
          <a:p>
            <a:r>
              <a:rPr lang="en-US" dirty="0" smtClean="0"/>
              <a:t>First Curator – Donna M E Ware</a:t>
            </a:r>
          </a:p>
          <a:p>
            <a:r>
              <a:rPr lang="en-US" dirty="0" smtClean="0"/>
              <a:t>Began with gift of 3,000 specimens from NCU</a:t>
            </a:r>
            <a:endParaRPr lang="en-US" dirty="0"/>
          </a:p>
        </p:txBody>
      </p:sp>
      <p:pic>
        <p:nvPicPr>
          <p:cNvPr id="7" name="Picture 24" descr="HerbariumShield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057400"/>
            <a:ext cx="2748742" cy="319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10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11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33851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Strong botanical history at W&amp;M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696200" cy="44958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Second oldest college in the US, “reported to be the site of the first formal garden in the Colonies”</a:t>
            </a:r>
          </a:p>
          <a:p>
            <a:pPr lvl="1"/>
            <a:r>
              <a:rPr lang="en-US" dirty="0" smtClean="0"/>
              <a:t>J T Baldwin W&amp;M ’35</a:t>
            </a:r>
          </a:p>
          <a:p>
            <a:pPr lvl="2"/>
            <a:r>
              <a:rPr lang="en-US" dirty="0" smtClean="0"/>
              <a:t>JT Baldwin – Vanderbilt PhD ‘39</a:t>
            </a:r>
          </a:p>
          <a:p>
            <a:pPr lvl="2"/>
            <a:r>
              <a:rPr lang="en-US" dirty="0" smtClean="0"/>
              <a:t>Back to W&amp;M Biology Department</a:t>
            </a:r>
          </a:p>
          <a:p>
            <a:pPr lvl="2"/>
            <a:r>
              <a:rPr lang="en-US" dirty="0" smtClean="0"/>
              <a:t>World traveler for rubber (</a:t>
            </a:r>
            <a:r>
              <a:rPr lang="en-US" b="1" i="1" dirty="0" err="1" smtClean="0"/>
              <a:t>Hevea</a:t>
            </a:r>
            <a:r>
              <a:rPr lang="en-US" dirty="0" smtClean="0"/>
              <a:t>) in WWII</a:t>
            </a:r>
          </a:p>
          <a:p>
            <a:pPr lvl="2"/>
            <a:r>
              <a:rPr lang="en-US" dirty="0" smtClean="0"/>
              <a:t>Brought dawn redwood (</a:t>
            </a:r>
            <a:r>
              <a:rPr lang="en-US" b="1" i="1" dirty="0" err="1" smtClean="0"/>
              <a:t>Metasquoia</a:t>
            </a:r>
            <a:r>
              <a:rPr lang="en-US" b="1" i="1" dirty="0" smtClean="0"/>
              <a:t> </a:t>
            </a:r>
            <a:r>
              <a:rPr lang="en-US" b="1" i="1" dirty="0" err="1" smtClean="0"/>
              <a:t>glyptostroboides</a:t>
            </a:r>
            <a:r>
              <a:rPr lang="en-US" b="1" dirty="0" smtClean="0"/>
              <a:t>)</a:t>
            </a:r>
            <a:r>
              <a:rPr lang="en-US" dirty="0" smtClean="0"/>
              <a:t> to campus</a:t>
            </a:r>
          </a:p>
          <a:p>
            <a:pPr lvl="2"/>
            <a:r>
              <a:rPr lang="en-US" dirty="0" smtClean="0"/>
              <a:t>Many other trees on campus</a:t>
            </a:r>
          </a:p>
          <a:p>
            <a:pPr lvl="2"/>
            <a:r>
              <a:rPr lang="en-US" dirty="0" smtClean="0"/>
              <a:t>Collaboration with Bernice </a:t>
            </a:r>
            <a:r>
              <a:rPr lang="en-US" dirty="0" err="1" smtClean="0"/>
              <a:t>Speese</a:t>
            </a:r>
            <a:r>
              <a:rPr lang="en-US" dirty="0" smtClean="0"/>
              <a:t> (</a:t>
            </a:r>
            <a:r>
              <a:rPr lang="en-US" b="1" i="1" dirty="0" smtClean="0"/>
              <a:t>Smilax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Teaching collection started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67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981200"/>
            <a:ext cx="6705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000" dirty="0" smtClean="0">
                <a:solidFill>
                  <a:schemeClr val="tx2"/>
                </a:solidFill>
              </a:rPr>
              <a:t>Verifiable records supporting many kinds of research in plant science  </a:t>
            </a:r>
          </a:p>
          <a:p>
            <a:pPr marL="640080" lvl="1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000" dirty="0" smtClean="0">
                <a:solidFill>
                  <a:schemeClr val="tx2"/>
                </a:solidFill>
              </a:rPr>
              <a:t>Distributional data on plant species </a:t>
            </a:r>
          </a:p>
          <a:p>
            <a:pPr marL="1097280" lvl="2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000" dirty="0" smtClean="0">
                <a:solidFill>
                  <a:schemeClr val="tx2"/>
                </a:solidFill>
              </a:rPr>
              <a:t>Rare, threatened, endangered species </a:t>
            </a:r>
          </a:p>
          <a:p>
            <a:pPr marL="1097280" lvl="2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000" dirty="0" smtClean="0">
                <a:solidFill>
                  <a:schemeClr val="tx2"/>
                </a:solidFill>
              </a:rPr>
              <a:t>Invasive species</a:t>
            </a:r>
          </a:p>
          <a:p>
            <a:pPr marL="640080" lvl="1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000" dirty="0" smtClean="0">
                <a:solidFill>
                  <a:schemeClr val="tx2"/>
                </a:solidFill>
              </a:rPr>
              <a:t>Basis for descriptions of species in manuals, monographs, and other publications </a:t>
            </a:r>
          </a:p>
          <a:p>
            <a:pPr marL="640080" lvl="1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000" dirty="0" smtClean="0">
                <a:solidFill>
                  <a:schemeClr val="tx2"/>
                </a:solidFill>
              </a:rPr>
              <a:t>For construction of keys used in identification </a:t>
            </a:r>
          </a:p>
          <a:p>
            <a:pPr marL="640080" lvl="1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000" dirty="0" smtClean="0">
                <a:solidFill>
                  <a:schemeClr val="tx2"/>
                </a:solidFill>
              </a:rPr>
              <a:t>To confirm determinations </a:t>
            </a:r>
          </a:p>
          <a:p>
            <a:pPr marL="640080" lvl="1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000" dirty="0" smtClean="0">
                <a:solidFill>
                  <a:schemeClr val="tx2"/>
                </a:solidFill>
              </a:rPr>
              <a:t>Standards for consistent application of scientific names </a:t>
            </a:r>
          </a:p>
          <a:p>
            <a:pPr marL="640080" lvl="1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2000" dirty="0" smtClean="0">
                <a:solidFill>
                  <a:schemeClr val="tx2"/>
                </a:solidFill>
              </a:rPr>
              <a:t>Teaching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143000"/>
            <a:ext cx="684418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0" lvl="1" indent="-27432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76000"/>
            </a:pPr>
            <a:r>
              <a:rPr lang="en-U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Use of herbarium specimens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8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24744" cy="87733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Herbarium specimens document where and when a plant grew </a:t>
            </a:r>
            <a:endParaRPr lang="en-US" sz="2400" dirty="0">
              <a:solidFill>
                <a:srgbClr val="CC3300"/>
              </a:solidFill>
            </a:endParaRPr>
          </a:p>
        </p:txBody>
      </p:sp>
      <p:pic>
        <p:nvPicPr>
          <p:cNvPr id="3" name="Picture 4" descr="Pentsp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61960"/>
            <a:ext cx="3653068" cy="521504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5" descr="BigLab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38400"/>
            <a:ext cx="4984668" cy="27782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38200" y="3886200"/>
            <a:ext cx="4800600" cy="762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419600" y="4724400"/>
            <a:ext cx="1295400" cy="533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9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10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Herbarium specimens also provide biological material for scientists to study such as: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24000" y="2057400"/>
            <a:ext cx="7391400" cy="4338638"/>
            <a:chOff x="960" y="1296"/>
            <a:chExt cx="4656" cy="2733"/>
          </a:xfrm>
        </p:grpSpPr>
        <p:pic>
          <p:nvPicPr>
            <p:cNvPr id="4" name="Picture 4" descr="Herbarium specimen MC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1296"/>
              <a:ext cx="3552" cy="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960" y="2736"/>
              <a:ext cx="24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2400" dirty="0"/>
                <a:t> External form and structure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8" name="Picture 7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9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Herbaria are repositories of dried and pressed plant specimens, </a:t>
            </a:r>
            <a:r>
              <a:rPr lang="en-US" sz="2400" dirty="0" err="1" smtClean="0"/>
              <a:t>archivally</a:t>
            </a:r>
            <a:r>
              <a:rPr lang="en-US" sz="2400" dirty="0" smtClean="0"/>
              <a:t> maintained in a “library of plants</a:t>
            </a:r>
            <a:endParaRPr lang="en-US" sz="2400" dirty="0"/>
          </a:p>
        </p:txBody>
      </p:sp>
      <p:pic>
        <p:nvPicPr>
          <p:cNvPr id="4" name="Picture 8" descr="Cypripedium kentuckiense by claytonsnatives."/>
          <p:cNvPicPr>
            <a:picLocks noChangeAspect="1" noChangeArrowheads="1"/>
          </p:cNvPicPr>
          <p:nvPr/>
        </p:nvPicPr>
        <p:blipFill>
          <a:blip r:embed="rId2" cstate="print"/>
          <a:srcRect l="11940" t="4919" b="5417"/>
          <a:stretch>
            <a:fillRect/>
          </a:stretch>
        </p:blipFill>
        <p:spPr bwMode="auto">
          <a:xfrm>
            <a:off x="914400" y="2438400"/>
            <a:ext cx="4133850" cy="280193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14" descr="herbarium she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0"/>
            <a:ext cx="2419350" cy="321945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8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9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SEM+pollen+gra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5562600" cy="364331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981200" y="5091112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Microscopic features like pollen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5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Variation within a particular kind of plant</a:t>
            </a:r>
          </a:p>
        </p:txBody>
      </p:sp>
      <p:pic>
        <p:nvPicPr>
          <p:cNvPr id="11267" name="Picture 8" descr="moyl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59000"/>
            <a:ext cx="5562600" cy="37084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6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8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95600"/>
            <a:ext cx="7024744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 DNA itself!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6" descr="dna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6798" r="18111"/>
          <a:stretch>
            <a:fillRect/>
          </a:stretch>
        </p:blipFill>
        <p:spPr bwMode="auto">
          <a:xfrm>
            <a:off x="4643438" y="1476375"/>
            <a:ext cx="32051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5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This allows us to understand the ecology and geographic ranges of species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8600" y="1524000"/>
            <a:ext cx="8686800" cy="5181601"/>
            <a:chOff x="240" y="1104"/>
            <a:chExt cx="5472" cy="3264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728" y="1352"/>
              <a:ext cx="384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Tx/>
                <a:buChar char="•"/>
              </a:pPr>
              <a:r>
                <a:rPr lang="en-US" sz="24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20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For example, the counties in VA where</a:t>
              </a:r>
              <a:br>
                <a:rPr lang="en-US" sz="20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</a:br>
              <a:r>
                <a:rPr lang="en-US" sz="2000" b="1" i="1" dirty="0" err="1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Campanulastrum</a:t>
              </a:r>
              <a:r>
                <a:rPr lang="en-US" sz="2000" b="1" i="1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2000" b="1" i="1" dirty="0" err="1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americanum</a:t>
              </a:r>
              <a:r>
                <a:rPr lang="en-US" sz="2000" b="1" i="1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200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has been found</a:t>
              </a:r>
            </a:p>
          </p:txBody>
        </p:sp>
        <p:pic>
          <p:nvPicPr>
            <p:cNvPr id="5" name="Picture 11" descr="Locations of Campanulastrum americanum (L.) Small in Virgini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0" y="1925"/>
              <a:ext cx="5472" cy="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Campanulastrum_americanumSharp%231829a%23"/>
            <p:cNvPicPr>
              <a:picLocks noChangeAspect="1" noChangeArrowheads="1"/>
            </p:cNvPicPr>
            <p:nvPr/>
          </p:nvPicPr>
          <p:blipFill>
            <a:blip r:embed="rId3" cstate="print"/>
            <a:srcRect l="22472" r="21349"/>
            <a:stretch>
              <a:fillRect/>
            </a:stretch>
          </p:blipFill>
          <p:spPr bwMode="auto">
            <a:xfrm>
              <a:off x="336" y="1104"/>
              <a:ext cx="1051" cy="2364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12" name="Rectangle 11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14" name="Picture 13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1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24744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Herbaria are a vital resource for many kinds of research questions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5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609600" y="2133600"/>
            <a:ext cx="2362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336600"/>
                </a:solidFill>
              </a:rPr>
              <a:t> Have populations of American ginseng declined in the last 150 years?</a:t>
            </a:r>
          </a:p>
        </p:txBody>
      </p:sp>
      <p:pic>
        <p:nvPicPr>
          <p:cNvPr id="9" name="Picture 10" descr="panax_quinquefoliu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133600"/>
            <a:ext cx="5029200" cy="393223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024744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research questions…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5" name="Picture 4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336600"/>
                </a:solidFill>
              </a:rPr>
              <a:t> Are exotic and destructive species spreading?</a:t>
            </a:r>
          </a:p>
        </p:txBody>
      </p:sp>
      <p:pic>
        <p:nvPicPr>
          <p:cNvPr id="8" name="Picture 6" descr="Microstegium_vim%231609%23_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086100" cy="406717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8" descr="microstegium-in-woods050720-4919face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19400"/>
            <a:ext cx="4095750" cy="319405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3757110" cy="247753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00"/>
                </a:solidFill>
              </a:rPr>
              <a:t>What species are found in the College Woods or other areas?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5" name="Picture 4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2454275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336600"/>
                </a:solidFill>
              </a:rPr>
              <a:t> </a:t>
            </a:r>
          </a:p>
        </p:txBody>
      </p:sp>
      <p:pic>
        <p:nvPicPr>
          <p:cNvPr id="8" name="Picture 7" descr="Cypripedium_acaule%23150b%23_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3429000" cy="48006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Herbaria are a vital resource for many kinds of research questions: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5" name="Picture 4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13" descr="Solidago_altissima1%232262a%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2443162" cy="337185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16" descr="Solidago_canadensis1%23351a%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048000"/>
            <a:ext cx="2482850" cy="32766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18" descr="Solidago_juncea6%232278b%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971800"/>
            <a:ext cx="2562225" cy="33528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57200" y="2286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336600"/>
                </a:solidFill>
              </a:rPr>
              <a:t> Are these three goldenrods distinct species?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5" name="Picture 4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3" descr="Solidago_altissima1%232262a%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2443162" cy="337185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18288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i="1" dirty="0" err="1"/>
              <a:t>Solidago</a:t>
            </a:r>
            <a:r>
              <a:rPr lang="en-US" b="1" i="1" dirty="0"/>
              <a:t> </a:t>
            </a:r>
            <a:r>
              <a:rPr lang="en-US" b="1" i="1" dirty="0" err="1"/>
              <a:t>altissima</a:t>
            </a:r>
            <a:r>
              <a:rPr lang="en-US" b="1" i="1" dirty="0"/>
              <a:t> </a:t>
            </a:r>
          </a:p>
        </p:txBody>
      </p:sp>
      <p:pic>
        <p:nvPicPr>
          <p:cNvPr id="9" name="Picture 5" descr="Solidago_canadensis1%23351a%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6912" y="2305050"/>
            <a:ext cx="2482850" cy="32766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6" descr="Solidago_juncea6%232278b%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9337" y="2305050"/>
            <a:ext cx="2562225" cy="33528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0462" y="1878013"/>
            <a:ext cx="181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 i="1"/>
              <a:t>Solidago juncea 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211512" y="184785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i="1" dirty="0" err="1"/>
              <a:t>Solidago</a:t>
            </a:r>
            <a:r>
              <a:rPr lang="en-US" b="1" i="1" dirty="0"/>
              <a:t> </a:t>
            </a:r>
            <a:r>
              <a:rPr lang="en-US" b="1" i="1" dirty="0" err="1"/>
              <a:t>canadensis</a:t>
            </a:r>
            <a:r>
              <a:rPr lang="en-US" b="1" i="1" dirty="0"/>
              <a:t>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09600" y="990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CC3300"/>
                </a:solidFill>
              </a:rPr>
              <a:t> Yes!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5" name="Picture 4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38200" y="8382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336600"/>
                </a:solidFill>
              </a:rPr>
              <a:t> How do you identify species?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57200" y="1447800"/>
            <a:ext cx="8001000" cy="5019675"/>
            <a:chOff x="457200" y="1600200"/>
            <a:chExt cx="8001000" cy="5019675"/>
          </a:xfrm>
        </p:grpSpPr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457200" y="1600200"/>
              <a:ext cx="8001000" cy="5019675"/>
              <a:chOff x="457200" y="1600200"/>
              <a:chExt cx="8001000" cy="5019675"/>
            </a:xfrm>
          </p:grpSpPr>
          <p:pic>
            <p:nvPicPr>
              <p:cNvPr id="11" name="Picture 27" descr="Parthenocissu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24450" y="4114800"/>
                <a:ext cx="3333750" cy="2505075"/>
              </a:xfrm>
              <a:prstGeom prst="rect">
                <a:avLst/>
              </a:prstGeom>
              <a:noFill/>
              <a:ln w="57150" cmpd="thinThick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12" name="Picture 29" descr="tora0271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05400" y="1600200"/>
                <a:ext cx="3333750" cy="2209800"/>
              </a:xfrm>
              <a:prstGeom prst="rect">
                <a:avLst/>
              </a:prstGeom>
              <a:noFill/>
              <a:ln w="57150" cmpd="thinThick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457200" y="5105400"/>
                <a:ext cx="4572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en-US" sz="2400" dirty="0">
                    <a:solidFill>
                      <a:srgbClr val="336600"/>
                    </a:solidFill>
                  </a:rPr>
                  <a:t> Which one is poison ivy?</a:t>
                </a:r>
              </a:p>
            </p:txBody>
          </p:sp>
        </p:grpSp>
        <p:pic>
          <p:nvPicPr>
            <p:cNvPr id="10" name="Picture 5" descr="acer_negundo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2057400"/>
              <a:ext cx="3429000" cy="2570163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 of Herbaria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6777317" cy="35089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Due to nature of plant biochemistry (e.g., cell wall, lignin), dried, pressed plants can last for centuries (even millennia)</a:t>
            </a:r>
          </a:p>
          <a:p>
            <a:r>
              <a:rPr lang="en-US" dirty="0" smtClean="0"/>
              <a:t>Plants (herbs) the earliest medicines</a:t>
            </a:r>
          </a:p>
          <a:p>
            <a:r>
              <a:rPr lang="en-US" dirty="0" smtClean="0"/>
              <a:t>Plant collections the first PDR</a:t>
            </a:r>
          </a:p>
          <a:p>
            <a:r>
              <a:rPr lang="en-US" dirty="0" smtClean="0"/>
              <a:t>Luca </a:t>
            </a:r>
            <a:r>
              <a:rPr lang="en-US" dirty="0" err="1" smtClean="0"/>
              <a:t>Ghini</a:t>
            </a:r>
            <a:r>
              <a:rPr lang="en-US" dirty="0" smtClean="0"/>
              <a:t> – Pisa Italy. Bound paper sheets with  plant specimens mounted into book volumes</a:t>
            </a:r>
          </a:p>
          <a:p>
            <a:r>
              <a:rPr lang="en-US" dirty="0" smtClean="0"/>
              <a:t>Linnaeus started storing the paper sheets with plants mounted on them in piles, a practice followed even today.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00600" y="0"/>
            <a:ext cx="3295357" cy="609600"/>
            <a:chOff x="4800600" y="0"/>
            <a:chExt cx="3295357" cy="609600"/>
          </a:xfrm>
        </p:grpSpPr>
        <p:sp>
          <p:nvSpPr>
            <p:cNvPr id="4" name="Rectangle 3"/>
            <p:cNvSpPr/>
            <p:nvPr/>
          </p:nvSpPr>
          <p:spPr>
            <a:xfrm>
              <a:off x="4800600" y="0"/>
              <a:ext cx="9906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24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WILLI</a:t>
              </a:r>
              <a:endParaRPr lang="en-US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pic>
          <p:nvPicPr>
            <p:cNvPr id="1032" name="Picture 8" descr="C:\Users\Beth\AppData\Local\Microsoft\Windows\Temporary Internet Files\Content.IE5\1BSG2EFH\MC900441605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5600" y="0"/>
              <a:ext cx="628357" cy="609600"/>
            </a:xfrm>
            <a:prstGeom prst="rect">
              <a:avLst/>
            </a:prstGeom>
            <a:noFill/>
          </p:spPr>
        </p:pic>
        <p:pic>
          <p:nvPicPr>
            <p:cNvPr id="12" name="Picture 8" descr="C:\Users\Beth\AppData\Local\Microsoft\Windows\Temporary Internet Files\Content.IE5\1BSG2EFH\MC900441605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67600" y="0"/>
              <a:ext cx="628357" cy="609600"/>
            </a:xfrm>
            <a:prstGeom prst="rect">
              <a:avLst/>
            </a:prstGeom>
            <a:noFill/>
          </p:spPr>
        </p:pic>
        <p:pic>
          <p:nvPicPr>
            <p:cNvPr id="13" name="Picture 8" descr="C:\Users\Beth\AppData\Local\Microsoft\Windows\Temporary Internet Files\Content.IE5\1BSG2EFH\MC900441605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3600" y="0"/>
              <a:ext cx="628357" cy="609600"/>
            </a:xfrm>
            <a:prstGeom prst="rect">
              <a:avLst/>
            </a:prstGeom>
            <a:noFill/>
          </p:spPr>
        </p:pic>
      </p:grpSp>
      <p:pic>
        <p:nvPicPr>
          <p:cNvPr id="14" name="Picture 13" descr="refl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724400"/>
            <a:ext cx="6840866" cy="156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336600"/>
                </a:solidFill>
              </a:rPr>
              <a:t> Plant identification</a:t>
            </a:r>
          </a:p>
        </p:txBody>
      </p:sp>
      <p:pic>
        <p:nvPicPr>
          <p:cNvPr id="4" name="Picture 12" descr="http://upload.wikimedia.org/wikipedia/commons/5/51/Leaf_morphology_no_title.png"/>
          <p:cNvPicPr>
            <a:picLocks noChangeAspect="1" noChangeArrowheads="1"/>
          </p:cNvPicPr>
          <p:nvPr/>
        </p:nvPicPr>
        <p:blipFill>
          <a:blip r:embed="rId2" cstate="print"/>
          <a:srcRect r="42061"/>
          <a:stretch>
            <a:fillRect/>
          </a:stretch>
        </p:blipFill>
        <p:spPr bwMode="auto">
          <a:xfrm>
            <a:off x="4724400" y="838200"/>
            <a:ext cx="3738563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4121836163_061e5480e1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2797175" cy="41910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8" name="Picture 7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9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These specimens document species occurrences and provide material for other research projects -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5" name="Picture 4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62000" y="2133600"/>
            <a:ext cx="7543800" cy="4191000"/>
            <a:chOff x="304800" y="1620416"/>
            <a:chExt cx="8001000" cy="4704184"/>
          </a:xfrm>
        </p:grpSpPr>
        <p:pic>
          <p:nvPicPr>
            <p:cNvPr id="9" name="Picture 13" descr="floraofvirginia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791477"/>
              <a:ext cx="981075" cy="990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685800" y="3216275"/>
              <a:ext cx="7543800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400" i="1" dirty="0">
                  <a:solidFill>
                    <a:srgbClr val="336600"/>
                  </a:solidFill>
                </a:rPr>
                <a:t>“The Flora of Virginia, with publication targeted for 2012, will describe more than 3,500 plant species in 200 families and feature 1,400 captioned, scaled, and botanically accurate illustrations”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597891" y="1620416"/>
              <a:ext cx="6550891" cy="1209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/>
                <a:t>Such as the Flora of Virginia Project</a:t>
              </a:r>
            </a:p>
          </p:txBody>
        </p:sp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2162175" y="3016250"/>
              <a:ext cx="184150" cy="2014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/>
                <a:t/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endParaRPr lang="en-US"/>
            </a:p>
          </p:txBody>
        </p:sp>
        <p:pic>
          <p:nvPicPr>
            <p:cNvPr id="13" name="Picture 17" descr="Virginia Department of Conservation and Recreation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9800" y="5334000"/>
              <a:ext cx="212407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9" descr="Virginia Botanical Associates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5086350"/>
              <a:ext cx="990600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1" descr="Lewis Ginter Botanical Garde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00800" y="4997450"/>
              <a:ext cx="1905000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3200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336600"/>
                </a:solidFill>
              </a:rPr>
              <a:t> Student </a:t>
            </a:r>
            <a:br>
              <a:rPr lang="en-US" sz="2800" dirty="0">
                <a:solidFill>
                  <a:srgbClr val="336600"/>
                </a:solidFill>
              </a:rPr>
            </a:br>
            <a:r>
              <a:rPr lang="en-US" sz="2800" dirty="0">
                <a:solidFill>
                  <a:srgbClr val="336600"/>
                </a:solidFill>
              </a:rPr>
              <a:t>research </a:t>
            </a:r>
            <a:r>
              <a:rPr lang="en-US" sz="2800" dirty="0" smtClean="0">
                <a:solidFill>
                  <a:srgbClr val="336600"/>
                </a:solidFill>
              </a:rPr>
              <a:t>projects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336600"/>
                </a:solidFill>
              </a:rPr>
              <a:t>Lady slipper pollination studies, e.g.</a:t>
            </a:r>
            <a:endParaRPr lang="en-US" sz="2800" dirty="0">
              <a:solidFill>
                <a:srgbClr val="336600"/>
              </a:solidFill>
            </a:endParaRPr>
          </a:p>
        </p:txBody>
      </p:sp>
      <p:pic>
        <p:nvPicPr>
          <p:cNvPr id="4" name="Picture 10" descr="Click on Image for JPG rendi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4267200" cy="531495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6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8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077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Specimen collecting &amp; processing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90800" y="1600200"/>
            <a:ext cx="3991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Specimen collecting &amp; processing</a:t>
            </a:r>
            <a:endParaRPr lang="en-US" dirty="0"/>
          </a:p>
        </p:txBody>
      </p:sp>
      <p:pic>
        <p:nvPicPr>
          <p:cNvPr id="4" name="Picture 12" descr="Hexastylis sp. by claytonsnativ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170" y="2362200"/>
            <a:ext cx="2614643" cy="39243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14" descr="4121835333_0a8c43c0ec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2619375" cy="3924434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8" name="Picture 7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9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1371600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http://www.wm.edu/as/biology/about/facilities/herbarium/volunteers/index.php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762000"/>
            <a:ext cx="488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to specimen mounting demonstration</a:t>
            </a:r>
          </a:p>
          <a:p>
            <a:r>
              <a:rPr lang="en-US" dirty="0" smtClean="0"/>
              <a:t> (5:30 minute long video)</a:t>
            </a:r>
            <a:endParaRPr lang="en-US" dirty="0"/>
          </a:p>
        </p:txBody>
      </p:sp>
      <p:pic>
        <p:nvPicPr>
          <p:cNvPr id="9" name="HerbariumDemo2 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24000" y="17526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7239000" cy="13716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Over a hundred research students and herbarium associates have contributed over 30,000 specimens to the herbarium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5" name="Picture 4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4419600" y="1905000"/>
            <a:ext cx="2875675" cy="3317698"/>
            <a:chOff x="4339120" y="1168622"/>
            <a:chExt cx="3048000" cy="3931008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339120" y="1168622"/>
              <a:ext cx="304800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336600"/>
                  </a:solidFill>
                </a:rPr>
                <a:t>Dr. Amanda Ingram</a:t>
              </a:r>
              <a:br>
                <a:rPr lang="en-US" b="1" dirty="0">
                  <a:solidFill>
                    <a:srgbClr val="336600"/>
                  </a:solidFill>
                </a:rPr>
              </a:br>
              <a:r>
                <a:rPr lang="en-US" b="1" dirty="0">
                  <a:solidFill>
                    <a:srgbClr val="336600"/>
                  </a:solidFill>
                </a:rPr>
                <a:t>“Flora of </a:t>
              </a:r>
              <a:r>
                <a:rPr lang="en-US" b="1" dirty="0" err="1">
                  <a:solidFill>
                    <a:srgbClr val="336600"/>
                  </a:solidFill>
                </a:rPr>
                <a:t>Greensprings</a:t>
              </a:r>
              <a:r>
                <a:rPr lang="en-US" b="1" dirty="0">
                  <a:solidFill>
                    <a:srgbClr val="336600"/>
                  </a:solidFill>
                </a:rPr>
                <a:t>”</a:t>
              </a:r>
              <a:br>
                <a:rPr lang="en-US" b="1" dirty="0">
                  <a:solidFill>
                    <a:srgbClr val="336600"/>
                  </a:solidFill>
                </a:rPr>
              </a:br>
              <a:r>
                <a:rPr lang="en-US" b="1" dirty="0">
                  <a:solidFill>
                    <a:srgbClr val="336600"/>
                  </a:solidFill>
                </a:rPr>
                <a:t>1998</a:t>
              </a:r>
              <a:r>
                <a:rPr lang="en-US" dirty="0">
                  <a:solidFill>
                    <a:srgbClr val="336600"/>
                  </a:solidFill>
                </a:rPr>
                <a:t> </a:t>
              </a:r>
            </a:p>
          </p:txBody>
        </p:sp>
        <p:pic>
          <p:nvPicPr>
            <p:cNvPr id="9" name="Picture 9" descr="Profile-Ingram1"/>
            <p:cNvPicPr>
              <a:picLocks noChangeAspect="1" noChangeArrowheads="1"/>
            </p:cNvPicPr>
            <p:nvPr/>
          </p:nvPicPr>
          <p:blipFill>
            <a:blip r:embed="rId3" cstate="print"/>
            <a:srcRect l="40910" t="26666" r="8577" b="21906"/>
            <a:stretch>
              <a:fillRect/>
            </a:stretch>
          </p:blipFill>
          <p:spPr bwMode="auto">
            <a:xfrm>
              <a:off x="4742951" y="2432631"/>
              <a:ext cx="1720850" cy="2666999"/>
            </a:xfrm>
            <a:prstGeom prst="rect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457200" y="1828800"/>
            <a:ext cx="3782991" cy="3241499"/>
            <a:chOff x="394699" y="1168623"/>
            <a:chExt cx="4009687" cy="3840723"/>
          </a:xfrm>
        </p:grpSpPr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394699" y="1168623"/>
              <a:ext cx="320040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336600"/>
                  </a:solidFill>
                </a:rPr>
                <a:t>Dr. Gretchen North </a:t>
              </a:r>
              <a:br>
                <a:rPr lang="en-US" b="1" dirty="0">
                  <a:solidFill>
                    <a:srgbClr val="336600"/>
                  </a:solidFill>
                </a:rPr>
              </a:br>
              <a:r>
                <a:rPr lang="en-US" b="1" dirty="0">
                  <a:solidFill>
                    <a:srgbClr val="336600"/>
                  </a:solidFill>
                </a:rPr>
                <a:t>“Flora of E. Middlesex Co.”</a:t>
              </a:r>
              <a:r>
                <a:rPr lang="en-US" dirty="0">
                  <a:solidFill>
                    <a:srgbClr val="336600"/>
                  </a:solidFill>
                </a:rPr>
                <a:t> </a:t>
              </a:r>
              <a:r>
                <a:rPr lang="en-US" b="1" dirty="0">
                  <a:solidFill>
                    <a:srgbClr val="336600"/>
                  </a:solidFill>
                </a:rPr>
                <a:t>1983</a:t>
              </a:r>
            </a:p>
          </p:txBody>
        </p:sp>
        <p:pic>
          <p:nvPicPr>
            <p:cNvPr id="12" name="Picture 29" descr="gnort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4623" y="2342346"/>
              <a:ext cx="1909763" cy="2667000"/>
            </a:xfrm>
            <a:prstGeom prst="rect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5715000" y="3429000"/>
            <a:ext cx="3200400" cy="3285529"/>
            <a:chOff x="5671051" y="2720504"/>
            <a:chExt cx="3392184" cy="3892893"/>
          </a:xfrm>
        </p:grpSpPr>
        <p:pic>
          <p:nvPicPr>
            <p:cNvPr id="14" name="Picture 3" descr="Chris-Johnst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82545" y="2720504"/>
              <a:ext cx="2032855" cy="2533529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5671051" y="5519380"/>
              <a:ext cx="3392184" cy="1094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336600"/>
                  </a:solidFill>
                </a:rPr>
                <a:t>Christopher </a:t>
              </a:r>
              <a:r>
                <a:rPr lang="en-US" b="1" dirty="0" err="1">
                  <a:solidFill>
                    <a:srgbClr val="336600"/>
                  </a:solidFill>
                </a:rPr>
                <a:t>Johnstone</a:t>
              </a:r>
              <a:r>
                <a:rPr lang="en-US" b="1" dirty="0">
                  <a:solidFill>
                    <a:srgbClr val="336600"/>
                  </a:solidFill>
                </a:rPr>
                <a:t/>
              </a:r>
              <a:br>
                <a:rPr lang="en-US" b="1" dirty="0">
                  <a:solidFill>
                    <a:srgbClr val="336600"/>
                  </a:solidFill>
                </a:rPr>
              </a:br>
              <a:r>
                <a:rPr lang="en-US" b="1" dirty="0">
                  <a:solidFill>
                    <a:srgbClr val="336600"/>
                  </a:solidFill>
                </a:rPr>
                <a:t>“Flora of </a:t>
              </a:r>
              <a:r>
                <a:rPr lang="en-US" b="1" dirty="0" err="1">
                  <a:solidFill>
                    <a:srgbClr val="336600"/>
                  </a:solidFill>
                </a:rPr>
                <a:t>Totuskey</a:t>
              </a:r>
              <a:r>
                <a:rPr lang="en-US" b="1" dirty="0">
                  <a:solidFill>
                    <a:srgbClr val="336600"/>
                  </a:solidFill>
                </a:rPr>
                <a:t> Creek”</a:t>
              </a:r>
              <a:br>
                <a:rPr lang="en-US" b="1" dirty="0">
                  <a:solidFill>
                    <a:srgbClr val="336600"/>
                  </a:solidFill>
                </a:rPr>
              </a:br>
              <a:r>
                <a:rPr lang="en-US" b="1" dirty="0">
                  <a:solidFill>
                    <a:srgbClr val="336600"/>
                  </a:solidFill>
                </a:rPr>
                <a:t>2008</a:t>
              </a:r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209550" y="3505200"/>
            <a:ext cx="4514850" cy="3049588"/>
            <a:chOff x="209550" y="3505200"/>
            <a:chExt cx="4514850" cy="3049588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1524000" y="5638800"/>
              <a:ext cx="320040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336600"/>
                  </a:solidFill>
                </a:rPr>
                <a:t>Dr. Doug </a:t>
              </a:r>
              <a:r>
                <a:rPr lang="en-US" b="1" dirty="0" err="1">
                  <a:solidFill>
                    <a:srgbClr val="336600"/>
                  </a:solidFill>
                </a:rPr>
                <a:t>Soltis</a:t>
              </a:r>
              <a:r>
                <a:rPr lang="en-US" b="1" dirty="0">
                  <a:solidFill>
                    <a:srgbClr val="336600"/>
                  </a:solidFill>
                </a:rPr>
                <a:t> </a:t>
              </a:r>
              <a:br>
                <a:rPr lang="en-US" b="1" dirty="0">
                  <a:solidFill>
                    <a:srgbClr val="336600"/>
                  </a:solidFill>
                </a:rPr>
              </a:br>
              <a:r>
                <a:rPr lang="en-US" b="1" dirty="0">
                  <a:solidFill>
                    <a:srgbClr val="336600"/>
                  </a:solidFill>
                </a:rPr>
                <a:t>“Flora of the Davis Pond”</a:t>
              </a:r>
              <a:br>
                <a:rPr lang="en-US" b="1" dirty="0">
                  <a:solidFill>
                    <a:srgbClr val="336600"/>
                  </a:solidFill>
                </a:rPr>
              </a:br>
              <a:r>
                <a:rPr lang="en-US" b="1" dirty="0">
                  <a:solidFill>
                    <a:srgbClr val="336600"/>
                  </a:solidFill>
                </a:rPr>
                <a:t>1974</a:t>
              </a:r>
              <a:r>
                <a:rPr lang="en-US" dirty="0">
                  <a:solidFill>
                    <a:srgbClr val="336600"/>
                  </a:solidFill>
                </a:rPr>
                <a:t> </a:t>
              </a:r>
            </a:p>
          </p:txBody>
        </p:sp>
        <p:pic>
          <p:nvPicPr>
            <p:cNvPr id="18" name="Picture 17" descr="Soltis_D-pres-9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9550" y="3505200"/>
              <a:ext cx="1771650" cy="2362200"/>
            </a:xfrm>
            <a:prstGeom prst="rect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decel="5000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5105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Funding Acknowledgements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336600"/>
                </a:solidFill>
              </a:rPr>
              <a:t> The College of William &amp; Mary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336600"/>
                </a:solidFill>
              </a:rPr>
              <a:t> National Science Foundation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336600"/>
                </a:solidFill>
              </a:rPr>
              <a:t> Virginia Native Plant Society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336600"/>
                </a:solidFill>
              </a:rPr>
              <a:t> Anonymous donors</a:t>
            </a:r>
          </a:p>
        </p:txBody>
      </p:sp>
      <p:pic>
        <p:nvPicPr>
          <p:cNvPr id="5" name="Picture 9" descr="vnps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7364" y="685800"/>
            <a:ext cx="169047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Newse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755848"/>
            <a:ext cx="1035050" cy="122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66800" y="5991225"/>
            <a:ext cx="142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i="1">
                <a:solidFill>
                  <a:schemeClr val="bg1"/>
                </a:solidFill>
                <a:latin typeface="Monotype Corsiva" pitchFamily="66" charset="0"/>
              </a:rPr>
              <a:t>Phlox nivalis</a:t>
            </a:r>
            <a:r>
              <a:rPr lang="en-US" sz="2000" i="1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553200" y="1981200"/>
            <a:ext cx="1581150" cy="1590675"/>
            <a:chOff x="4128" y="1248"/>
            <a:chExt cx="996" cy="1002"/>
          </a:xfrm>
        </p:grpSpPr>
        <p:sp>
          <p:nvSpPr>
            <p:cNvPr id="9" name="Oval 28"/>
            <p:cNvSpPr>
              <a:spLocks noChangeArrowheads="1"/>
            </p:cNvSpPr>
            <p:nvPr/>
          </p:nvSpPr>
          <p:spPr bwMode="auto">
            <a:xfrm>
              <a:off x="4292" y="1412"/>
              <a:ext cx="672" cy="6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27" descr="nsf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8" y="1248"/>
              <a:ext cx="996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13" name="Picture 12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14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hlox_nivalis1%233153a%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2563813" cy="290512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29000" y="1295400"/>
            <a:ext cx="5715000" cy="382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Image credits: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336600"/>
                </a:solidFill>
              </a:rPr>
              <a:t> </a:t>
            </a:r>
            <a:r>
              <a:rPr lang="en-US" sz="1600" b="1" dirty="0">
                <a:solidFill>
                  <a:srgbClr val="336600"/>
                </a:solidFill>
              </a:rPr>
              <a:t> Botanical Society of America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336600"/>
                </a:solidFill>
              </a:rPr>
              <a:t>  Illinois Natural History Survey (ILLS)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336600"/>
                </a:solidFill>
              </a:rPr>
              <a:t>  Michael Clayton, Wisconsin State Herbarium (WIS)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336600"/>
                </a:solidFill>
              </a:rPr>
              <a:t>  Robert </a:t>
            </a:r>
            <a:r>
              <a:rPr lang="en-US" sz="1600" b="1" dirty="0" err="1">
                <a:solidFill>
                  <a:srgbClr val="336600"/>
                </a:solidFill>
              </a:rPr>
              <a:t>Bebb</a:t>
            </a:r>
            <a:r>
              <a:rPr lang="en-US" sz="1600" b="1" dirty="0">
                <a:solidFill>
                  <a:srgbClr val="336600"/>
                </a:solidFill>
              </a:rPr>
              <a:t> Herbarium (OKL)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336600"/>
                </a:solidFill>
              </a:rPr>
              <a:t>  University of Victoria herbarium (UVIC)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336600"/>
                </a:solidFill>
              </a:rPr>
              <a:t>  VA Department of Conservation &amp; Recreation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336600"/>
                </a:solidFill>
              </a:rPr>
              <a:t>  Gary </a:t>
            </a:r>
            <a:r>
              <a:rPr lang="en-US" sz="1600" b="1" dirty="0" err="1">
                <a:solidFill>
                  <a:srgbClr val="336600"/>
                </a:solidFill>
              </a:rPr>
              <a:t>Flemming</a:t>
            </a:r>
            <a:r>
              <a:rPr lang="en-US" sz="1600" b="1" dirty="0">
                <a:solidFill>
                  <a:srgbClr val="3366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336600"/>
                </a:solidFill>
              </a:rPr>
              <a:t>  Hal </a:t>
            </a:r>
            <a:r>
              <a:rPr lang="en-US" sz="1600" b="1" dirty="0" err="1">
                <a:solidFill>
                  <a:srgbClr val="336600"/>
                </a:solidFill>
              </a:rPr>
              <a:t>Horwitz</a:t>
            </a:r>
            <a:r>
              <a:rPr lang="en-US" sz="1600" b="1" dirty="0">
                <a:solidFill>
                  <a:srgbClr val="3366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336600"/>
                </a:solidFill>
              </a:rPr>
              <a:t>  </a:t>
            </a:r>
            <a:r>
              <a:rPr lang="en-US" sz="1600" b="1" dirty="0" err="1">
                <a:solidFill>
                  <a:srgbClr val="336600"/>
                </a:solidFill>
              </a:rPr>
              <a:t>Keir</a:t>
            </a:r>
            <a:r>
              <a:rPr lang="en-US" sz="1600" b="1" dirty="0">
                <a:solidFill>
                  <a:srgbClr val="336600"/>
                </a:solidFill>
              </a:rPr>
              <a:t> Morse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336600"/>
                </a:solidFill>
              </a:rPr>
              <a:t>  Phillip Merritt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336600"/>
                </a:solidFill>
              </a:rPr>
              <a:t>  Troy </a:t>
            </a:r>
            <a:r>
              <a:rPr lang="en-US" sz="1600" b="1" dirty="0" err="1">
                <a:solidFill>
                  <a:srgbClr val="336600"/>
                </a:solidFill>
              </a:rPr>
              <a:t>Weldy</a:t>
            </a:r>
            <a:endParaRPr lang="en-US" sz="1600" b="1" dirty="0">
              <a:solidFill>
                <a:srgbClr val="33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5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Oldest Herbaria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6777317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Kassel, Germany – 1569</a:t>
            </a:r>
          </a:p>
          <a:p>
            <a:pPr>
              <a:buNone/>
            </a:pPr>
            <a:r>
              <a:rPr lang="en-US" dirty="0" err="1" smtClean="0"/>
              <a:t>Universität</a:t>
            </a:r>
            <a:r>
              <a:rPr lang="en-US" dirty="0" smtClean="0"/>
              <a:t> </a:t>
            </a:r>
            <a:r>
              <a:rPr lang="en-US" dirty="0" err="1" smtClean="0"/>
              <a:t>Gesamthochschule</a:t>
            </a:r>
            <a:r>
              <a:rPr lang="en-US" dirty="0" smtClean="0"/>
              <a:t> Kassel</a:t>
            </a:r>
          </a:p>
          <a:p>
            <a:pPr>
              <a:buNone/>
            </a:pPr>
            <a:r>
              <a:rPr lang="en-US" dirty="0" smtClean="0"/>
              <a:t>30,000 specimens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Bologna, Italy – 1570</a:t>
            </a:r>
          </a:p>
          <a:p>
            <a:pPr>
              <a:buNone/>
            </a:pPr>
            <a:r>
              <a:rPr lang="en-US" dirty="0" smtClean="0"/>
              <a:t>University of Bologna</a:t>
            </a:r>
          </a:p>
          <a:p>
            <a:pPr>
              <a:buNone/>
            </a:pPr>
            <a:r>
              <a:rPr lang="en-US" dirty="0" smtClean="0"/>
              <a:t>130,000 specimens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>
                <a:hlinkClick r:id="rId2"/>
              </a:rPr>
              <a:t>http://www.sma.unibo.it/erbario/descrizione.html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University of Bologna</a:t>
            </a:r>
            <a:endParaRPr lang="en-US" dirty="0"/>
          </a:p>
        </p:txBody>
      </p:sp>
      <p:pic>
        <p:nvPicPr>
          <p:cNvPr id="7" name="Content Placeholder 6" descr="Bologna_Italy_Herbar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599" y="1295400"/>
            <a:ext cx="6961271" cy="5046922"/>
          </a:xfrm>
        </p:spPr>
      </p:pic>
      <p:sp>
        <p:nvSpPr>
          <p:cNvPr id="4" name="Rectangle 3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8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WILLI – Index </a:t>
            </a:r>
            <a:r>
              <a:rPr lang="en-US" dirty="0" err="1"/>
              <a:t>Herbariorum</a:t>
            </a:r>
            <a:r>
              <a:rPr lang="en-US" dirty="0"/>
              <a:t> Identifier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43748"/>
          </a:xfrm>
        </p:spPr>
        <p:txBody>
          <a:bodyPr>
            <a:normAutofit lnSpcReduction="10000"/>
          </a:bodyPr>
          <a:lstStyle/>
          <a:p>
            <a:pPr marL="365760" lvl="1" indent="0">
              <a:buNone/>
            </a:pPr>
            <a:r>
              <a:rPr lang="en-US" dirty="0" smtClean="0">
                <a:hlinkClick r:id="rId2"/>
              </a:rPr>
              <a:t>Index </a:t>
            </a:r>
            <a:r>
              <a:rPr lang="en-US" dirty="0" err="1" smtClean="0">
                <a:hlinkClick r:id="rId2"/>
              </a:rPr>
              <a:t>Herbariorum</a:t>
            </a:r>
            <a:endParaRPr lang="en-US" dirty="0" smtClean="0"/>
          </a:p>
          <a:p>
            <a:pPr lvl="1"/>
            <a:r>
              <a:rPr lang="en-US" dirty="0" smtClean="0"/>
              <a:t>Started in 1935 in Netherlands, now New York Botanical Garden (NYBG)</a:t>
            </a:r>
          </a:p>
          <a:p>
            <a:pPr lvl="1"/>
            <a:r>
              <a:rPr lang="en-US" dirty="0" smtClean="0"/>
              <a:t>Collections of dried reference specimens of plants</a:t>
            </a:r>
            <a:endParaRPr lang="en-US" dirty="0"/>
          </a:p>
          <a:p>
            <a:pPr lvl="1"/>
            <a:r>
              <a:rPr lang="en-US" dirty="0" smtClean="0"/>
              <a:t>Collection </a:t>
            </a:r>
            <a:r>
              <a:rPr lang="en-US" dirty="0"/>
              <a:t>large (usually 5,000 specimens minimum), accessible to scientists, and actively </a:t>
            </a:r>
            <a:r>
              <a:rPr lang="en-US" dirty="0" smtClean="0"/>
              <a:t>managed</a:t>
            </a:r>
          </a:p>
          <a:p>
            <a:pPr lvl="1"/>
            <a:r>
              <a:rPr lang="en-US" dirty="0" smtClean="0"/>
              <a:t>Loan and exchange program (similar to Interlibrary Loan program for libraries)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8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21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4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11" descr="ILLS_herbariu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0"/>
            <a:ext cx="5810250" cy="383857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762000"/>
            <a:ext cx="6777317" cy="121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3,990 herbaria worldwide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350,000,000 specimens worldwide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 400 years of world’s vegetation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990600"/>
          </a:xfrm>
        </p:spPr>
        <p:txBody>
          <a:bodyPr/>
          <a:lstStyle/>
          <a:p>
            <a:r>
              <a:rPr lang="en-US" dirty="0" smtClean="0"/>
              <a:t>Herbaria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1"/>
            <a:ext cx="6777317" cy="2590800"/>
          </a:xfrm>
        </p:spPr>
        <p:txBody>
          <a:bodyPr/>
          <a:lstStyle/>
          <a:p>
            <a:pPr lvl="0"/>
            <a:r>
              <a:rPr lang="en-US" dirty="0" smtClean="0"/>
              <a:t>Biggest: National Herbarium of Paris (Herbier National de Paris)  Established in 1635!</a:t>
            </a:r>
          </a:p>
          <a:p>
            <a:pPr lvl="0"/>
            <a:r>
              <a:rPr lang="en-US" u="sng" dirty="0" smtClean="0">
                <a:hlinkClick r:id="rId2"/>
              </a:rPr>
              <a:t>http://www.mnhn.fr/museum/foffice/transverse/transverse/accueil.xsp?cl=en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027664"/>
            <a:ext cx="4114800" cy="4611136"/>
          </a:xfrm>
        </p:spPr>
        <p:txBody>
          <a:bodyPr/>
          <a:lstStyle/>
          <a:p>
            <a:r>
              <a:rPr lang="en-US" sz="3600" b="1" i="1" dirty="0" smtClean="0"/>
              <a:t>Clematis </a:t>
            </a:r>
            <a:r>
              <a:rPr lang="en-US" sz="3600" b="1" i="1" dirty="0" err="1" smtClean="0"/>
              <a:t>viticella</a:t>
            </a:r>
            <a:r>
              <a:rPr lang="en-US" sz="3600" b="1" i="1" dirty="0" smtClean="0"/>
              <a:t> </a:t>
            </a:r>
            <a:r>
              <a:rPr lang="en-US" dirty="0" smtClean="0"/>
              <a:t>collected by Lamarck – from P</a:t>
            </a:r>
            <a:endParaRPr lang="en-US" dirty="0"/>
          </a:p>
        </p:txBody>
      </p:sp>
      <p:pic>
        <p:nvPicPr>
          <p:cNvPr id="4" name="Content Placeholder 3" descr="P_LamarckClema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200560" cy="6324600"/>
          </a:xfrm>
        </p:spPr>
      </p:pic>
      <p:sp>
        <p:nvSpPr>
          <p:cNvPr id="5" name="Rectangle 4"/>
          <p:cNvSpPr/>
          <p:nvPr/>
        </p:nvSpPr>
        <p:spPr>
          <a:xfrm>
            <a:off x="4800600" y="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WILLI</a:t>
            </a:r>
            <a:endParaRPr lang="en-U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628357" cy="609600"/>
          </a:xfrm>
          <a:prstGeom prst="rect">
            <a:avLst/>
          </a:prstGeom>
          <a:noFill/>
        </p:spPr>
      </p:pic>
      <p:pic>
        <p:nvPicPr>
          <p:cNvPr id="7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628357" cy="609600"/>
          </a:xfrm>
          <a:prstGeom prst="rect">
            <a:avLst/>
          </a:prstGeom>
          <a:noFill/>
        </p:spPr>
      </p:pic>
      <p:pic>
        <p:nvPicPr>
          <p:cNvPr id="8" name="Picture 8" descr="C:\Users\Beth\AppData\Local\Microsoft\Windows\Temporary Internet Files\Content.IE5\1BSG2EFH\MC9004416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628357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410</TotalTime>
  <Words>1030</Words>
  <Application>Microsoft Office PowerPoint</Application>
  <PresentationFormat>On-screen Show (4:3)</PresentationFormat>
  <Paragraphs>190</Paragraphs>
  <Slides>37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Austin</vt:lpstr>
      <vt:lpstr>WILLI</vt:lpstr>
      <vt:lpstr>Herbaria are repositories of dried and pressed plant specimens, archivally maintained in a “library of plants</vt:lpstr>
      <vt:lpstr>History of Herbaria</vt:lpstr>
      <vt:lpstr>Oldest Herbaria</vt:lpstr>
      <vt:lpstr>University of Bologna</vt:lpstr>
      <vt:lpstr>WILLI – Index Herbariorum Identifier</vt:lpstr>
      <vt:lpstr>Slide 7</vt:lpstr>
      <vt:lpstr>Herbaria of note</vt:lpstr>
      <vt:lpstr>Clematis viticella collected by Lamarck – from P</vt:lpstr>
      <vt:lpstr>Herbaria of note - National</vt:lpstr>
      <vt:lpstr>Herbaria of note - National</vt:lpstr>
      <vt:lpstr>Herbaria of note - Regional</vt:lpstr>
      <vt:lpstr>Herbaria of Note- VA</vt:lpstr>
      <vt:lpstr>WILLI – College of William and Mary – 78,000 specimens </vt:lpstr>
      <vt:lpstr>W&amp;M Herbarium History</vt:lpstr>
      <vt:lpstr>Strong botanical history at W&amp;M</vt:lpstr>
      <vt:lpstr>Slide 17</vt:lpstr>
      <vt:lpstr>Herbarium specimens document where and when a plant grew </vt:lpstr>
      <vt:lpstr>Slide 19</vt:lpstr>
      <vt:lpstr>Slide 20</vt:lpstr>
      <vt:lpstr>Slide 21</vt:lpstr>
      <vt:lpstr>Even DNA itself! </vt:lpstr>
      <vt:lpstr>Slide 23</vt:lpstr>
      <vt:lpstr>Herbaria are a vital resource for many kinds of research questions</vt:lpstr>
      <vt:lpstr>research questions… </vt:lpstr>
      <vt:lpstr>What species are found in the College Woods or other areas?</vt:lpstr>
      <vt:lpstr>Herbaria are a vital resource for many kinds of research questions:</vt:lpstr>
      <vt:lpstr>Slide 28</vt:lpstr>
      <vt:lpstr>Slide 29</vt:lpstr>
      <vt:lpstr>Slide 30</vt:lpstr>
      <vt:lpstr>These specimens document species occurrences and provide material for other research projects - </vt:lpstr>
      <vt:lpstr>Slide 32</vt:lpstr>
      <vt:lpstr>Specimen collecting &amp; processing</vt:lpstr>
      <vt:lpstr>Slide 34</vt:lpstr>
      <vt:lpstr>Over a hundred research students and herbarium associates have contributed over 30,000 specimens to the herbarium </vt:lpstr>
      <vt:lpstr>Slide 36</vt:lpstr>
      <vt:lpstr>Slide 37</vt:lpstr>
    </vt:vector>
  </TitlesOfParts>
  <Company>College of William and Mary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</dc:title>
  <dc:creator>Chambers, Beth H</dc:creator>
  <cp:lastModifiedBy>Beth</cp:lastModifiedBy>
  <cp:revision>52</cp:revision>
  <dcterms:created xsi:type="dcterms:W3CDTF">2011-02-02T15:36:52Z</dcterms:created>
  <dcterms:modified xsi:type="dcterms:W3CDTF">2011-02-03T04:59:38Z</dcterms:modified>
</cp:coreProperties>
</file>