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5143500" cx="9144000"/>
  <p:notesSz cx="6858000" cy="9144000"/>
  <p:embeddedFontLst>
    <p:embeddedFont>
      <p:font typeface="Roboto Slab"/>
      <p:regular r:id="rId30"/>
      <p:bold r:id="rId31"/>
    </p:embeddedFont>
    <p:embeddedFont>
      <p:font typeface="Robo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Slab-bold.fntdata"/><Relationship Id="rId30" Type="http://schemas.openxmlformats.org/officeDocument/2006/relationships/font" Target="fonts/RobotoSlab-regular.fntdata"/><Relationship Id="rId11" Type="http://schemas.openxmlformats.org/officeDocument/2006/relationships/slide" Target="slides/slide7.xml"/><Relationship Id="rId33" Type="http://schemas.openxmlformats.org/officeDocument/2006/relationships/font" Target="fonts/Roboto-bold.fntdata"/><Relationship Id="rId10" Type="http://schemas.openxmlformats.org/officeDocument/2006/relationships/slide" Target="slides/slide6.xml"/><Relationship Id="rId32" Type="http://schemas.openxmlformats.org/officeDocument/2006/relationships/font" Target="fonts/Roboto-regular.fntdata"/><Relationship Id="rId13" Type="http://schemas.openxmlformats.org/officeDocument/2006/relationships/slide" Target="slides/slide9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8.xml"/><Relationship Id="rId34" Type="http://schemas.openxmlformats.org/officeDocument/2006/relationships/font" Target="fonts/Roboto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Tried two different types of GPS mapping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Handheld gps &gt; take waypoints using a gps, upload them onto computer, extract data as shapefiles, overly onto existing shapefile features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ArcCollector&gt; GIS app for phone, specify area working in, map features on site, connected to ArcGIS online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GPS inaccuracy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Working on such a small area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Two different types of gps mapping did not work out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Map created by DAA for facilities for stormwater infrastructure improvement plans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Very accurately drawn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Easy to use as a map reference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3 ways we get our plants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Donated from Virginia Native Plant Society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Bought from Homestead Garden Center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Rescued from areas that are set to be demolished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Harmful because alter the ecosystem structure and reducing biodiversity that other organisms rely on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What’s been done? (&gt;100 plants, mix of herbaceous and woody. Most of the herbaceous ones have been forgotten, as they were planted a year ago and not mapped. Most woody ones still have pink tags for identification. 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Future: More woody plants/trees: Dogwood, redbud, azalea, etc.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increased biodiversity, wildlife attractions (flowering plants), erosion control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without huge stands of bamboo, the Crim Dell and surrounding trails are  more visible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some plant locations already lost due to lack of documentation/students graduating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 ivy day (Master Naturalists) → Make a Difference Day (Linda + Bird Club) → SEAC Restoration formed.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Restoration: 2-4 workdays per semester, removed nearly all the bamboo (over 300 large stalks), Significant amounts of wisteria/honeysuckle/ivy as well, planted well over 100 native plants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Purpose of our project: To continue the work of SEAC Restoration and document it so that the project can continue past our graduation dates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Map from larger work that mapped woody species of the entire campus</a:t>
            </a:r>
          </a:p>
          <a:p>
            <a:pPr indent="-228600" lvl="0" marL="457200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Many issues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Made in 1980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Doesn’t have McGlothlin, shows lodges as Greek housing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Inconsistent labeling of features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Southern arm of the Crim Dell is a different shape now.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Found layers from multiple sources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Layers from the CGA matched with layers from Tim Russell and the James City County GIS Database (but not with water features or our knowledge of the area)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Relationship Id="rId4" Type="http://schemas.openxmlformats.org/officeDocument/2006/relationships/image" Target="../media/image13.jpg"/><Relationship Id="rId5" Type="http://schemas.openxmlformats.org/officeDocument/2006/relationships/image" Target="../media/image12.png"/><Relationship Id="rId6" Type="http://schemas.openxmlformats.org/officeDocument/2006/relationships/image" Target="../media/image1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dx.doi.org/10.1016/j.ecolecon.2004.10.002" TargetMode="External"/><Relationship Id="rId4" Type="http://schemas.openxmlformats.org/officeDocument/2006/relationships/hyperlink" Target="https://www.rhs.org.uk/advice/profile?PID=210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dx.doi.org/10.1016/S0169-5347(01)02194-2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jpg"/><Relationship Id="rId4" Type="http://schemas.openxmlformats.org/officeDocument/2006/relationships/image" Target="../media/image07.jpg"/><Relationship Id="rId5" Type="http://schemas.openxmlformats.org/officeDocument/2006/relationships/image" Target="../media/image0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avp9GEo_-3o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Mapping the Banks of the Crim Dell Pond</a:t>
            </a: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by Jesse Smyth &amp; Kendall King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87900" y="305625"/>
            <a:ext cx="8368200" cy="686100"/>
          </a:xfrm>
          <a:prstGeom prst="rect">
            <a:avLst/>
          </a:prstGeom>
          <a:solidFill>
            <a:srgbClr val="9FC5E8"/>
          </a:solidFill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ArcMap and ArcCollector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treeline_w_contour.png"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6925" y="991725"/>
            <a:ext cx="6137229" cy="411934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87900" y="305625"/>
            <a:ext cx="8368200" cy="686100"/>
          </a:xfrm>
          <a:prstGeom prst="rect">
            <a:avLst/>
          </a:prstGeom>
          <a:solidFill>
            <a:srgbClr val="9FC5E8"/>
          </a:solidFill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ArcMap and ArcCollector (GPS)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treeline_w_contour.png"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8591" y="991725"/>
            <a:ext cx="6185533" cy="41517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44" name="Shape 144"/>
          <p:cNvSpPr/>
          <p:nvPr/>
        </p:nvSpPr>
        <p:spPr>
          <a:xfrm rot="-3054520">
            <a:off x="2901288" y="3890838"/>
            <a:ext cx="989123" cy="292177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/>
        </p:nvSpPr>
        <p:spPr>
          <a:xfrm rot="7549226">
            <a:off x="4755028" y="3122555"/>
            <a:ext cx="989325" cy="292074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1495200" y="3163150"/>
            <a:ext cx="1511700" cy="3729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Patch of wisteria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1518600" y="4512875"/>
            <a:ext cx="2080500" cy="3729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Crim Dell water feature</a:t>
            </a:r>
          </a:p>
        </p:txBody>
      </p:sp>
      <p:sp>
        <p:nvSpPr>
          <p:cNvPr id="148" name="Shape 148"/>
          <p:cNvSpPr/>
          <p:nvPr/>
        </p:nvSpPr>
        <p:spPr>
          <a:xfrm>
            <a:off x="4482575" y="4083400"/>
            <a:ext cx="988200" cy="576000"/>
          </a:xfrm>
          <a:prstGeom prst="bentArrow">
            <a:avLst>
              <a:gd fmla="val 29535" name="adj1"/>
              <a:gd fmla="val 25000" name="adj2"/>
              <a:gd fmla="val 25000" name="adj3"/>
              <a:gd fmla="val 43750" name="adj4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 txBox="1"/>
          <p:nvPr/>
        </p:nvSpPr>
        <p:spPr>
          <a:xfrm>
            <a:off x="4478850" y="4711075"/>
            <a:ext cx="2294100" cy="3729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Patch of removed bamboo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5567025" y="2161450"/>
            <a:ext cx="1541700" cy="6207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Patch of existing bamboo</a:t>
            </a:r>
          </a:p>
        </p:txBody>
      </p:sp>
      <p:sp>
        <p:nvSpPr>
          <p:cNvPr id="151" name="Shape 151"/>
          <p:cNvSpPr/>
          <p:nvPr/>
        </p:nvSpPr>
        <p:spPr>
          <a:xfrm>
            <a:off x="2166025" y="2716825"/>
            <a:ext cx="1217100" cy="372900"/>
          </a:xfrm>
          <a:prstGeom prst="bentArrow">
            <a:avLst>
              <a:gd fmla="val 42109" name="adj1"/>
              <a:gd fmla="val 34348" name="adj2"/>
              <a:gd fmla="val 25000" name="adj3"/>
              <a:gd fmla="val 43750" name="adj4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1918525" y="1352400"/>
            <a:ext cx="1955400" cy="525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F0000"/>
                </a:solidFill>
              </a:rPr>
              <a:t>PROBLEMS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87900" y="305625"/>
            <a:ext cx="8368200" cy="6861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Draper Aden Associates Map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Draper_Crim.PNG"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3925" y="1020850"/>
            <a:ext cx="5411049" cy="40913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solidFill>
            <a:srgbClr val="9FC5E8"/>
          </a:solidFill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 Closer Look at the Map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2355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tree close up.PNG"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2475" y="1144125"/>
            <a:ext cx="5320874" cy="399937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/>
          <p:nvPr/>
        </p:nvSpPr>
        <p:spPr>
          <a:xfrm>
            <a:off x="2184575" y="1199675"/>
            <a:ext cx="723900" cy="6861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3488775" y="1551325"/>
            <a:ext cx="592800" cy="613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5916425" y="3841800"/>
            <a:ext cx="592800" cy="5778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387900" y="305625"/>
            <a:ext cx="8368200" cy="686100"/>
          </a:xfrm>
          <a:prstGeom prst="rect">
            <a:avLst/>
          </a:prstGeom>
          <a:solidFill>
            <a:srgbClr val="9FC5E8"/>
          </a:solidFill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Hand Mapping the Crim Dell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an 18.jpeg"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7375" y="1027400"/>
            <a:ext cx="5628700" cy="4085699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387900" y="305625"/>
            <a:ext cx="8368200" cy="686100"/>
          </a:xfrm>
          <a:prstGeom prst="rect">
            <a:avLst/>
          </a:prstGeom>
          <a:solidFill>
            <a:srgbClr val="9FC5E8"/>
          </a:solidFill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Invasives and New Plants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Final_map.png"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8375" y="1018125"/>
            <a:ext cx="5286599" cy="409222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planttable1.PNG" id="190" name="Shape 190"/>
          <p:cNvPicPr preferRelativeResize="0"/>
          <p:nvPr/>
        </p:nvPicPr>
        <p:blipFill rotWithShape="1">
          <a:blip r:embed="rId3">
            <a:alphaModFix/>
          </a:blip>
          <a:srcRect b="0" l="2988" r="2153" t="0"/>
          <a:stretch/>
        </p:blipFill>
        <p:spPr>
          <a:xfrm>
            <a:off x="1282600" y="113537"/>
            <a:ext cx="6092350" cy="491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planttable1.PNG" id="197" name="Shape 197"/>
          <p:cNvPicPr preferRelativeResize="0"/>
          <p:nvPr/>
        </p:nvPicPr>
        <p:blipFill rotWithShape="1">
          <a:blip r:embed="rId3">
            <a:alphaModFix/>
          </a:blip>
          <a:srcRect b="0" l="2988" r="2153" t="0"/>
          <a:stretch/>
        </p:blipFill>
        <p:spPr>
          <a:xfrm>
            <a:off x="1435000" y="113537"/>
            <a:ext cx="6092350" cy="49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/>
          <p:nvPr/>
        </p:nvSpPr>
        <p:spPr>
          <a:xfrm>
            <a:off x="3119100" y="836548"/>
            <a:ext cx="556200" cy="210437"/>
          </a:xfrm>
          <a:prstGeom prst="flowChartTerminator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3119100" y="1348895"/>
            <a:ext cx="438587" cy="210438"/>
          </a:xfrm>
          <a:prstGeom prst="flowChartTerminator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 txBox="1"/>
          <p:nvPr/>
        </p:nvSpPr>
        <p:spPr>
          <a:xfrm>
            <a:off x="667550" y="1489825"/>
            <a:ext cx="2126700" cy="3141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Virginia Native Plant Society</a:t>
            </a:r>
          </a:p>
        </p:txBody>
      </p:sp>
      <p:sp>
        <p:nvSpPr>
          <p:cNvPr id="201" name="Shape 201"/>
          <p:cNvSpPr/>
          <p:nvPr/>
        </p:nvSpPr>
        <p:spPr>
          <a:xfrm rot="500">
            <a:off x="667538" y="856171"/>
            <a:ext cx="2061300" cy="5496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/>
        </p:nvSpPr>
        <p:spPr>
          <a:xfrm rot="10800000">
            <a:off x="3893450" y="1046970"/>
            <a:ext cx="2958000" cy="5499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 txBox="1"/>
          <p:nvPr/>
        </p:nvSpPr>
        <p:spPr>
          <a:xfrm>
            <a:off x="4790150" y="614825"/>
            <a:ext cx="2061300" cy="3141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Homestead Garden Center</a:t>
            </a:r>
          </a:p>
        </p:txBody>
      </p:sp>
      <p:sp>
        <p:nvSpPr>
          <p:cNvPr id="204" name="Shape 204"/>
          <p:cNvSpPr/>
          <p:nvPr/>
        </p:nvSpPr>
        <p:spPr>
          <a:xfrm>
            <a:off x="4174550" y="2064074"/>
            <a:ext cx="458513" cy="210438"/>
          </a:xfrm>
          <a:prstGeom prst="flowChartTerminator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/>
        </p:nvSpPr>
        <p:spPr>
          <a:xfrm flipH="1">
            <a:off x="4790275" y="2049025"/>
            <a:ext cx="2152800" cy="5499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 txBox="1"/>
          <p:nvPr/>
        </p:nvSpPr>
        <p:spPr>
          <a:xfrm>
            <a:off x="4633075" y="2730400"/>
            <a:ext cx="2310000" cy="3141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Rescued from construction site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solidFill>
            <a:srgbClr val="9FC5E8"/>
          </a:solidFill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 Closer Look at the Trees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2355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tree close up.PNG"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2475" y="1144125"/>
            <a:ext cx="5320874" cy="399937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/>
          <p:nvPr/>
        </p:nvSpPr>
        <p:spPr>
          <a:xfrm>
            <a:off x="2591025" y="1371325"/>
            <a:ext cx="930900" cy="8688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5405150" y="2840650"/>
            <a:ext cx="930900" cy="8343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4901475" y="1295475"/>
            <a:ext cx="807900" cy="8343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387900" y="305625"/>
            <a:ext cx="8368200" cy="686100"/>
          </a:xfrm>
          <a:prstGeom prst="rect">
            <a:avLst/>
          </a:prstGeom>
          <a:solidFill>
            <a:srgbClr val="9FC5E8"/>
          </a:solidFill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Invasives and Woody Species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woody_species.png"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2150" y="1040474"/>
            <a:ext cx="5255125" cy="406662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87900" y="305625"/>
            <a:ext cx="8368200" cy="686100"/>
          </a:xfrm>
          <a:prstGeom prst="rect">
            <a:avLst/>
          </a:prstGeom>
          <a:solidFill>
            <a:srgbClr val="9FC5E8"/>
          </a:solidFill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Intro to Invasion Ecology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Non-native invasive species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Take over land and choke out native species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Harmful to ecosystems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Crim Dell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Full of many invasive species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Bamboo, wisteria, English ivy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Ongoing projects to restore ecological health of Crim Dell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 b="0" l="0" r="1176" t="0"/>
          <a:stretch/>
        </p:blipFill>
        <p:spPr>
          <a:xfrm>
            <a:off x="1992950" y="102650"/>
            <a:ext cx="4943575" cy="493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beautyberry"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7182" y="1489826"/>
            <a:ext cx="4873494" cy="365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Plan for Replanting</a:t>
            </a:r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redbud" id="238" name="Shape 238"/>
          <p:cNvPicPr preferRelativeResize="0"/>
          <p:nvPr/>
        </p:nvPicPr>
        <p:blipFill rotWithShape="1">
          <a:blip r:embed="rId4">
            <a:alphaModFix/>
          </a:blip>
          <a:srcRect b="13718" l="0" r="0" t="0"/>
          <a:stretch/>
        </p:blipFill>
        <p:spPr>
          <a:xfrm>
            <a:off x="4593825" y="0"/>
            <a:ext cx="4550175" cy="2964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239" name="Shape 2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8900" y="1982800"/>
            <a:ext cx="2485100" cy="31726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gold azaleas" id="240" name="Shape 2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" y="1489825"/>
            <a:ext cx="2433857" cy="365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/>
        </p:nvSpPr>
        <p:spPr>
          <a:xfrm>
            <a:off x="4593825" y="85100"/>
            <a:ext cx="975000" cy="3402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Redbud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0" y="1585525"/>
            <a:ext cx="1590300" cy="3402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Golden Azalea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2433837" y="1585525"/>
            <a:ext cx="1384200" cy="3402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Beautyberry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6658900" y="2084775"/>
            <a:ext cx="1208700" cy="3402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Pawpaw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Conclusions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Improved ecological health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Greater accessibility for the campus community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Opportunities for mental health improvement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Continuation of the project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Mapping is hard.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 You!! 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Linda and Beth!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Calandra!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Everyone else we talked to!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All of you for coming!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solidFill>
            <a:srgbClr val="9FC5E8"/>
          </a:solidFill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References</a:t>
            </a:r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Mathes, Martin. (1980). Map Q. </a:t>
            </a:r>
            <a:r>
              <a:rPr i="1"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Collection of Woody Species, </a:t>
            </a: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45-47.</a:t>
            </a:r>
          </a:p>
          <a:p>
            <a:pPr lvl="0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Petrides, G. A. &amp; Wehr, J. (1998). </a:t>
            </a:r>
            <a:r>
              <a:rPr i="1"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Eastern Trees</a:t>
            </a: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China: Houghton Mifflin Company.</a:t>
            </a:r>
          </a:p>
          <a:p>
            <a:pPr lvl="0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Pimentel, D., Zuniga, R., &amp; Morrison, D. (2005). Update on the environmental and economic costs</a:t>
            </a:r>
          </a:p>
          <a:p>
            <a:pPr indent="457200" lvl="0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associated with alien-invasive species in the united states.</a:t>
            </a:r>
            <a:r>
              <a:rPr i="1"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Ecological Economics, 52</a:t>
            </a: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(3),</a:t>
            </a:r>
          </a:p>
          <a:p>
            <a:pPr indent="457200" lvl="0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273-288. doi:</a:t>
            </a:r>
            <a:r>
              <a:rPr lang="en" sz="11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http://dx.doi.org/10.1016/j.ecolecon.2004.10.002</a:t>
            </a:r>
          </a:p>
          <a:p>
            <a:pPr lvl="0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Restoration Ecology Class. (2016). Dr. Doug DeBerry, College of William &amp; Mary. BIOL/ENSP.</a:t>
            </a:r>
          </a:p>
          <a:p>
            <a:pPr lvl="0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Royal Horticultural Society. (2016). Bamboo Control. The Royal Horticultural Society.</a:t>
            </a:r>
          </a:p>
          <a:p>
            <a:pPr indent="0" lvl="0" marL="457200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doi:</a:t>
            </a:r>
            <a:r>
              <a:rPr lang="en" sz="11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https://www.rhs.org.uk/advice/profile?PID=210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387900" y="392624"/>
            <a:ext cx="8368200" cy="4377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L="457200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 Den Berg, A. E., Maas, J., Verheij, R. A., &amp; Groenewegen, P. P. (2010). Green space as a buffer between stressful life events and health. </a:t>
            </a:r>
            <a:r>
              <a:rPr i="1"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 Science &amp; Medicine,</a:t>
            </a: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70</a:t>
            </a: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(8), 1203-1210. doi:10.1016/j.socscimed.2010.01.002</a:t>
            </a:r>
          </a:p>
          <a:p>
            <a:pPr lvl="0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Virginia Department of Forestry (2001). </a:t>
            </a:r>
            <a:r>
              <a:rPr i="1"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Common Forest Trees of Virginia: How to Know Them A Pocket</a:t>
            </a:r>
          </a:p>
          <a:p>
            <a:pPr indent="457200" lvl="0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Manual</a:t>
            </a: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Charlottesville, VA: Department of Forestry.</a:t>
            </a:r>
          </a:p>
          <a:p>
            <a:pPr lvl="0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Virginia Department of Forestry. (2010).</a:t>
            </a:r>
            <a:r>
              <a:rPr i="1"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Common Native Trees of Virginia</a:t>
            </a: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Charlottesville, VA:</a:t>
            </a:r>
          </a:p>
          <a:p>
            <a:pPr indent="457200" lvl="0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Forestry.</a:t>
            </a:r>
          </a:p>
          <a:p>
            <a:pPr lvl="0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Virginia Native Plant Society. (2011). Native plants for conservation, restoration, and landscaping.</a:t>
            </a:r>
          </a:p>
          <a:p>
            <a:pPr indent="457200" lvl="0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Virginia Department of Conservation and Recreation.</a:t>
            </a:r>
          </a:p>
          <a:p>
            <a:pPr lvl="0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Zavaleta, E. S., Hobbs, R. J., &amp; Mooney, H. A. (2001). Viewing invasive species removal in a</a:t>
            </a:r>
          </a:p>
          <a:p>
            <a:pPr indent="457200" lvl="0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whole-ecosystem context.</a:t>
            </a:r>
            <a:r>
              <a:rPr i="1"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Trends in Ecology &amp; Evolution, 16</a:t>
            </a: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(8), 454-459.</a:t>
            </a:r>
          </a:p>
          <a:p>
            <a:pPr indent="457200" lvl="0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doi:</a:t>
            </a:r>
            <a:r>
              <a:rPr lang="en" sz="11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http://dx.doi.org/10.1016/S0169-5347(01)02194-2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87900" y="305625"/>
            <a:ext cx="8368200" cy="686100"/>
          </a:xfrm>
          <a:prstGeom prst="rect">
            <a:avLst/>
          </a:prstGeom>
          <a:solidFill>
            <a:srgbClr val="9FC5E8"/>
          </a:solidFill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Background of Project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20161023_142202415.jpg" id="77" name="Shape 77"/>
          <p:cNvPicPr preferRelativeResize="0"/>
          <p:nvPr/>
        </p:nvPicPr>
        <p:blipFill rotWithShape="1">
          <a:blip r:embed="rId3">
            <a:alphaModFix/>
          </a:blip>
          <a:srcRect b="47586" l="0" r="0" t="20911"/>
          <a:stretch/>
        </p:blipFill>
        <p:spPr>
          <a:xfrm>
            <a:off x="0" y="1489837"/>
            <a:ext cx="6530018" cy="36536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toration_poster.jpg" id="78" name="Shape 78"/>
          <p:cNvPicPr preferRelativeResize="0"/>
          <p:nvPr/>
        </p:nvPicPr>
        <p:blipFill rotWithShape="1">
          <a:blip r:embed="rId4">
            <a:alphaModFix/>
          </a:blip>
          <a:srcRect b="0" l="0" r="0" t="1710"/>
          <a:stretch/>
        </p:blipFill>
        <p:spPr>
          <a:xfrm>
            <a:off x="5871299" y="0"/>
            <a:ext cx="3272700" cy="4757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olina.jpg" id="79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1300" y="3302600"/>
            <a:ext cx="3272700" cy="184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SEAC Restoration Video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accent5"/>
                </a:solidFill>
                <a:hlinkClick r:id="rId3"/>
              </a:rPr>
              <a:t>https://www.youtube.com/watch?v=avp9GEo_-3o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87900" y="305625"/>
            <a:ext cx="8368200" cy="6861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Original Goals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Map and document dominant woody vegetation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Map and document invasive species of interest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Map and document sunny and shady slopes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Calculate the percent slopes around the pond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Create a planting plan using information gathered </a:t>
            </a:r>
          </a:p>
          <a:p>
            <a:pPr indent="-228600" lvl="0" marL="45720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Research options for planting on steep slopes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10819" l="18464" r="9577" t="9154"/>
          <a:stretch/>
        </p:blipFill>
        <p:spPr>
          <a:xfrm rot="-5400000">
            <a:off x="2587087" y="-46612"/>
            <a:ext cx="4081924" cy="6216849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98" name="Shape 98"/>
          <p:cNvSpPr txBox="1"/>
          <p:nvPr>
            <p:ph type="title"/>
          </p:nvPr>
        </p:nvSpPr>
        <p:spPr>
          <a:xfrm>
            <a:off x="387900" y="305625"/>
            <a:ext cx="8368200" cy="686100"/>
          </a:xfrm>
          <a:prstGeom prst="rect">
            <a:avLst/>
          </a:prstGeom>
          <a:solidFill>
            <a:srgbClr val="9FC5E8"/>
          </a:solidFill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600">
                <a:solidFill>
                  <a:srgbClr val="FFFFFF"/>
                </a:solidFill>
              </a:rPr>
              <a:t>“Collection of Woody Species”Martin Mathes, 1980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b="10819" l="18464" r="9577" t="9154"/>
          <a:stretch/>
        </p:blipFill>
        <p:spPr>
          <a:xfrm rot="-5400000">
            <a:off x="2587087" y="-46612"/>
            <a:ext cx="4081924" cy="6216849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05" name="Shape 105"/>
          <p:cNvSpPr txBox="1"/>
          <p:nvPr>
            <p:ph type="title"/>
          </p:nvPr>
        </p:nvSpPr>
        <p:spPr>
          <a:xfrm>
            <a:off x="387900" y="305625"/>
            <a:ext cx="8368200" cy="686100"/>
          </a:xfrm>
          <a:prstGeom prst="rect">
            <a:avLst/>
          </a:prstGeom>
          <a:solidFill>
            <a:srgbClr val="9FC5E8"/>
          </a:solidFill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>
                <a:solidFill>
                  <a:srgbClr val="FFFFFF"/>
                </a:solidFill>
              </a:rPr>
              <a:t>“Collection of Woody Species”Martin Mathes, 1980</a:t>
            </a:r>
          </a:p>
        </p:txBody>
      </p:sp>
      <p:sp>
        <p:nvSpPr>
          <p:cNvPr id="106" name="Shape 106"/>
          <p:cNvSpPr/>
          <p:nvPr/>
        </p:nvSpPr>
        <p:spPr>
          <a:xfrm flipH="1">
            <a:off x="3847900" y="4083350"/>
            <a:ext cx="1217100" cy="242100"/>
          </a:xfrm>
          <a:prstGeom prst="lef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/>
        </p:nvSpPr>
        <p:spPr>
          <a:xfrm flipH="1" rot="5400000">
            <a:off x="5531375" y="2508175"/>
            <a:ext cx="1204200" cy="242100"/>
          </a:xfrm>
          <a:prstGeom prst="lef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/>
        </p:nvSpPr>
        <p:spPr>
          <a:xfrm flipH="1" rot="-5400000">
            <a:off x="2317675" y="1651550"/>
            <a:ext cx="865200" cy="242100"/>
          </a:xfrm>
          <a:prstGeom prst="lef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/>
        </p:nvSpPr>
        <p:spPr>
          <a:xfrm>
            <a:off x="1938775" y="2336175"/>
            <a:ext cx="1623000" cy="3402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Outdated features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1758925" y="4034300"/>
            <a:ext cx="1982700" cy="3402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Unexplained symbols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5176225" y="1559350"/>
            <a:ext cx="1982700" cy="3402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Incorrect water feature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3703900" y="2671225"/>
            <a:ext cx="1982700" cy="525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F0000"/>
                </a:solidFill>
              </a:rPr>
              <a:t>PROBLEMS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87900" y="305625"/>
            <a:ext cx="8368200" cy="686100"/>
          </a:xfrm>
          <a:prstGeom prst="rect">
            <a:avLst/>
          </a:prstGeom>
          <a:solidFill>
            <a:srgbClr val="9FC5E8"/>
          </a:solidFill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Layers from JCC GIS Database, W&amp;M CGA, &amp; Tim Russell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rim Dell Basemap.png" id="119" name="Shape 119"/>
          <p:cNvPicPr preferRelativeResize="0"/>
          <p:nvPr/>
        </p:nvPicPr>
        <p:blipFill rotWithShape="1">
          <a:blip r:embed="rId3">
            <a:alphaModFix/>
          </a:blip>
          <a:srcRect b="21535" l="0" r="0" t="16759"/>
          <a:stretch/>
        </p:blipFill>
        <p:spPr>
          <a:xfrm>
            <a:off x="1180300" y="991725"/>
            <a:ext cx="6811426" cy="411249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87900" y="305625"/>
            <a:ext cx="8368200" cy="686100"/>
          </a:xfrm>
          <a:prstGeom prst="rect">
            <a:avLst/>
          </a:prstGeom>
          <a:solidFill>
            <a:srgbClr val="9FC5E8"/>
          </a:solidFill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Layers from JCC GIS Database, W&amp;M CGA, &amp; Tim Russell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rim Dell Basemap.png" id="126" name="Shape 126"/>
          <p:cNvPicPr preferRelativeResize="0"/>
          <p:nvPr/>
        </p:nvPicPr>
        <p:blipFill rotWithShape="1">
          <a:blip r:embed="rId3">
            <a:alphaModFix/>
          </a:blip>
          <a:srcRect b="21535" l="0" r="0" t="16759"/>
          <a:stretch/>
        </p:blipFill>
        <p:spPr>
          <a:xfrm>
            <a:off x="1180300" y="991725"/>
            <a:ext cx="6811426" cy="411249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27" name="Shape 127"/>
          <p:cNvSpPr/>
          <p:nvPr/>
        </p:nvSpPr>
        <p:spPr>
          <a:xfrm flipH="1" rot="10800000">
            <a:off x="2833500" y="3530642"/>
            <a:ext cx="3213300" cy="7461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 txBox="1"/>
          <p:nvPr/>
        </p:nvSpPr>
        <p:spPr>
          <a:xfrm>
            <a:off x="1930425" y="2820400"/>
            <a:ext cx="2009100" cy="5823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Contour intervals cross water feature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1930425" y="1489825"/>
            <a:ext cx="1712100" cy="525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rgbClr val="FF0000"/>
                </a:solidFill>
              </a:rPr>
              <a:t>PROBLEM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