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diagrams/quickStyle6.xml" ContentType="application/vnd.openxmlformats-officedocument.drawingml.diagramStyl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colors6.xml" ContentType="application/vnd.openxmlformats-officedocument.drawingml.diagramColors+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rawing4.xml" ContentType="application/vnd.ms-office.drawingml.diagramDrawing+xml"/>
  <Override PartName="/ppt/diagrams/colors4.xml" ContentType="application/vnd.openxmlformats-officedocument.drawingml.diagramColors+xml"/>
  <Override PartName="/ppt/diagrams/layout4.xml" ContentType="application/vnd.openxmlformats-officedocument.drawingml.diagramLayout+xml"/>
  <Override PartName="/ppt/diagrams/layout5.xml" ContentType="application/vnd.openxmlformats-officedocument.drawingml.diagramLayout+xml"/>
  <Override PartName="/ppt/diagrams/drawing6.xml" ContentType="application/vnd.ms-office.drawingml.diagramDrawing+xml"/>
  <Override PartName="/ppt/diagrams/quickStyle4.xml" ContentType="application/vnd.openxmlformats-officedocument.drawingml.diagramStyle+xml"/>
  <Override PartName="/ppt/diagrams/layout6.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6" r:id="rId2"/>
    <p:sldId id="296" r:id="rId3"/>
    <p:sldId id="257" r:id="rId4"/>
    <p:sldId id="273" r:id="rId5"/>
    <p:sldId id="258" r:id="rId6"/>
    <p:sldId id="291" r:id="rId7"/>
    <p:sldId id="290" r:id="rId8"/>
    <p:sldId id="261" r:id="rId9"/>
    <p:sldId id="279" r:id="rId10"/>
    <p:sldId id="275" r:id="rId11"/>
    <p:sldId id="262" r:id="rId12"/>
    <p:sldId id="276" r:id="rId13"/>
    <p:sldId id="277" r:id="rId14"/>
    <p:sldId id="278" r:id="rId15"/>
    <p:sldId id="280" r:id="rId16"/>
    <p:sldId id="281" r:id="rId17"/>
    <p:sldId id="284" r:id="rId18"/>
    <p:sldId id="303" r:id="rId19"/>
    <p:sldId id="295" r:id="rId20"/>
    <p:sldId id="285" r:id="rId21"/>
    <p:sldId id="297" r:id="rId22"/>
    <p:sldId id="304" r:id="rId23"/>
    <p:sldId id="289" r:id="rId24"/>
    <p:sldId id="294" r:id="rId25"/>
    <p:sldId id="283" r:id="rId26"/>
    <p:sldId id="300" r:id="rId27"/>
    <p:sldId id="301" r:id="rId28"/>
    <p:sldId id="305" r:id="rId2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06C454-F5DA-496F-B789-2E0417AF2D6F}" v="12" dt="2024-01-30T20:34:32.4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42" d="100"/>
          <a:sy n="142" d="100"/>
        </p:scale>
        <p:origin x="714" y="12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diagrams/_rels/data5.xml.rels><?xml version="1.0" encoding="UTF-8" standalone="yes"?>
<Relationships xmlns="http://schemas.openxmlformats.org/package/2006/relationships"><Relationship Id="rId2" Type="http://schemas.openxmlformats.org/officeDocument/2006/relationships/hyperlink" Target="https://www.wm.edu/offices/supplychain/ap/typesofappayment/index.php" TargetMode="External"/><Relationship Id="rId1" Type="http://schemas.openxmlformats.org/officeDocument/2006/relationships/hyperlink" Target="https://wm1693.app.box.com/file/783083310830?s=ynztl6dp9a50g7hh9d7zsx36htssiepg" TargetMode="External"/></Relationships>
</file>

<file path=ppt/diagrams/_rels/data6.xml.rels><?xml version="1.0" encoding="UTF-8" standalone="yes"?>
<Relationships xmlns="http://schemas.openxmlformats.org/package/2006/relationships"><Relationship Id="rId1" Type="http://schemas.openxmlformats.org/officeDocument/2006/relationships/hyperlink" Target="mailto:AskHR@wm.edu" TargetMode="External"/></Relationships>
</file>

<file path=ppt/diagrams/_rels/drawing5.xml.rels><?xml version="1.0" encoding="UTF-8" standalone="yes"?>
<Relationships xmlns="http://schemas.openxmlformats.org/package/2006/relationships"><Relationship Id="rId2" Type="http://schemas.openxmlformats.org/officeDocument/2006/relationships/hyperlink" Target="https://www.wm.edu/offices/supplychain/ap/typesofappayment/index.php" TargetMode="External"/><Relationship Id="rId1" Type="http://schemas.openxmlformats.org/officeDocument/2006/relationships/hyperlink" Target="https://wm1693.app.box.com/file/783083310830?s=ynztl6dp9a50g7hh9d7zsx36htssiepg"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mailto:AskHR@wm.ed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9A2E4E-6836-4895-8C13-D3E400B074B9}" type="doc">
      <dgm:prSet loTypeId="urn:microsoft.com/office/officeart/2005/8/layout/hList1" loCatId="list" qsTypeId="urn:microsoft.com/office/officeart/2005/8/quickstyle/3d3" qsCatId="3D" csTypeId="urn:microsoft.com/office/officeart/2005/8/colors/accent1_2" csCatId="accent1" phldr="1"/>
      <dgm:spPr/>
      <dgm:t>
        <a:bodyPr/>
        <a:lstStyle/>
        <a:p>
          <a:endParaRPr lang="en-US"/>
        </a:p>
      </dgm:t>
    </dgm:pt>
    <dgm:pt modelId="{4A7D3BC8-7F87-4BCA-819D-1AC11A3B12C1}">
      <dgm:prSet/>
      <dgm:spPr/>
      <dgm:t>
        <a:bodyPr/>
        <a:lstStyle/>
        <a:p>
          <a:r>
            <a:rPr lang="en-US" b="0" i="0" baseline="0" dirty="0"/>
            <a:t>The taxation of scholarships and fellowships is important to colleges and universities</a:t>
          </a:r>
          <a:endParaRPr lang="en-US" dirty="0"/>
        </a:p>
      </dgm:t>
    </dgm:pt>
    <dgm:pt modelId="{386C8B5A-C56F-4B88-B301-06BD3F65CFE4}" type="parTrans" cxnId="{77B2CA70-BA5E-4033-8075-EB709657D9DC}">
      <dgm:prSet/>
      <dgm:spPr/>
      <dgm:t>
        <a:bodyPr/>
        <a:lstStyle/>
        <a:p>
          <a:endParaRPr lang="en-US"/>
        </a:p>
      </dgm:t>
    </dgm:pt>
    <dgm:pt modelId="{845B9369-0436-4C23-B6BC-3B087A8E1943}" type="sibTrans" cxnId="{77B2CA70-BA5E-4033-8075-EB709657D9DC}">
      <dgm:prSet/>
      <dgm:spPr/>
      <dgm:t>
        <a:bodyPr/>
        <a:lstStyle/>
        <a:p>
          <a:endParaRPr lang="en-US"/>
        </a:p>
      </dgm:t>
    </dgm:pt>
    <dgm:pt modelId="{EC57052A-376B-4F97-9927-FCECC6549326}">
      <dgm:prSet/>
      <dgm:spPr/>
      <dgm:t>
        <a:bodyPr/>
        <a:lstStyle/>
        <a:p>
          <a:r>
            <a:rPr lang="en-US" b="0" i="0" baseline="0" dirty="0"/>
            <a:t>Processing Teams need to know whether the award is taxable and, if so, whether it must withhold income tax on the payment and file any reports with the IRS. </a:t>
          </a:r>
          <a:endParaRPr lang="en-US" dirty="0"/>
        </a:p>
      </dgm:t>
    </dgm:pt>
    <dgm:pt modelId="{B3F6B3EA-4387-446B-8D75-3B83CED5DEC0}" type="parTrans" cxnId="{0262273E-9DEE-42C1-BD50-BDC4E1DA475B}">
      <dgm:prSet/>
      <dgm:spPr/>
      <dgm:t>
        <a:bodyPr/>
        <a:lstStyle/>
        <a:p>
          <a:endParaRPr lang="en-US"/>
        </a:p>
      </dgm:t>
    </dgm:pt>
    <dgm:pt modelId="{FE22633B-2ADC-4B5A-8DC1-3261F380356D}" type="sibTrans" cxnId="{0262273E-9DEE-42C1-BD50-BDC4E1DA475B}">
      <dgm:prSet/>
      <dgm:spPr/>
      <dgm:t>
        <a:bodyPr/>
        <a:lstStyle/>
        <a:p>
          <a:endParaRPr lang="en-US"/>
        </a:p>
      </dgm:t>
    </dgm:pt>
    <dgm:pt modelId="{34FD6C70-BE43-42AC-913E-189C9FC54E2B}">
      <dgm:prSet/>
      <dgm:spPr/>
      <dgm:t>
        <a:bodyPr/>
        <a:lstStyle/>
        <a:p>
          <a:pPr algn="l"/>
          <a:r>
            <a:rPr lang="en-US" b="0" i="0" baseline="0" dirty="0"/>
            <a:t>For the most part, all student payments are taxable and reportable.  </a:t>
          </a:r>
          <a:endParaRPr lang="en-US" dirty="0"/>
        </a:p>
      </dgm:t>
    </dgm:pt>
    <dgm:pt modelId="{355977B0-255D-4FC2-BB09-7971EF440772}" type="parTrans" cxnId="{0FEA877A-3834-4CFA-A08B-999B2CE5A295}">
      <dgm:prSet/>
      <dgm:spPr/>
      <dgm:t>
        <a:bodyPr/>
        <a:lstStyle/>
        <a:p>
          <a:endParaRPr lang="en-US"/>
        </a:p>
      </dgm:t>
    </dgm:pt>
    <dgm:pt modelId="{A1BDB0F2-FE60-45C8-AABD-4EDBE1293602}" type="sibTrans" cxnId="{0FEA877A-3834-4CFA-A08B-999B2CE5A295}">
      <dgm:prSet/>
      <dgm:spPr/>
      <dgm:t>
        <a:bodyPr/>
        <a:lstStyle/>
        <a:p>
          <a:endParaRPr lang="en-US"/>
        </a:p>
      </dgm:t>
    </dgm:pt>
    <dgm:pt modelId="{FE3D0D9C-B52D-4521-B8BA-C0CA6A7E19A7}">
      <dgm:prSet/>
      <dgm:spPr/>
      <dgm:t>
        <a:bodyPr/>
        <a:lstStyle/>
        <a:p>
          <a:r>
            <a:rPr lang="en-US" dirty="0"/>
            <a:t>There is also the tax impact on the student who receives the scholarship or fellowship payments. We need to ensure our students are aware of and follow compliance with the applicable tax laws. </a:t>
          </a:r>
        </a:p>
      </dgm:t>
    </dgm:pt>
    <dgm:pt modelId="{103AFFB1-A836-47D0-8787-63E33F7DA99C}" type="parTrans" cxnId="{8DA66838-0E37-4FF6-8D21-1104EEA9342B}">
      <dgm:prSet/>
      <dgm:spPr/>
      <dgm:t>
        <a:bodyPr/>
        <a:lstStyle/>
        <a:p>
          <a:endParaRPr lang="en-US"/>
        </a:p>
      </dgm:t>
    </dgm:pt>
    <dgm:pt modelId="{6C830752-5A19-4E71-93EA-BD16155E6180}" type="sibTrans" cxnId="{8DA66838-0E37-4FF6-8D21-1104EEA9342B}">
      <dgm:prSet/>
      <dgm:spPr/>
      <dgm:t>
        <a:bodyPr/>
        <a:lstStyle/>
        <a:p>
          <a:endParaRPr lang="en-US"/>
        </a:p>
      </dgm:t>
    </dgm:pt>
    <dgm:pt modelId="{DA0E8ADF-0054-4025-8AF5-C930B7A26219}">
      <dgm:prSet/>
      <dgm:spPr/>
      <dgm:t>
        <a:bodyPr/>
        <a:lstStyle/>
        <a:p>
          <a:endParaRPr lang="en-US" dirty="0"/>
        </a:p>
      </dgm:t>
    </dgm:pt>
    <dgm:pt modelId="{106D016F-978D-4E8D-942B-509B4D72E481}" type="parTrans" cxnId="{3F77ED4E-7A82-4057-9E45-658509C16847}">
      <dgm:prSet/>
      <dgm:spPr/>
      <dgm:t>
        <a:bodyPr/>
        <a:lstStyle/>
        <a:p>
          <a:endParaRPr lang="en-US"/>
        </a:p>
      </dgm:t>
    </dgm:pt>
    <dgm:pt modelId="{EFB0AF19-EA38-4FDB-BFA6-CDBAD28FBF87}" type="sibTrans" cxnId="{3F77ED4E-7A82-4057-9E45-658509C16847}">
      <dgm:prSet/>
      <dgm:spPr/>
      <dgm:t>
        <a:bodyPr/>
        <a:lstStyle/>
        <a:p>
          <a:endParaRPr lang="en-US"/>
        </a:p>
      </dgm:t>
    </dgm:pt>
    <dgm:pt modelId="{E5BCE706-8660-4A78-AA3E-6D3D96C49246}" type="pres">
      <dgm:prSet presAssocID="{249A2E4E-6836-4895-8C13-D3E400B074B9}" presName="Name0" presStyleCnt="0">
        <dgm:presLayoutVars>
          <dgm:dir/>
          <dgm:animLvl val="lvl"/>
          <dgm:resizeHandles val="exact"/>
        </dgm:presLayoutVars>
      </dgm:prSet>
      <dgm:spPr/>
    </dgm:pt>
    <dgm:pt modelId="{B2574AE5-62DC-4BC7-B0E5-5E150CC22C22}" type="pres">
      <dgm:prSet presAssocID="{4A7D3BC8-7F87-4BCA-819D-1AC11A3B12C1}" presName="composite" presStyleCnt="0"/>
      <dgm:spPr/>
    </dgm:pt>
    <dgm:pt modelId="{DDF0FEC4-FD49-4E12-9B50-F59BA66C96D5}" type="pres">
      <dgm:prSet presAssocID="{4A7D3BC8-7F87-4BCA-819D-1AC11A3B12C1}" presName="parTx" presStyleLbl="alignNode1" presStyleIdx="0" presStyleCnt="2">
        <dgm:presLayoutVars>
          <dgm:chMax val="0"/>
          <dgm:chPref val="0"/>
          <dgm:bulletEnabled val="1"/>
        </dgm:presLayoutVars>
      </dgm:prSet>
      <dgm:spPr/>
    </dgm:pt>
    <dgm:pt modelId="{860EB9BB-655B-4F7B-BA81-F6DFF98D8014}" type="pres">
      <dgm:prSet presAssocID="{4A7D3BC8-7F87-4BCA-819D-1AC11A3B12C1}" presName="desTx" presStyleLbl="alignAccFollowNode1" presStyleIdx="0" presStyleCnt="2" custLinFactNeighborX="-1" custLinFactNeighborY="258">
        <dgm:presLayoutVars>
          <dgm:bulletEnabled val="1"/>
        </dgm:presLayoutVars>
      </dgm:prSet>
      <dgm:spPr/>
    </dgm:pt>
    <dgm:pt modelId="{1C9308C4-89D7-4F1C-9687-36D49D5411C7}" type="pres">
      <dgm:prSet presAssocID="{845B9369-0436-4C23-B6BC-3B087A8E1943}" presName="space" presStyleCnt="0"/>
      <dgm:spPr/>
    </dgm:pt>
    <dgm:pt modelId="{5B1FEDBD-A211-4D34-868D-ADF075882406}" type="pres">
      <dgm:prSet presAssocID="{34FD6C70-BE43-42AC-913E-189C9FC54E2B}" presName="composite" presStyleCnt="0"/>
      <dgm:spPr/>
    </dgm:pt>
    <dgm:pt modelId="{10EDB097-1D57-4E69-BB00-EFED36C52DE2}" type="pres">
      <dgm:prSet presAssocID="{34FD6C70-BE43-42AC-913E-189C9FC54E2B}" presName="parTx" presStyleLbl="alignNode1" presStyleIdx="1" presStyleCnt="2">
        <dgm:presLayoutVars>
          <dgm:chMax val="0"/>
          <dgm:chPref val="0"/>
          <dgm:bulletEnabled val="1"/>
        </dgm:presLayoutVars>
      </dgm:prSet>
      <dgm:spPr/>
    </dgm:pt>
    <dgm:pt modelId="{BDDBDDA8-C2E6-4ECA-BA3D-66E11EBCF785}" type="pres">
      <dgm:prSet presAssocID="{34FD6C70-BE43-42AC-913E-189C9FC54E2B}" presName="desTx" presStyleLbl="alignAccFollowNode1" presStyleIdx="1" presStyleCnt="2">
        <dgm:presLayoutVars>
          <dgm:bulletEnabled val="1"/>
        </dgm:presLayoutVars>
      </dgm:prSet>
      <dgm:spPr/>
    </dgm:pt>
  </dgm:ptLst>
  <dgm:cxnLst>
    <dgm:cxn modelId="{8DA66838-0E37-4FF6-8D21-1104EEA9342B}" srcId="{34FD6C70-BE43-42AC-913E-189C9FC54E2B}" destId="{FE3D0D9C-B52D-4521-B8BA-C0CA6A7E19A7}" srcOrd="0" destOrd="0" parTransId="{103AFFB1-A836-47D0-8787-63E33F7DA99C}" sibTransId="{6C830752-5A19-4E71-93EA-BD16155E6180}"/>
    <dgm:cxn modelId="{0262273E-9DEE-42C1-BD50-BDC4E1DA475B}" srcId="{4A7D3BC8-7F87-4BCA-819D-1AC11A3B12C1}" destId="{EC57052A-376B-4F97-9927-FCECC6549326}" srcOrd="0" destOrd="0" parTransId="{B3F6B3EA-4387-446B-8D75-3B83CED5DEC0}" sibTransId="{FE22633B-2ADC-4B5A-8DC1-3261F380356D}"/>
    <dgm:cxn modelId="{3F77ED4E-7A82-4057-9E45-658509C16847}" srcId="{34FD6C70-BE43-42AC-913E-189C9FC54E2B}" destId="{DA0E8ADF-0054-4025-8AF5-C930B7A26219}" srcOrd="1" destOrd="0" parTransId="{106D016F-978D-4E8D-942B-509B4D72E481}" sibTransId="{EFB0AF19-EA38-4FDB-BFA6-CDBAD28FBF87}"/>
    <dgm:cxn modelId="{C2F98D4F-7905-4678-8D8D-7C4F11C815DD}" type="presOf" srcId="{34FD6C70-BE43-42AC-913E-189C9FC54E2B}" destId="{10EDB097-1D57-4E69-BB00-EFED36C52DE2}" srcOrd="0" destOrd="0" presId="urn:microsoft.com/office/officeart/2005/8/layout/hList1"/>
    <dgm:cxn modelId="{82624350-F678-4183-B5DC-961E4FA81672}" type="presOf" srcId="{EC57052A-376B-4F97-9927-FCECC6549326}" destId="{860EB9BB-655B-4F7B-BA81-F6DFF98D8014}" srcOrd="0" destOrd="0" presId="urn:microsoft.com/office/officeart/2005/8/layout/hList1"/>
    <dgm:cxn modelId="{77B2CA70-BA5E-4033-8075-EB709657D9DC}" srcId="{249A2E4E-6836-4895-8C13-D3E400B074B9}" destId="{4A7D3BC8-7F87-4BCA-819D-1AC11A3B12C1}" srcOrd="0" destOrd="0" parTransId="{386C8B5A-C56F-4B88-B301-06BD3F65CFE4}" sibTransId="{845B9369-0436-4C23-B6BC-3B087A8E1943}"/>
    <dgm:cxn modelId="{0FEA877A-3834-4CFA-A08B-999B2CE5A295}" srcId="{249A2E4E-6836-4895-8C13-D3E400B074B9}" destId="{34FD6C70-BE43-42AC-913E-189C9FC54E2B}" srcOrd="1" destOrd="0" parTransId="{355977B0-255D-4FC2-BB09-7971EF440772}" sibTransId="{A1BDB0F2-FE60-45C8-AABD-4EDBE1293602}"/>
    <dgm:cxn modelId="{61B82187-13FF-49F9-A1BA-780B42001546}" type="presOf" srcId="{249A2E4E-6836-4895-8C13-D3E400B074B9}" destId="{E5BCE706-8660-4A78-AA3E-6D3D96C49246}" srcOrd="0" destOrd="0" presId="urn:microsoft.com/office/officeart/2005/8/layout/hList1"/>
    <dgm:cxn modelId="{DC9096B6-EA4F-493C-B74E-2FCB01B8A266}" type="presOf" srcId="{4A7D3BC8-7F87-4BCA-819D-1AC11A3B12C1}" destId="{DDF0FEC4-FD49-4E12-9B50-F59BA66C96D5}" srcOrd="0" destOrd="0" presId="urn:microsoft.com/office/officeart/2005/8/layout/hList1"/>
    <dgm:cxn modelId="{BF3F4CBF-91BE-464D-8E5D-5FB56EEDC0AD}" type="presOf" srcId="{FE3D0D9C-B52D-4521-B8BA-C0CA6A7E19A7}" destId="{BDDBDDA8-C2E6-4ECA-BA3D-66E11EBCF785}" srcOrd="0" destOrd="0" presId="urn:microsoft.com/office/officeart/2005/8/layout/hList1"/>
    <dgm:cxn modelId="{EF3127E5-8532-427A-9C57-714016E5CB17}" type="presOf" srcId="{DA0E8ADF-0054-4025-8AF5-C930B7A26219}" destId="{BDDBDDA8-C2E6-4ECA-BA3D-66E11EBCF785}" srcOrd="0" destOrd="1" presId="urn:microsoft.com/office/officeart/2005/8/layout/hList1"/>
    <dgm:cxn modelId="{F95887D8-1641-4D12-AD74-FEE0027F5B07}" type="presParOf" srcId="{E5BCE706-8660-4A78-AA3E-6D3D96C49246}" destId="{B2574AE5-62DC-4BC7-B0E5-5E150CC22C22}" srcOrd="0" destOrd="0" presId="urn:microsoft.com/office/officeart/2005/8/layout/hList1"/>
    <dgm:cxn modelId="{B4400A8C-F911-4EF1-A6A8-2CEAA4B910F0}" type="presParOf" srcId="{B2574AE5-62DC-4BC7-B0E5-5E150CC22C22}" destId="{DDF0FEC4-FD49-4E12-9B50-F59BA66C96D5}" srcOrd="0" destOrd="0" presId="urn:microsoft.com/office/officeart/2005/8/layout/hList1"/>
    <dgm:cxn modelId="{DF4696F9-DCB7-4061-A665-A2F053CE4653}" type="presParOf" srcId="{B2574AE5-62DC-4BC7-B0E5-5E150CC22C22}" destId="{860EB9BB-655B-4F7B-BA81-F6DFF98D8014}" srcOrd="1" destOrd="0" presId="urn:microsoft.com/office/officeart/2005/8/layout/hList1"/>
    <dgm:cxn modelId="{00E2EBB8-2236-40A2-9E86-CC02C1046370}" type="presParOf" srcId="{E5BCE706-8660-4A78-AA3E-6D3D96C49246}" destId="{1C9308C4-89D7-4F1C-9687-36D49D5411C7}" srcOrd="1" destOrd="0" presId="urn:microsoft.com/office/officeart/2005/8/layout/hList1"/>
    <dgm:cxn modelId="{4611CAE4-02DB-4703-A2A6-89FBAA96CBD7}" type="presParOf" srcId="{E5BCE706-8660-4A78-AA3E-6D3D96C49246}" destId="{5B1FEDBD-A211-4D34-868D-ADF075882406}" srcOrd="2" destOrd="0" presId="urn:microsoft.com/office/officeart/2005/8/layout/hList1"/>
    <dgm:cxn modelId="{061BF119-8581-441A-839D-F66F400702F9}" type="presParOf" srcId="{5B1FEDBD-A211-4D34-868D-ADF075882406}" destId="{10EDB097-1D57-4E69-BB00-EFED36C52DE2}" srcOrd="0" destOrd="0" presId="urn:microsoft.com/office/officeart/2005/8/layout/hList1"/>
    <dgm:cxn modelId="{90449D39-1E13-4716-A598-52D5DF00C075}" type="presParOf" srcId="{5B1FEDBD-A211-4D34-868D-ADF075882406}" destId="{BDDBDDA8-C2E6-4ECA-BA3D-66E11EBCF78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60BD7D-B4CE-4BAB-9223-776E998CBADE}"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n-US"/>
        </a:p>
      </dgm:t>
    </dgm:pt>
    <dgm:pt modelId="{8E545DB4-CD2E-4593-8A81-C9B2804F72FE}">
      <dgm:prSet phldrT="[Text]"/>
      <dgm:spPr/>
      <dgm:t>
        <a:bodyPr/>
        <a:lstStyle/>
        <a:p>
          <a:r>
            <a:rPr lang="en-US" dirty="0"/>
            <a:t>To be considered a W&amp;M Student</a:t>
          </a:r>
        </a:p>
      </dgm:t>
    </dgm:pt>
    <dgm:pt modelId="{6B4A1E0B-B0B1-4D1E-9FCC-3C81B6191C5F}" type="parTrans" cxnId="{7C77A2DE-EEC2-433D-BBF6-D370D67B8EFB}">
      <dgm:prSet/>
      <dgm:spPr/>
      <dgm:t>
        <a:bodyPr/>
        <a:lstStyle/>
        <a:p>
          <a:endParaRPr lang="en-US"/>
        </a:p>
      </dgm:t>
    </dgm:pt>
    <dgm:pt modelId="{81903997-CFCE-4D1D-8F26-4CE3EA2A4574}" type="sibTrans" cxnId="{7C77A2DE-EEC2-433D-BBF6-D370D67B8EFB}">
      <dgm:prSet/>
      <dgm:spPr/>
      <dgm:t>
        <a:bodyPr/>
        <a:lstStyle/>
        <a:p>
          <a:endParaRPr lang="en-US"/>
        </a:p>
      </dgm:t>
    </dgm:pt>
    <dgm:pt modelId="{6B28F613-6912-495D-9064-1A47D15B9EB1}">
      <dgm:prSet phldrT="[Text]"/>
      <dgm:spPr/>
      <dgm:t>
        <a:bodyPr/>
        <a:lstStyle/>
        <a:p>
          <a:r>
            <a:rPr lang="en-US" dirty="0"/>
            <a:t>Must be enrolled in an approved degree seeking program</a:t>
          </a:r>
        </a:p>
      </dgm:t>
    </dgm:pt>
    <dgm:pt modelId="{E1005C07-B2AF-46A2-B220-26D4E35A061C}" type="parTrans" cxnId="{7870AE9A-6714-4CA0-9853-38B91E3AB774}">
      <dgm:prSet/>
      <dgm:spPr/>
      <dgm:t>
        <a:bodyPr/>
        <a:lstStyle/>
        <a:p>
          <a:endParaRPr lang="en-US"/>
        </a:p>
      </dgm:t>
    </dgm:pt>
    <dgm:pt modelId="{BE954C0D-533C-4188-9478-A88EA8F575CF}" type="sibTrans" cxnId="{7870AE9A-6714-4CA0-9853-38B91E3AB774}">
      <dgm:prSet/>
      <dgm:spPr/>
      <dgm:t>
        <a:bodyPr/>
        <a:lstStyle/>
        <a:p>
          <a:endParaRPr lang="en-US"/>
        </a:p>
      </dgm:t>
    </dgm:pt>
    <dgm:pt modelId="{B2CF9A75-20ED-4B57-A73E-4E55FE2C15CB}">
      <dgm:prSet phldrT="[Text]"/>
      <dgm:spPr/>
      <dgm:t>
        <a:bodyPr/>
        <a:lstStyle/>
        <a:p>
          <a:r>
            <a:rPr lang="en-US" dirty="0"/>
            <a:t>Student is approved for Study Abroad</a:t>
          </a:r>
        </a:p>
      </dgm:t>
    </dgm:pt>
    <dgm:pt modelId="{4B53FB81-30DD-4A88-AD4D-AA7B7D11DB44}" type="parTrans" cxnId="{A510A161-863B-433B-8A5D-D93E4A85AD5B}">
      <dgm:prSet/>
      <dgm:spPr/>
      <dgm:t>
        <a:bodyPr/>
        <a:lstStyle/>
        <a:p>
          <a:endParaRPr lang="en-US"/>
        </a:p>
      </dgm:t>
    </dgm:pt>
    <dgm:pt modelId="{2582B14A-5EF5-4DB6-B7C5-28BA293A8660}" type="sibTrans" cxnId="{A510A161-863B-433B-8A5D-D93E4A85AD5B}">
      <dgm:prSet/>
      <dgm:spPr/>
      <dgm:t>
        <a:bodyPr/>
        <a:lstStyle/>
        <a:p>
          <a:endParaRPr lang="en-US"/>
        </a:p>
      </dgm:t>
    </dgm:pt>
    <dgm:pt modelId="{153F5F1D-91CF-4364-B326-B322BD3E4FDA}">
      <dgm:prSet phldrT="[Text]"/>
      <dgm:spPr/>
      <dgm:t>
        <a:bodyPr/>
        <a:lstStyle/>
        <a:p>
          <a:r>
            <a:rPr lang="en-US" dirty="0"/>
            <a:t>Enrollment can be FT or PT</a:t>
          </a:r>
        </a:p>
      </dgm:t>
    </dgm:pt>
    <dgm:pt modelId="{F972CA44-E256-4C48-A084-2CA4DD49E0AB}" type="parTrans" cxnId="{6607BC58-F8D0-4C85-9998-653BA47670EB}">
      <dgm:prSet/>
      <dgm:spPr/>
      <dgm:t>
        <a:bodyPr/>
        <a:lstStyle/>
        <a:p>
          <a:endParaRPr lang="en-US"/>
        </a:p>
      </dgm:t>
    </dgm:pt>
    <dgm:pt modelId="{E766C8B3-3B8E-458C-86BD-AA0B120EA124}" type="sibTrans" cxnId="{6607BC58-F8D0-4C85-9998-653BA47670EB}">
      <dgm:prSet/>
      <dgm:spPr/>
      <dgm:t>
        <a:bodyPr/>
        <a:lstStyle/>
        <a:p>
          <a:endParaRPr lang="en-US"/>
        </a:p>
      </dgm:t>
    </dgm:pt>
    <dgm:pt modelId="{B120AF29-52AC-4923-96D4-8890B552E4AC}">
      <dgm:prSet phldrT="[Text]"/>
      <dgm:spPr/>
      <dgm:t>
        <a:bodyPr/>
        <a:lstStyle/>
        <a:p>
          <a:r>
            <a:rPr lang="en-US" dirty="0"/>
            <a:t>Must be Accepted for Admissions</a:t>
          </a:r>
        </a:p>
      </dgm:t>
    </dgm:pt>
    <dgm:pt modelId="{8D926AA1-E365-4712-8088-5A2071E5C4F0}" type="sibTrans" cxnId="{4BCF6694-5C48-470B-AF7C-807E0C05E7D6}">
      <dgm:prSet/>
      <dgm:spPr/>
      <dgm:t>
        <a:bodyPr/>
        <a:lstStyle/>
        <a:p>
          <a:endParaRPr lang="en-US"/>
        </a:p>
      </dgm:t>
    </dgm:pt>
    <dgm:pt modelId="{1599C3D8-FCF8-4268-B457-640C1F32E342}" type="parTrans" cxnId="{4BCF6694-5C48-470B-AF7C-807E0C05E7D6}">
      <dgm:prSet/>
      <dgm:spPr/>
      <dgm:t>
        <a:bodyPr/>
        <a:lstStyle/>
        <a:p>
          <a:endParaRPr lang="en-US"/>
        </a:p>
      </dgm:t>
    </dgm:pt>
    <dgm:pt modelId="{BE948791-8455-4D79-B259-52053C68DDE1}" type="pres">
      <dgm:prSet presAssocID="{B460BD7D-B4CE-4BAB-9223-776E998CBADE}" presName="Name0" presStyleCnt="0">
        <dgm:presLayoutVars>
          <dgm:chPref val="1"/>
          <dgm:dir/>
          <dgm:animOne val="branch"/>
          <dgm:animLvl val="lvl"/>
          <dgm:resizeHandles/>
        </dgm:presLayoutVars>
      </dgm:prSet>
      <dgm:spPr/>
    </dgm:pt>
    <dgm:pt modelId="{1E02932D-84C0-4694-A520-AF3EDE7F19EF}" type="pres">
      <dgm:prSet presAssocID="{8E545DB4-CD2E-4593-8A81-C9B2804F72FE}" presName="vertOne" presStyleCnt="0"/>
      <dgm:spPr/>
    </dgm:pt>
    <dgm:pt modelId="{5FD42B4A-822A-483B-828D-3E2C35DD4398}" type="pres">
      <dgm:prSet presAssocID="{8E545DB4-CD2E-4593-8A81-C9B2804F72FE}" presName="txOne" presStyleLbl="node0" presStyleIdx="0" presStyleCnt="1" custLinFactNeighborX="11" custLinFactNeighborY="-1356">
        <dgm:presLayoutVars>
          <dgm:chPref val="3"/>
        </dgm:presLayoutVars>
      </dgm:prSet>
      <dgm:spPr/>
    </dgm:pt>
    <dgm:pt modelId="{89E3FA58-C0EB-46CE-A210-22C8E473AE02}" type="pres">
      <dgm:prSet presAssocID="{8E545DB4-CD2E-4593-8A81-C9B2804F72FE}" presName="parTransOne" presStyleCnt="0"/>
      <dgm:spPr/>
    </dgm:pt>
    <dgm:pt modelId="{68D5FD78-D0F5-4BCA-A27B-C8252552BE6A}" type="pres">
      <dgm:prSet presAssocID="{8E545DB4-CD2E-4593-8A81-C9B2804F72FE}" presName="horzOne" presStyleCnt="0"/>
      <dgm:spPr/>
    </dgm:pt>
    <dgm:pt modelId="{B49DA9C5-8D1B-4BA1-9165-48CF77A01CAB}" type="pres">
      <dgm:prSet presAssocID="{6B28F613-6912-495D-9064-1A47D15B9EB1}" presName="vertTwo" presStyleCnt="0"/>
      <dgm:spPr/>
    </dgm:pt>
    <dgm:pt modelId="{7A82A64C-F0BE-444E-9FF6-CB1D0FEF6C75}" type="pres">
      <dgm:prSet presAssocID="{6B28F613-6912-495D-9064-1A47D15B9EB1}" presName="txTwo" presStyleLbl="node2" presStyleIdx="0" presStyleCnt="2">
        <dgm:presLayoutVars>
          <dgm:chPref val="3"/>
        </dgm:presLayoutVars>
      </dgm:prSet>
      <dgm:spPr/>
    </dgm:pt>
    <dgm:pt modelId="{58258C9C-BB25-42DB-BCD8-1348482F9C0D}" type="pres">
      <dgm:prSet presAssocID="{6B28F613-6912-495D-9064-1A47D15B9EB1}" presName="parTransTwo" presStyleCnt="0"/>
      <dgm:spPr/>
    </dgm:pt>
    <dgm:pt modelId="{094A5A98-055C-4F36-BDAA-3AE7FCB80691}" type="pres">
      <dgm:prSet presAssocID="{6B28F613-6912-495D-9064-1A47D15B9EB1}" presName="horzTwo" presStyleCnt="0"/>
      <dgm:spPr/>
    </dgm:pt>
    <dgm:pt modelId="{65E3A4FB-4356-479C-A89A-A6E4A77B3602}" type="pres">
      <dgm:prSet presAssocID="{B2CF9A75-20ED-4B57-A73E-4E55FE2C15CB}" presName="vertThree" presStyleCnt="0"/>
      <dgm:spPr/>
    </dgm:pt>
    <dgm:pt modelId="{09F6D894-4DCF-4B80-8E2E-36B5A0997DB3}" type="pres">
      <dgm:prSet presAssocID="{B2CF9A75-20ED-4B57-A73E-4E55FE2C15CB}" presName="txThree" presStyleLbl="node3" presStyleIdx="0" presStyleCnt="2" custScaleX="132962" custLinFactNeighborX="40443" custLinFactNeighborY="114">
        <dgm:presLayoutVars>
          <dgm:chPref val="3"/>
        </dgm:presLayoutVars>
      </dgm:prSet>
      <dgm:spPr/>
    </dgm:pt>
    <dgm:pt modelId="{6152391C-9236-41AD-838A-7A096842955A}" type="pres">
      <dgm:prSet presAssocID="{B2CF9A75-20ED-4B57-A73E-4E55FE2C15CB}" presName="horzThree" presStyleCnt="0"/>
      <dgm:spPr/>
    </dgm:pt>
    <dgm:pt modelId="{75091D57-D73C-4546-9E03-41EDA48F11CC}" type="pres">
      <dgm:prSet presAssocID="{2582B14A-5EF5-4DB6-B7C5-28BA293A8660}" presName="sibSpaceThree" presStyleCnt="0"/>
      <dgm:spPr/>
    </dgm:pt>
    <dgm:pt modelId="{B140D8C4-2093-4F46-80D7-807F6DE173D1}" type="pres">
      <dgm:prSet presAssocID="{B120AF29-52AC-4923-96D4-8890B552E4AC}" presName="vertThree" presStyleCnt="0"/>
      <dgm:spPr/>
    </dgm:pt>
    <dgm:pt modelId="{E2CC1F09-A1AD-4304-8B18-0571095E7715}" type="pres">
      <dgm:prSet presAssocID="{B120AF29-52AC-4923-96D4-8890B552E4AC}" presName="txThree" presStyleLbl="node3" presStyleIdx="1" presStyleCnt="2" custScaleX="132869" custLinFactNeighborX="71335" custLinFactNeighborY="114">
        <dgm:presLayoutVars>
          <dgm:chPref val="3"/>
        </dgm:presLayoutVars>
      </dgm:prSet>
      <dgm:spPr/>
    </dgm:pt>
    <dgm:pt modelId="{EC5CF59A-1B11-498F-A7D6-514D5317C389}" type="pres">
      <dgm:prSet presAssocID="{B120AF29-52AC-4923-96D4-8890B552E4AC}" presName="horzThree" presStyleCnt="0"/>
      <dgm:spPr/>
    </dgm:pt>
    <dgm:pt modelId="{2E65A852-65F7-4E63-BD63-94223579376C}" type="pres">
      <dgm:prSet presAssocID="{BE954C0D-533C-4188-9478-A88EA8F575CF}" presName="sibSpaceTwo" presStyleCnt="0"/>
      <dgm:spPr/>
    </dgm:pt>
    <dgm:pt modelId="{4CAA36CC-C1C3-4DFF-BC2B-19C869EB7A07}" type="pres">
      <dgm:prSet presAssocID="{153F5F1D-91CF-4364-B326-B322BD3E4FDA}" presName="vertTwo" presStyleCnt="0"/>
      <dgm:spPr/>
    </dgm:pt>
    <dgm:pt modelId="{4886C1FD-DB59-43EE-94A7-0658336DFCFB}" type="pres">
      <dgm:prSet presAssocID="{153F5F1D-91CF-4364-B326-B322BD3E4FDA}" presName="txTwo" presStyleLbl="node2" presStyleIdx="1" presStyleCnt="2">
        <dgm:presLayoutVars>
          <dgm:chPref val="3"/>
        </dgm:presLayoutVars>
      </dgm:prSet>
      <dgm:spPr/>
    </dgm:pt>
    <dgm:pt modelId="{F3A47042-6B5F-4F68-960B-59AB8197FD74}" type="pres">
      <dgm:prSet presAssocID="{153F5F1D-91CF-4364-B326-B322BD3E4FDA}" presName="horzTwo" presStyleCnt="0"/>
      <dgm:spPr/>
    </dgm:pt>
  </dgm:ptLst>
  <dgm:cxnLst>
    <dgm:cxn modelId="{2D026F26-181B-458B-B46C-950D64AAC9F1}" type="presOf" srcId="{153F5F1D-91CF-4364-B326-B322BD3E4FDA}" destId="{4886C1FD-DB59-43EE-94A7-0658336DFCFB}" srcOrd="0" destOrd="0" presId="urn:microsoft.com/office/officeart/2005/8/layout/hierarchy4"/>
    <dgm:cxn modelId="{A510A161-863B-433B-8A5D-D93E4A85AD5B}" srcId="{6B28F613-6912-495D-9064-1A47D15B9EB1}" destId="{B2CF9A75-20ED-4B57-A73E-4E55FE2C15CB}" srcOrd="0" destOrd="0" parTransId="{4B53FB81-30DD-4A88-AD4D-AA7B7D11DB44}" sibTransId="{2582B14A-5EF5-4DB6-B7C5-28BA293A8660}"/>
    <dgm:cxn modelId="{17CD104A-9225-4784-B2AC-0282F72F64D8}" type="presOf" srcId="{B120AF29-52AC-4923-96D4-8890B552E4AC}" destId="{E2CC1F09-A1AD-4304-8B18-0571095E7715}" srcOrd="0" destOrd="0" presId="urn:microsoft.com/office/officeart/2005/8/layout/hierarchy4"/>
    <dgm:cxn modelId="{6607BC58-F8D0-4C85-9998-653BA47670EB}" srcId="{8E545DB4-CD2E-4593-8A81-C9B2804F72FE}" destId="{153F5F1D-91CF-4364-B326-B322BD3E4FDA}" srcOrd="1" destOrd="0" parTransId="{F972CA44-E256-4C48-A084-2CA4DD49E0AB}" sibTransId="{E766C8B3-3B8E-458C-86BD-AA0B120EA124}"/>
    <dgm:cxn modelId="{0803477A-8FC6-4994-A848-EAB9B8667990}" type="presOf" srcId="{B460BD7D-B4CE-4BAB-9223-776E998CBADE}" destId="{BE948791-8455-4D79-B259-52053C68DDE1}" srcOrd="0" destOrd="0" presId="urn:microsoft.com/office/officeart/2005/8/layout/hierarchy4"/>
    <dgm:cxn modelId="{48053A87-3863-42CF-9C0E-F1E2D2EF5DA8}" type="presOf" srcId="{B2CF9A75-20ED-4B57-A73E-4E55FE2C15CB}" destId="{09F6D894-4DCF-4B80-8E2E-36B5A0997DB3}" srcOrd="0" destOrd="0" presId="urn:microsoft.com/office/officeart/2005/8/layout/hierarchy4"/>
    <dgm:cxn modelId="{6323B991-5F7E-4FBC-80FD-3B7D3794C0FD}" type="presOf" srcId="{8E545DB4-CD2E-4593-8A81-C9B2804F72FE}" destId="{5FD42B4A-822A-483B-828D-3E2C35DD4398}" srcOrd="0" destOrd="0" presId="urn:microsoft.com/office/officeart/2005/8/layout/hierarchy4"/>
    <dgm:cxn modelId="{4BCF6694-5C48-470B-AF7C-807E0C05E7D6}" srcId="{6B28F613-6912-495D-9064-1A47D15B9EB1}" destId="{B120AF29-52AC-4923-96D4-8890B552E4AC}" srcOrd="1" destOrd="0" parTransId="{1599C3D8-FCF8-4268-B457-640C1F32E342}" sibTransId="{8D926AA1-E365-4712-8088-5A2071E5C4F0}"/>
    <dgm:cxn modelId="{7870AE9A-6714-4CA0-9853-38B91E3AB774}" srcId="{8E545DB4-CD2E-4593-8A81-C9B2804F72FE}" destId="{6B28F613-6912-495D-9064-1A47D15B9EB1}" srcOrd="0" destOrd="0" parTransId="{E1005C07-B2AF-46A2-B220-26D4E35A061C}" sibTransId="{BE954C0D-533C-4188-9478-A88EA8F575CF}"/>
    <dgm:cxn modelId="{4FDEF9AC-88C1-422B-AC39-495C86D8D806}" type="presOf" srcId="{6B28F613-6912-495D-9064-1A47D15B9EB1}" destId="{7A82A64C-F0BE-444E-9FF6-CB1D0FEF6C75}" srcOrd="0" destOrd="0" presId="urn:microsoft.com/office/officeart/2005/8/layout/hierarchy4"/>
    <dgm:cxn modelId="{7C77A2DE-EEC2-433D-BBF6-D370D67B8EFB}" srcId="{B460BD7D-B4CE-4BAB-9223-776E998CBADE}" destId="{8E545DB4-CD2E-4593-8A81-C9B2804F72FE}" srcOrd="0" destOrd="0" parTransId="{6B4A1E0B-B0B1-4D1E-9FCC-3C81B6191C5F}" sibTransId="{81903997-CFCE-4D1D-8F26-4CE3EA2A4574}"/>
    <dgm:cxn modelId="{D805DED7-D173-41A2-B9AC-85B22FA7F0CC}" type="presParOf" srcId="{BE948791-8455-4D79-B259-52053C68DDE1}" destId="{1E02932D-84C0-4694-A520-AF3EDE7F19EF}" srcOrd="0" destOrd="0" presId="urn:microsoft.com/office/officeart/2005/8/layout/hierarchy4"/>
    <dgm:cxn modelId="{C7AF531E-A1E0-472F-ADCC-22B2D5BFFA1A}" type="presParOf" srcId="{1E02932D-84C0-4694-A520-AF3EDE7F19EF}" destId="{5FD42B4A-822A-483B-828D-3E2C35DD4398}" srcOrd="0" destOrd="0" presId="urn:microsoft.com/office/officeart/2005/8/layout/hierarchy4"/>
    <dgm:cxn modelId="{98A47E22-3F8F-4C4A-BC76-DF7BAA652CF8}" type="presParOf" srcId="{1E02932D-84C0-4694-A520-AF3EDE7F19EF}" destId="{89E3FA58-C0EB-46CE-A210-22C8E473AE02}" srcOrd="1" destOrd="0" presId="urn:microsoft.com/office/officeart/2005/8/layout/hierarchy4"/>
    <dgm:cxn modelId="{924B65F0-5D01-47F3-96F1-5B562288ED66}" type="presParOf" srcId="{1E02932D-84C0-4694-A520-AF3EDE7F19EF}" destId="{68D5FD78-D0F5-4BCA-A27B-C8252552BE6A}" srcOrd="2" destOrd="0" presId="urn:microsoft.com/office/officeart/2005/8/layout/hierarchy4"/>
    <dgm:cxn modelId="{D16EA4E7-758B-4FD6-96DD-3C35323EFB52}" type="presParOf" srcId="{68D5FD78-D0F5-4BCA-A27B-C8252552BE6A}" destId="{B49DA9C5-8D1B-4BA1-9165-48CF77A01CAB}" srcOrd="0" destOrd="0" presId="urn:microsoft.com/office/officeart/2005/8/layout/hierarchy4"/>
    <dgm:cxn modelId="{1413DBDF-F8ED-4DD6-A4B1-B2745FFD16E3}" type="presParOf" srcId="{B49DA9C5-8D1B-4BA1-9165-48CF77A01CAB}" destId="{7A82A64C-F0BE-444E-9FF6-CB1D0FEF6C75}" srcOrd="0" destOrd="0" presId="urn:microsoft.com/office/officeart/2005/8/layout/hierarchy4"/>
    <dgm:cxn modelId="{089AACF9-022C-4C23-96A5-648005F4C85A}" type="presParOf" srcId="{B49DA9C5-8D1B-4BA1-9165-48CF77A01CAB}" destId="{58258C9C-BB25-42DB-BCD8-1348482F9C0D}" srcOrd="1" destOrd="0" presId="urn:microsoft.com/office/officeart/2005/8/layout/hierarchy4"/>
    <dgm:cxn modelId="{84C0BB68-DED6-4F76-8810-96AE1F592D0B}" type="presParOf" srcId="{B49DA9C5-8D1B-4BA1-9165-48CF77A01CAB}" destId="{094A5A98-055C-4F36-BDAA-3AE7FCB80691}" srcOrd="2" destOrd="0" presId="urn:microsoft.com/office/officeart/2005/8/layout/hierarchy4"/>
    <dgm:cxn modelId="{56A13954-7849-4271-8EEC-34D4AD98A619}" type="presParOf" srcId="{094A5A98-055C-4F36-BDAA-3AE7FCB80691}" destId="{65E3A4FB-4356-479C-A89A-A6E4A77B3602}" srcOrd="0" destOrd="0" presId="urn:microsoft.com/office/officeart/2005/8/layout/hierarchy4"/>
    <dgm:cxn modelId="{124E5A04-4F59-473A-949E-5BBE6C152948}" type="presParOf" srcId="{65E3A4FB-4356-479C-A89A-A6E4A77B3602}" destId="{09F6D894-4DCF-4B80-8E2E-36B5A0997DB3}" srcOrd="0" destOrd="0" presId="urn:microsoft.com/office/officeart/2005/8/layout/hierarchy4"/>
    <dgm:cxn modelId="{1808EE53-7930-4FF8-AD59-4DB6DD13E793}" type="presParOf" srcId="{65E3A4FB-4356-479C-A89A-A6E4A77B3602}" destId="{6152391C-9236-41AD-838A-7A096842955A}" srcOrd="1" destOrd="0" presId="urn:microsoft.com/office/officeart/2005/8/layout/hierarchy4"/>
    <dgm:cxn modelId="{0239689B-2239-411F-91E7-08E9D1C90043}" type="presParOf" srcId="{094A5A98-055C-4F36-BDAA-3AE7FCB80691}" destId="{75091D57-D73C-4546-9E03-41EDA48F11CC}" srcOrd="1" destOrd="0" presId="urn:microsoft.com/office/officeart/2005/8/layout/hierarchy4"/>
    <dgm:cxn modelId="{AA3B23B1-0885-4613-B52D-27E2CF255E2C}" type="presParOf" srcId="{094A5A98-055C-4F36-BDAA-3AE7FCB80691}" destId="{B140D8C4-2093-4F46-80D7-807F6DE173D1}" srcOrd="2" destOrd="0" presId="urn:microsoft.com/office/officeart/2005/8/layout/hierarchy4"/>
    <dgm:cxn modelId="{D2E78F02-DBF5-4225-9BF9-97A4DBF42E87}" type="presParOf" srcId="{B140D8C4-2093-4F46-80D7-807F6DE173D1}" destId="{E2CC1F09-A1AD-4304-8B18-0571095E7715}" srcOrd="0" destOrd="0" presId="urn:microsoft.com/office/officeart/2005/8/layout/hierarchy4"/>
    <dgm:cxn modelId="{2C42B10C-984D-48A0-BB3E-C5C6326B535B}" type="presParOf" srcId="{B140D8C4-2093-4F46-80D7-807F6DE173D1}" destId="{EC5CF59A-1B11-498F-A7D6-514D5317C389}" srcOrd="1" destOrd="0" presId="urn:microsoft.com/office/officeart/2005/8/layout/hierarchy4"/>
    <dgm:cxn modelId="{65D2FCFB-8B64-408B-9C87-2424F9A26399}" type="presParOf" srcId="{68D5FD78-D0F5-4BCA-A27B-C8252552BE6A}" destId="{2E65A852-65F7-4E63-BD63-94223579376C}" srcOrd="1" destOrd="0" presId="urn:microsoft.com/office/officeart/2005/8/layout/hierarchy4"/>
    <dgm:cxn modelId="{64FBC440-75E4-4654-87CD-23681FE64E8B}" type="presParOf" srcId="{68D5FD78-D0F5-4BCA-A27B-C8252552BE6A}" destId="{4CAA36CC-C1C3-4DFF-BC2B-19C869EB7A07}" srcOrd="2" destOrd="0" presId="urn:microsoft.com/office/officeart/2005/8/layout/hierarchy4"/>
    <dgm:cxn modelId="{2E193F6E-C2BB-457E-9C21-BDC140692638}" type="presParOf" srcId="{4CAA36CC-C1C3-4DFF-BC2B-19C869EB7A07}" destId="{4886C1FD-DB59-43EE-94A7-0658336DFCFB}" srcOrd="0" destOrd="0" presId="urn:microsoft.com/office/officeart/2005/8/layout/hierarchy4"/>
    <dgm:cxn modelId="{8EAF40B4-D8E8-458C-9C33-0E25181E2DC5}" type="presParOf" srcId="{4CAA36CC-C1C3-4DFF-BC2B-19C869EB7A07}" destId="{F3A47042-6B5F-4F68-960B-59AB8197FD74}"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ECD30F-E22C-4B0B-8649-7261CEEF289C}" type="doc">
      <dgm:prSet loTypeId="urn:microsoft.com/office/officeart/2005/8/layout/hierarchy1" loCatId="hierarchy" qsTypeId="urn:microsoft.com/office/officeart/2005/8/quickstyle/simple1" qsCatId="simple" csTypeId="urn:microsoft.com/office/officeart/2005/8/colors/accent1_2" csCatId="accent1" phldr="1"/>
      <dgm:spPr/>
    </dgm:pt>
    <dgm:pt modelId="{C1F8DAAE-DA33-4FE7-9C5B-E1354C434053}">
      <dgm:prSet phldrT="[Text]"/>
      <dgm:spPr/>
      <dgm:t>
        <a:bodyPr/>
        <a:lstStyle/>
        <a:p>
          <a:r>
            <a:rPr lang="en-US" dirty="0"/>
            <a:t>What Payment Type is the Student Receiving?</a:t>
          </a:r>
        </a:p>
      </dgm:t>
    </dgm:pt>
    <dgm:pt modelId="{040DCB85-C691-43DF-8A53-E66ED63456FA}" type="parTrans" cxnId="{95B51917-B4FD-4FFB-9883-977DCF29C2D7}">
      <dgm:prSet/>
      <dgm:spPr/>
      <dgm:t>
        <a:bodyPr/>
        <a:lstStyle/>
        <a:p>
          <a:endParaRPr lang="en-US"/>
        </a:p>
      </dgm:t>
    </dgm:pt>
    <dgm:pt modelId="{8BDFD2F8-C619-4314-BB63-7FF78B25AB35}" type="sibTrans" cxnId="{95B51917-B4FD-4FFB-9883-977DCF29C2D7}">
      <dgm:prSet/>
      <dgm:spPr/>
      <dgm:t>
        <a:bodyPr/>
        <a:lstStyle/>
        <a:p>
          <a:endParaRPr lang="en-US"/>
        </a:p>
      </dgm:t>
    </dgm:pt>
    <dgm:pt modelId="{52A42308-BBC1-4AEA-892E-94C49F4592DB}">
      <dgm:prSet phldrT="[Text]"/>
      <dgm:spPr/>
      <dgm:t>
        <a:bodyPr/>
        <a:lstStyle/>
        <a:p>
          <a:r>
            <a:rPr lang="en-US" dirty="0"/>
            <a:t>Is the Student Enrolled at W&amp;M?</a:t>
          </a:r>
        </a:p>
      </dgm:t>
    </dgm:pt>
    <dgm:pt modelId="{C1A502DE-AE16-4F66-B512-9F012C81188A}" type="parTrans" cxnId="{EEDDEEB7-9BD2-4206-9924-92993A79626F}">
      <dgm:prSet/>
      <dgm:spPr/>
      <dgm:t>
        <a:bodyPr/>
        <a:lstStyle/>
        <a:p>
          <a:endParaRPr lang="en-US"/>
        </a:p>
      </dgm:t>
    </dgm:pt>
    <dgm:pt modelId="{E9F40F1E-86B8-4BAF-9852-7B65F48B3375}" type="sibTrans" cxnId="{EEDDEEB7-9BD2-4206-9924-92993A79626F}">
      <dgm:prSet/>
      <dgm:spPr/>
      <dgm:t>
        <a:bodyPr/>
        <a:lstStyle/>
        <a:p>
          <a:endParaRPr lang="en-US"/>
        </a:p>
      </dgm:t>
    </dgm:pt>
    <dgm:pt modelId="{5F029F3A-83A6-47D7-B96C-F5BEB047D029}">
      <dgm:prSet phldrT="[Text]" custT="1"/>
      <dgm:spPr/>
      <dgm:t>
        <a:bodyPr/>
        <a:lstStyle/>
        <a:p>
          <a:r>
            <a:rPr lang="en-US" sz="1700" dirty="0"/>
            <a:t>What is the student tax status?                    </a:t>
          </a:r>
          <a:r>
            <a:rPr lang="en-US" sz="1200" dirty="0"/>
            <a:t>(US Citizen vs Foreign National)</a:t>
          </a:r>
          <a:endParaRPr lang="en-US" sz="1700" dirty="0"/>
        </a:p>
      </dgm:t>
    </dgm:pt>
    <dgm:pt modelId="{C970245A-8915-4CA1-A068-C7530011FB17}" type="parTrans" cxnId="{57FC92A4-0BD6-473F-ABFD-7627F886D047}">
      <dgm:prSet/>
      <dgm:spPr/>
      <dgm:t>
        <a:bodyPr/>
        <a:lstStyle/>
        <a:p>
          <a:endParaRPr lang="en-US"/>
        </a:p>
      </dgm:t>
    </dgm:pt>
    <dgm:pt modelId="{0F87AA62-6670-4B27-A5A5-D4F2C06CD93F}" type="sibTrans" cxnId="{57FC92A4-0BD6-473F-ABFD-7627F886D047}">
      <dgm:prSet/>
      <dgm:spPr/>
      <dgm:t>
        <a:bodyPr/>
        <a:lstStyle/>
        <a:p>
          <a:endParaRPr lang="en-US"/>
        </a:p>
      </dgm:t>
    </dgm:pt>
    <dgm:pt modelId="{1BA897DF-C714-48AA-9377-70480455EAE0}" type="pres">
      <dgm:prSet presAssocID="{15ECD30F-E22C-4B0B-8649-7261CEEF289C}" presName="hierChild1" presStyleCnt="0">
        <dgm:presLayoutVars>
          <dgm:chPref val="1"/>
          <dgm:dir/>
          <dgm:animOne val="branch"/>
          <dgm:animLvl val="lvl"/>
          <dgm:resizeHandles/>
        </dgm:presLayoutVars>
      </dgm:prSet>
      <dgm:spPr/>
    </dgm:pt>
    <dgm:pt modelId="{0B01D640-D89A-40F3-B411-3F9EC2CF91B7}" type="pres">
      <dgm:prSet presAssocID="{C1F8DAAE-DA33-4FE7-9C5B-E1354C434053}" presName="hierRoot1" presStyleCnt="0"/>
      <dgm:spPr/>
    </dgm:pt>
    <dgm:pt modelId="{7F14E982-2F03-4F03-86A5-F39FC7BD9FC9}" type="pres">
      <dgm:prSet presAssocID="{C1F8DAAE-DA33-4FE7-9C5B-E1354C434053}" presName="composite" presStyleCnt="0"/>
      <dgm:spPr/>
    </dgm:pt>
    <dgm:pt modelId="{A0EA36E0-563D-41AE-BA4B-528C29956D25}" type="pres">
      <dgm:prSet presAssocID="{C1F8DAAE-DA33-4FE7-9C5B-E1354C434053}" presName="background" presStyleLbl="node0" presStyleIdx="0" presStyleCnt="3"/>
      <dgm:spPr/>
    </dgm:pt>
    <dgm:pt modelId="{6FC28375-A838-42E1-AC18-E561514D552B}" type="pres">
      <dgm:prSet presAssocID="{C1F8DAAE-DA33-4FE7-9C5B-E1354C434053}" presName="text" presStyleLbl="fgAcc0" presStyleIdx="0" presStyleCnt="3">
        <dgm:presLayoutVars>
          <dgm:chPref val="3"/>
        </dgm:presLayoutVars>
      </dgm:prSet>
      <dgm:spPr/>
    </dgm:pt>
    <dgm:pt modelId="{C9C5AB92-016E-4B8F-A9AE-194225736391}" type="pres">
      <dgm:prSet presAssocID="{C1F8DAAE-DA33-4FE7-9C5B-E1354C434053}" presName="hierChild2" presStyleCnt="0"/>
      <dgm:spPr/>
    </dgm:pt>
    <dgm:pt modelId="{5391AE95-A8E6-4750-B553-71D438AA0768}" type="pres">
      <dgm:prSet presAssocID="{52A42308-BBC1-4AEA-892E-94C49F4592DB}" presName="hierRoot1" presStyleCnt="0"/>
      <dgm:spPr/>
    </dgm:pt>
    <dgm:pt modelId="{81FFB68E-75BE-4CA3-8192-57A65D0D8E45}" type="pres">
      <dgm:prSet presAssocID="{52A42308-BBC1-4AEA-892E-94C49F4592DB}" presName="composite" presStyleCnt="0"/>
      <dgm:spPr/>
    </dgm:pt>
    <dgm:pt modelId="{3A8D5A26-0EDE-4643-85B1-36112F92C0F6}" type="pres">
      <dgm:prSet presAssocID="{52A42308-BBC1-4AEA-892E-94C49F4592DB}" presName="background" presStyleLbl="node0" presStyleIdx="1" presStyleCnt="3"/>
      <dgm:spPr/>
    </dgm:pt>
    <dgm:pt modelId="{C26AAB72-B501-449F-966B-8C41AD4C7507}" type="pres">
      <dgm:prSet presAssocID="{52A42308-BBC1-4AEA-892E-94C49F4592DB}" presName="text" presStyleLbl="fgAcc0" presStyleIdx="1" presStyleCnt="3">
        <dgm:presLayoutVars>
          <dgm:chPref val="3"/>
        </dgm:presLayoutVars>
      </dgm:prSet>
      <dgm:spPr/>
    </dgm:pt>
    <dgm:pt modelId="{51256C92-EAE6-41D7-B0B9-D5B654A55074}" type="pres">
      <dgm:prSet presAssocID="{52A42308-BBC1-4AEA-892E-94C49F4592DB}" presName="hierChild2" presStyleCnt="0"/>
      <dgm:spPr/>
    </dgm:pt>
    <dgm:pt modelId="{8AF4A2A8-5346-47CC-B3F6-D816FDBA320A}" type="pres">
      <dgm:prSet presAssocID="{5F029F3A-83A6-47D7-B96C-F5BEB047D029}" presName="hierRoot1" presStyleCnt="0"/>
      <dgm:spPr/>
    </dgm:pt>
    <dgm:pt modelId="{2DE7EFBA-562A-4D76-95F9-6C4292FBB5E5}" type="pres">
      <dgm:prSet presAssocID="{5F029F3A-83A6-47D7-B96C-F5BEB047D029}" presName="composite" presStyleCnt="0"/>
      <dgm:spPr/>
    </dgm:pt>
    <dgm:pt modelId="{CBE369FE-299B-4F9B-B862-4CC414B14A1A}" type="pres">
      <dgm:prSet presAssocID="{5F029F3A-83A6-47D7-B96C-F5BEB047D029}" presName="background" presStyleLbl="node0" presStyleIdx="2" presStyleCnt="3"/>
      <dgm:spPr/>
    </dgm:pt>
    <dgm:pt modelId="{304A1103-2B1D-489F-B1B2-3A875BAFDDF8}" type="pres">
      <dgm:prSet presAssocID="{5F029F3A-83A6-47D7-B96C-F5BEB047D029}" presName="text" presStyleLbl="fgAcc0" presStyleIdx="2" presStyleCnt="3">
        <dgm:presLayoutVars>
          <dgm:chPref val="3"/>
        </dgm:presLayoutVars>
      </dgm:prSet>
      <dgm:spPr/>
    </dgm:pt>
    <dgm:pt modelId="{D37C2E07-F717-4390-9A56-A01934A4B6DC}" type="pres">
      <dgm:prSet presAssocID="{5F029F3A-83A6-47D7-B96C-F5BEB047D029}" presName="hierChild2" presStyleCnt="0"/>
      <dgm:spPr/>
    </dgm:pt>
  </dgm:ptLst>
  <dgm:cxnLst>
    <dgm:cxn modelId="{95B51917-B4FD-4FFB-9883-977DCF29C2D7}" srcId="{15ECD30F-E22C-4B0B-8649-7261CEEF289C}" destId="{C1F8DAAE-DA33-4FE7-9C5B-E1354C434053}" srcOrd="0" destOrd="0" parTransId="{040DCB85-C691-43DF-8A53-E66ED63456FA}" sibTransId="{8BDFD2F8-C619-4314-BB63-7FF78B25AB35}"/>
    <dgm:cxn modelId="{A6F27B34-867A-44C6-BC7D-692235033C3A}" type="presOf" srcId="{5F029F3A-83A6-47D7-B96C-F5BEB047D029}" destId="{304A1103-2B1D-489F-B1B2-3A875BAFDDF8}" srcOrd="0" destOrd="0" presId="urn:microsoft.com/office/officeart/2005/8/layout/hierarchy1"/>
    <dgm:cxn modelId="{57FC92A4-0BD6-473F-ABFD-7627F886D047}" srcId="{15ECD30F-E22C-4B0B-8649-7261CEEF289C}" destId="{5F029F3A-83A6-47D7-B96C-F5BEB047D029}" srcOrd="2" destOrd="0" parTransId="{C970245A-8915-4CA1-A068-C7530011FB17}" sibTransId="{0F87AA62-6670-4B27-A5A5-D4F2C06CD93F}"/>
    <dgm:cxn modelId="{EEDDEEB7-9BD2-4206-9924-92993A79626F}" srcId="{15ECD30F-E22C-4B0B-8649-7261CEEF289C}" destId="{52A42308-BBC1-4AEA-892E-94C49F4592DB}" srcOrd="1" destOrd="0" parTransId="{C1A502DE-AE16-4F66-B512-9F012C81188A}" sibTransId="{E9F40F1E-86B8-4BAF-9852-7B65F48B3375}"/>
    <dgm:cxn modelId="{BD4897B9-432A-4EEC-83F4-19BAE363AA45}" type="presOf" srcId="{52A42308-BBC1-4AEA-892E-94C49F4592DB}" destId="{C26AAB72-B501-449F-966B-8C41AD4C7507}" srcOrd="0" destOrd="0" presId="urn:microsoft.com/office/officeart/2005/8/layout/hierarchy1"/>
    <dgm:cxn modelId="{0202F2CA-9F4D-4E83-8D51-92907D9B51E0}" type="presOf" srcId="{C1F8DAAE-DA33-4FE7-9C5B-E1354C434053}" destId="{6FC28375-A838-42E1-AC18-E561514D552B}" srcOrd="0" destOrd="0" presId="urn:microsoft.com/office/officeart/2005/8/layout/hierarchy1"/>
    <dgm:cxn modelId="{7CDB6BEC-F87D-4DB5-9038-3A4F4987FC9E}" type="presOf" srcId="{15ECD30F-E22C-4B0B-8649-7261CEEF289C}" destId="{1BA897DF-C714-48AA-9377-70480455EAE0}" srcOrd="0" destOrd="0" presId="urn:microsoft.com/office/officeart/2005/8/layout/hierarchy1"/>
    <dgm:cxn modelId="{C0360081-F76D-4C1A-B0DC-0132589B593D}" type="presParOf" srcId="{1BA897DF-C714-48AA-9377-70480455EAE0}" destId="{0B01D640-D89A-40F3-B411-3F9EC2CF91B7}" srcOrd="0" destOrd="0" presId="urn:microsoft.com/office/officeart/2005/8/layout/hierarchy1"/>
    <dgm:cxn modelId="{C27C425F-26C3-4757-BC8F-216CFE7A0CE2}" type="presParOf" srcId="{0B01D640-D89A-40F3-B411-3F9EC2CF91B7}" destId="{7F14E982-2F03-4F03-86A5-F39FC7BD9FC9}" srcOrd="0" destOrd="0" presId="urn:microsoft.com/office/officeart/2005/8/layout/hierarchy1"/>
    <dgm:cxn modelId="{F38AB646-B11E-4352-889D-1D4DB4C38BB0}" type="presParOf" srcId="{7F14E982-2F03-4F03-86A5-F39FC7BD9FC9}" destId="{A0EA36E0-563D-41AE-BA4B-528C29956D25}" srcOrd="0" destOrd="0" presId="urn:microsoft.com/office/officeart/2005/8/layout/hierarchy1"/>
    <dgm:cxn modelId="{CB333F9F-D1BC-4FAF-B9BF-41C40FF450D2}" type="presParOf" srcId="{7F14E982-2F03-4F03-86A5-F39FC7BD9FC9}" destId="{6FC28375-A838-42E1-AC18-E561514D552B}" srcOrd="1" destOrd="0" presId="urn:microsoft.com/office/officeart/2005/8/layout/hierarchy1"/>
    <dgm:cxn modelId="{929604CC-B7C1-4DD3-AD2B-98E30B53D349}" type="presParOf" srcId="{0B01D640-D89A-40F3-B411-3F9EC2CF91B7}" destId="{C9C5AB92-016E-4B8F-A9AE-194225736391}" srcOrd="1" destOrd="0" presId="urn:microsoft.com/office/officeart/2005/8/layout/hierarchy1"/>
    <dgm:cxn modelId="{1A454F65-21F5-4B09-9B76-58BB49EB0A6F}" type="presParOf" srcId="{1BA897DF-C714-48AA-9377-70480455EAE0}" destId="{5391AE95-A8E6-4750-B553-71D438AA0768}" srcOrd="1" destOrd="0" presId="urn:microsoft.com/office/officeart/2005/8/layout/hierarchy1"/>
    <dgm:cxn modelId="{09F3AB23-1CD3-44E7-9600-171E3931952D}" type="presParOf" srcId="{5391AE95-A8E6-4750-B553-71D438AA0768}" destId="{81FFB68E-75BE-4CA3-8192-57A65D0D8E45}" srcOrd="0" destOrd="0" presId="urn:microsoft.com/office/officeart/2005/8/layout/hierarchy1"/>
    <dgm:cxn modelId="{32121A74-624F-49A3-BA36-43196E92E823}" type="presParOf" srcId="{81FFB68E-75BE-4CA3-8192-57A65D0D8E45}" destId="{3A8D5A26-0EDE-4643-85B1-36112F92C0F6}" srcOrd="0" destOrd="0" presId="urn:microsoft.com/office/officeart/2005/8/layout/hierarchy1"/>
    <dgm:cxn modelId="{74AC5EA1-7A70-4C37-A764-202C45CA2DB1}" type="presParOf" srcId="{81FFB68E-75BE-4CA3-8192-57A65D0D8E45}" destId="{C26AAB72-B501-449F-966B-8C41AD4C7507}" srcOrd="1" destOrd="0" presId="urn:microsoft.com/office/officeart/2005/8/layout/hierarchy1"/>
    <dgm:cxn modelId="{36BB04F5-61E6-47FD-831C-81550CB86D10}" type="presParOf" srcId="{5391AE95-A8E6-4750-B553-71D438AA0768}" destId="{51256C92-EAE6-41D7-B0B9-D5B654A55074}" srcOrd="1" destOrd="0" presId="urn:microsoft.com/office/officeart/2005/8/layout/hierarchy1"/>
    <dgm:cxn modelId="{AC329627-C63B-4FCD-A8F0-DD4410F38BB2}" type="presParOf" srcId="{1BA897DF-C714-48AA-9377-70480455EAE0}" destId="{8AF4A2A8-5346-47CC-B3F6-D816FDBA320A}" srcOrd="2" destOrd="0" presId="urn:microsoft.com/office/officeart/2005/8/layout/hierarchy1"/>
    <dgm:cxn modelId="{35B17603-BF7C-45D4-A328-BDB52652FB3C}" type="presParOf" srcId="{8AF4A2A8-5346-47CC-B3F6-D816FDBA320A}" destId="{2DE7EFBA-562A-4D76-95F9-6C4292FBB5E5}" srcOrd="0" destOrd="0" presId="urn:microsoft.com/office/officeart/2005/8/layout/hierarchy1"/>
    <dgm:cxn modelId="{B84A0B10-66EC-4567-8E08-C8FA2BB5DE63}" type="presParOf" srcId="{2DE7EFBA-562A-4D76-95F9-6C4292FBB5E5}" destId="{CBE369FE-299B-4F9B-B862-4CC414B14A1A}" srcOrd="0" destOrd="0" presId="urn:microsoft.com/office/officeart/2005/8/layout/hierarchy1"/>
    <dgm:cxn modelId="{2D12E865-B78F-446F-B9D6-BEA93EC139F1}" type="presParOf" srcId="{2DE7EFBA-562A-4D76-95F9-6C4292FBB5E5}" destId="{304A1103-2B1D-489F-B1B2-3A875BAFDDF8}" srcOrd="1" destOrd="0" presId="urn:microsoft.com/office/officeart/2005/8/layout/hierarchy1"/>
    <dgm:cxn modelId="{30F23F56-DB76-403F-B381-FD2DFEC06DC3}" type="presParOf" srcId="{8AF4A2A8-5346-47CC-B3F6-D816FDBA320A}" destId="{D37C2E07-F717-4390-9A56-A01934A4B6D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B91F66-7993-47A1-B3EE-F36AC41C0C2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C373C88-1A5B-4D8B-A38C-F3C652B88B5A}">
      <dgm:prSet phldrT="[Text]" custT="1"/>
      <dgm:spPr/>
      <dgm:t>
        <a:bodyPr/>
        <a:lstStyle/>
        <a:p>
          <a:r>
            <a:rPr lang="en-US" sz="2000" dirty="0"/>
            <a:t>Qualified and Non-Qualified Payments</a:t>
          </a:r>
        </a:p>
      </dgm:t>
    </dgm:pt>
    <dgm:pt modelId="{BD3727DF-A83D-4E10-B0ED-8BEA82F72B8C}" type="parTrans" cxnId="{719EB338-80E4-4F72-AD43-8CE2047FC7AB}">
      <dgm:prSet/>
      <dgm:spPr/>
      <dgm:t>
        <a:bodyPr/>
        <a:lstStyle/>
        <a:p>
          <a:endParaRPr lang="en-US"/>
        </a:p>
      </dgm:t>
    </dgm:pt>
    <dgm:pt modelId="{D4A33B60-0BDB-4E2B-B904-D32062F8BA2C}" type="sibTrans" cxnId="{719EB338-80E4-4F72-AD43-8CE2047FC7AB}">
      <dgm:prSet/>
      <dgm:spPr/>
      <dgm:t>
        <a:bodyPr/>
        <a:lstStyle/>
        <a:p>
          <a:endParaRPr lang="en-US"/>
        </a:p>
      </dgm:t>
    </dgm:pt>
    <dgm:pt modelId="{8CB8877D-5606-4905-A9F5-3CB40E0F567F}">
      <dgm:prSet phldrT="[Text]" custT="1"/>
      <dgm:spPr/>
      <dgm:t>
        <a:bodyPr/>
        <a:lstStyle/>
        <a:p>
          <a:r>
            <a:rPr lang="en-US" sz="1600" dirty="0"/>
            <a:t>Please use Student Payment Spreadsheet</a:t>
          </a:r>
        </a:p>
      </dgm:t>
    </dgm:pt>
    <dgm:pt modelId="{824BF410-19ED-44B0-924F-F04AF14BCF5F}" type="parTrans" cxnId="{097EA6BA-97CD-467C-94D1-DB3FF8DD7E89}">
      <dgm:prSet/>
      <dgm:spPr/>
      <dgm:t>
        <a:bodyPr/>
        <a:lstStyle/>
        <a:p>
          <a:endParaRPr lang="en-US"/>
        </a:p>
      </dgm:t>
    </dgm:pt>
    <dgm:pt modelId="{CAE3A662-C606-4F9C-8624-2EC0CB1CEA06}" type="sibTrans" cxnId="{097EA6BA-97CD-467C-94D1-DB3FF8DD7E89}">
      <dgm:prSet/>
      <dgm:spPr/>
      <dgm:t>
        <a:bodyPr/>
        <a:lstStyle/>
        <a:p>
          <a:endParaRPr lang="en-US"/>
        </a:p>
      </dgm:t>
    </dgm:pt>
    <dgm:pt modelId="{0882ECB1-594B-49C2-82E8-500542A67E66}">
      <dgm:prSet phldrT="[Text]" custT="1"/>
      <dgm:spPr/>
      <dgm:t>
        <a:bodyPr/>
        <a:lstStyle/>
        <a:p>
          <a:r>
            <a:rPr lang="en-US" sz="2000" dirty="0"/>
            <a:t>Student Employment</a:t>
          </a:r>
        </a:p>
      </dgm:t>
    </dgm:pt>
    <dgm:pt modelId="{E5512B30-59FB-4270-A300-208A2E017861}" type="parTrans" cxnId="{C4A52D29-F715-4C04-9AE0-A7D501B753B5}">
      <dgm:prSet/>
      <dgm:spPr/>
      <dgm:t>
        <a:bodyPr/>
        <a:lstStyle/>
        <a:p>
          <a:endParaRPr lang="en-US"/>
        </a:p>
      </dgm:t>
    </dgm:pt>
    <dgm:pt modelId="{56DA2E84-99F9-49CD-A4A7-9B6C70560FF4}" type="sibTrans" cxnId="{C4A52D29-F715-4C04-9AE0-A7D501B753B5}">
      <dgm:prSet/>
      <dgm:spPr/>
      <dgm:t>
        <a:bodyPr/>
        <a:lstStyle/>
        <a:p>
          <a:endParaRPr lang="en-US"/>
        </a:p>
      </dgm:t>
    </dgm:pt>
    <dgm:pt modelId="{C364CAE5-79E1-4683-BB2E-4C8F8CF581FA}">
      <dgm:prSet phldrT="[Text]" custT="1"/>
      <dgm:spPr/>
      <dgm:t>
        <a:bodyPr/>
        <a:lstStyle/>
        <a:p>
          <a:r>
            <a:rPr lang="en-US" sz="1600" dirty="0"/>
            <a:t>Process I-9 timely</a:t>
          </a:r>
        </a:p>
      </dgm:t>
    </dgm:pt>
    <dgm:pt modelId="{DE5CB405-AF52-4D50-85F4-68948ED94DDD}" type="parTrans" cxnId="{DBBBD125-60BE-40FF-902F-62977354ABFF}">
      <dgm:prSet/>
      <dgm:spPr/>
      <dgm:t>
        <a:bodyPr/>
        <a:lstStyle/>
        <a:p>
          <a:endParaRPr lang="en-US"/>
        </a:p>
      </dgm:t>
    </dgm:pt>
    <dgm:pt modelId="{DA034594-A3D8-4DE6-BE97-CDB3595998F8}" type="sibTrans" cxnId="{DBBBD125-60BE-40FF-902F-62977354ABFF}">
      <dgm:prSet/>
      <dgm:spPr/>
      <dgm:t>
        <a:bodyPr/>
        <a:lstStyle/>
        <a:p>
          <a:endParaRPr lang="en-US"/>
        </a:p>
      </dgm:t>
    </dgm:pt>
    <dgm:pt modelId="{8D883D8E-081A-40F1-A56A-C6C9BE031D0A}">
      <dgm:prSet phldrT="[Text]" custT="1"/>
      <dgm:spPr/>
      <dgm:t>
        <a:bodyPr/>
        <a:lstStyle/>
        <a:p>
          <a:r>
            <a:rPr lang="en-US" sz="1600" dirty="0"/>
            <a:t>If payment is to Foreign National, then submit the Student Payment Spreadsheet when requesting the tax analysis.</a:t>
          </a:r>
        </a:p>
      </dgm:t>
    </dgm:pt>
    <dgm:pt modelId="{BACC8668-245C-429F-9863-56F461633FF0}" type="parTrans" cxnId="{D5B8BAF5-CFE9-4D73-B350-206338227BE6}">
      <dgm:prSet/>
      <dgm:spPr/>
      <dgm:t>
        <a:bodyPr/>
        <a:lstStyle/>
        <a:p>
          <a:endParaRPr lang="en-US"/>
        </a:p>
      </dgm:t>
    </dgm:pt>
    <dgm:pt modelId="{B65BEC6F-08B7-44BB-978E-CE5A42799D0A}" type="sibTrans" cxnId="{D5B8BAF5-CFE9-4D73-B350-206338227BE6}">
      <dgm:prSet/>
      <dgm:spPr/>
      <dgm:t>
        <a:bodyPr/>
        <a:lstStyle/>
        <a:p>
          <a:endParaRPr lang="en-US"/>
        </a:p>
      </dgm:t>
    </dgm:pt>
    <dgm:pt modelId="{AEFFDDF6-5B34-490D-9017-26141804BD4C}">
      <dgm:prSet phldrT="[Text]" custT="1"/>
      <dgm:spPr/>
      <dgm:t>
        <a:bodyPr/>
        <a:lstStyle/>
        <a:p>
          <a:r>
            <a:rPr lang="en-US" sz="1600" dirty="0"/>
            <a:t>Make sure you request the Tax Analysis with plenty of time for the payroll team to complete their tasks and for the student to complete their assessment. </a:t>
          </a:r>
        </a:p>
      </dgm:t>
    </dgm:pt>
    <dgm:pt modelId="{7CD197BE-F4CF-4536-8E76-24836AC8CA7E}" type="parTrans" cxnId="{A5F4333E-8F1C-4143-BCEE-C7D3FBFD7C54}">
      <dgm:prSet/>
      <dgm:spPr/>
      <dgm:t>
        <a:bodyPr/>
        <a:lstStyle/>
        <a:p>
          <a:endParaRPr lang="en-US"/>
        </a:p>
      </dgm:t>
    </dgm:pt>
    <dgm:pt modelId="{FCA688D1-280E-4192-9DA3-6A6026F397E6}" type="sibTrans" cxnId="{A5F4333E-8F1C-4143-BCEE-C7D3FBFD7C54}">
      <dgm:prSet/>
      <dgm:spPr/>
      <dgm:t>
        <a:bodyPr/>
        <a:lstStyle/>
        <a:p>
          <a:endParaRPr lang="en-US"/>
        </a:p>
      </dgm:t>
    </dgm:pt>
    <dgm:pt modelId="{77885F06-E908-4F5B-B5D4-9BCFF82B22D1}">
      <dgm:prSet phldrT="[Text]" custT="1"/>
      <dgm:spPr/>
      <dgm:t>
        <a:bodyPr/>
        <a:lstStyle/>
        <a:p>
          <a:r>
            <a:rPr lang="en-US" sz="1600" dirty="0"/>
            <a:t>You may use Position Numbers: Stipends S1SOFI and for Internships STINTL</a:t>
          </a:r>
        </a:p>
      </dgm:t>
    </dgm:pt>
    <dgm:pt modelId="{B84E35D3-4B24-4F11-94AE-1B13641F1A63}" type="parTrans" cxnId="{F1EDA057-B62E-4C7E-8FAC-783AF615BB31}">
      <dgm:prSet/>
      <dgm:spPr/>
      <dgm:t>
        <a:bodyPr/>
        <a:lstStyle/>
        <a:p>
          <a:endParaRPr lang="en-US"/>
        </a:p>
      </dgm:t>
    </dgm:pt>
    <dgm:pt modelId="{700E511A-8CE3-4915-9F9A-58AEAC738D8D}" type="sibTrans" cxnId="{F1EDA057-B62E-4C7E-8FAC-783AF615BB31}">
      <dgm:prSet/>
      <dgm:spPr/>
      <dgm:t>
        <a:bodyPr/>
        <a:lstStyle/>
        <a:p>
          <a:endParaRPr lang="en-US"/>
        </a:p>
      </dgm:t>
    </dgm:pt>
    <dgm:pt modelId="{9DC20F9E-C741-40AA-B03F-F703C4E53025}">
      <dgm:prSet phldrT="[Text]" custT="1"/>
      <dgm:spPr/>
      <dgm:t>
        <a:bodyPr/>
        <a:lstStyle/>
        <a:p>
          <a:r>
            <a:rPr lang="en-US" sz="1600" dirty="0"/>
            <a:t>Please use Student Employment </a:t>
          </a:r>
          <a:r>
            <a:rPr lang="en-US" sz="1600"/>
            <a:t>Form </a:t>
          </a:r>
          <a:endParaRPr lang="en-US" sz="1600" dirty="0"/>
        </a:p>
      </dgm:t>
    </dgm:pt>
    <dgm:pt modelId="{88E7D978-0494-4B76-94B6-E40714AA4AD8}" type="parTrans" cxnId="{5E3FD825-BEE3-4A5B-A271-C32EB23BE505}">
      <dgm:prSet/>
      <dgm:spPr/>
      <dgm:t>
        <a:bodyPr/>
        <a:lstStyle/>
        <a:p>
          <a:endParaRPr lang="en-US"/>
        </a:p>
      </dgm:t>
    </dgm:pt>
    <dgm:pt modelId="{6BE2BCC7-F96D-4C3E-9919-B6AFD605D80F}" type="sibTrans" cxnId="{5E3FD825-BEE3-4A5B-A271-C32EB23BE505}">
      <dgm:prSet/>
      <dgm:spPr/>
      <dgm:t>
        <a:bodyPr/>
        <a:lstStyle/>
        <a:p>
          <a:endParaRPr lang="en-US"/>
        </a:p>
      </dgm:t>
    </dgm:pt>
    <dgm:pt modelId="{494219CC-A018-4BBD-B1A7-AC3413814C53}" type="pres">
      <dgm:prSet presAssocID="{26B91F66-7993-47A1-B3EE-F36AC41C0C2C}" presName="linear" presStyleCnt="0">
        <dgm:presLayoutVars>
          <dgm:dir/>
          <dgm:animLvl val="lvl"/>
          <dgm:resizeHandles val="exact"/>
        </dgm:presLayoutVars>
      </dgm:prSet>
      <dgm:spPr/>
    </dgm:pt>
    <dgm:pt modelId="{D07A201C-43B1-44F9-BED2-2DEAF0FFE774}" type="pres">
      <dgm:prSet presAssocID="{5C373C88-1A5B-4D8B-A38C-F3C652B88B5A}" presName="parentLin" presStyleCnt="0"/>
      <dgm:spPr/>
    </dgm:pt>
    <dgm:pt modelId="{7C8C1303-34E4-4F44-84D7-F27CE6A6B725}" type="pres">
      <dgm:prSet presAssocID="{5C373C88-1A5B-4D8B-A38C-F3C652B88B5A}" presName="parentLeftMargin" presStyleLbl="node1" presStyleIdx="0" presStyleCnt="2"/>
      <dgm:spPr/>
    </dgm:pt>
    <dgm:pt modelId="{028A11DB-7B26-4E39-923B-251C75317326}" type="pres">
      <dgm:prSet presAssocID="{5C373C88-1A5B-4D8B-A38C-F3C652B88B5A}" presName="parentText" presStyleLbl="node1" presStyleIdx="0" presStyleCnt="2">
        <dgm:presLayoutVars>
          <dgm:chMax val="0"/>
          <dgm:bulletEnabled val="1"/>
        </dgm:presLayoutVars>
      </dgm:prSet>
      <dgm:spPr/>
    </dgm:pt>
    <dgm:pt modelId="{CD188985-9AA4-4EC7-9368-7E2708B2CE93}" type="pres">
      <dgm:prSet presAssocID="{5C373C88-1A5B-4D8B-A38C-F3C652B88B5A}" presName="negativeSpace" presStyleCnt="0"/>
      <dgm:spPr/>
    </dgm:pt>
    <dgm:pt modelId="{C80E2028-2C79-4D72-AAE9-9DCB5E2910B4}" type="pres">
      <dgm:prSet presAssocID="{5C373C88-1A5B-4D8B-A38C-F3C652B88B5A}" presName="childText" presStyleLbl="conFgAcc1" presStyleIdx="0" presStyleCnt="2">
        <dgm:presLayoutVars>
          <dgm:bulletEnabled val="1"/>
        </dgm:presLayoutVars>
      </dgm:prSet>
      <dgm:spPr/>
    </dgm:pt>
    <dgm:pt modelId="{47894C6B-10C7-4156-809E-7C01F92227C2}" type="pres">
      <dgm:prSet presAssocID="{D4A33B60-0BDB-4E2B-B904-D32062F8BA2C}" presName="spaceBetweenRectangles" presStyleCnt="0"/>
      <dgm:spPr/>
    </dgm:pt>
    <dgm:pt modelId="{AA2BBA7E-5C7A-43CF-80D3-0D9A5F9955AB}" type="pres">
      <dgm:prSet presAssocID="{0882ECB1-594B-49C2-82E8-500542A67E66}" presName="parentLin" presStyleCnt="0"/>
      <dgm:spPr/>
    </dgm:pt>
    <dgm:pt modelId="{485116F5-E57C-4150-8E89-6437CCCC7777}" type="pres">
      <dgm:prSet presAssocID="{0882ECB1-594B-49C2-82E8-500542A67E66}" presName="parentLeftMargin" presStyleLbl="node1" presStyleIdx="0" presStyleCnt="2"/>
      <dgm:spPr/>
    </dgm:pt>
    <dgm:pt modelId="{C535CB1B-DF43-4F73-93D6-E25373413AFA}" type="pres">
      <dgm:prSet presAssocID="{0882ECB1-594B-49C2-82E8-500542A67E66}" presName="parentText" presStyleLbl="node1" presStyleIdx="1" presStyleCnt="2">
        <dgm:presLayoutVars>
          <dgm:chMax val="0"/>
          <dgm:bulletEnabled val="1"/>
        </dgm:presLayoutVars>
      </dgm:prSet>
      <dgm:spPr/>
    </dgm:pt>
    <dgm:pt modelId="{DD7B2FD8-2CA0-43B8-BA0E-6DB5099A4C21}" type="pres">
      <dgm:prSet presAssocID="{0882ECB1-594B-49C2-82E8-500542A67E66}" presName="negativeSpace" presStyleCnt="0"/>
      <dgm:spPr/>
    </dgm:pt>
    <dgm:pt modelId="{C7326C3F-3FA3-44D9-B1E7-D192C3D684FF}" type="pres">
      <dgm:prSet presAssocID="{0882ECB1-594B-49C2-82E8-500542A67E66}" presName="childText" presStyleLbl="conFgAcc1" presStyleIdx="1" presStyleCnt="2">
        <dgm:presLayoutVars>
          <dgm:bulletEnabled val="1"/>
        </dgm:presLayoutVars>
      </dgm:prSet>
      <dgm:spPr/>
    </dgm:pt>
  </dgm:ptLst>
  <dgm:cxnLst>
    <dgm:cxn modelId="{1407EC17-426E-4C64-BDD3-A8F39658DDEC}" type="presOf" srcId="{0882ECB1-594B-49C2-82E8-500542A67E66}" destId="{485116F5-E57C-4150-8E89-6437CCCC7777}" srcOrd="0" destOrd="0" presId="urn:microsoft.com/office/officeart/2005/8/layout/list1"/>
    <dgm:cxn modelId="{B84F381C-714C-4998-B6CB-E90351493EB5}" type="presOf" srcId="{8D883D8E-081A-40F1-A56A-C6C9BE031D0A}" destId="{C80E2028-2C79-4D72-AAE9-9DCB5E2910B4}" srcOrd="0" destOrd="1" presId="urn:microsoft.com/office/officeart/2005/8/layout/list1"/>
    <dgm:cxn modelId="{DBBBD125-60BE-40FF-902F-62977354ABFF}" srcId="{0882ECB1-594B-49C2-82E8-500542A67E66}" destId="{C364CAE5-79E1-4683-BB2E-4C8F8CF581FA}" srcOrd="0" destOrd="0" parTransId="{DE5CB405-AF52-4D50-85F4-68948ED94DDD}" sibTransId="{DA034594-A3D8-4DE6-BE97-CDB3595998F8}"/>
    <dgm:cxn modelId="{5E3FD825-BEE3-4A5B-A271-C32EB23BE505}" srcId="{0882ECB1-594B-49C2-82E8-500542A67E66}" destId="{9DC20F9E-C741-40AA-B03F-F703C4E53025}" srcOrd="1" destOrd="0" parTransId="{88E7D978-0494-4B76-94B6-E40714AA4AD8}" sibTransId="{6BE2BCC7-F96D-4C3E-9919-B6AFD605D80F}"/>
    <dgm:cxn modelId="{C4A52D29-F715-4C04-9AE0-A7D501B753B5}" srcId="{26B91F66-7993-47A1-B3EE-F36AC41C0C2C}" destId="{0882ECB1-594B-49C2-82E8-500542A67E66}" srcOrd="1" destOrd="0" parTransId="{E5512B30-59FB-4270-A300-208A2E017861}" sibTransId="{56DA2E84-99F9-49CD-A4A7-9B6C70560FF4}"/>
    <dgm:cxn modelId="{E17ED030-D29E-4F03-8931-99C8FB11A0EC}" type="presOf" srcId="{0882ECB1-594B-49C2-82E8-500542A67E66}" destId="{C535CB1B-DF43-4F73-93D6-E25373413AFA}" srcOrd="1" destOrd="0" presId="urn:microsoft.com/office/officeart/2005/8/layout/list1"/>
    <dgm:cxn modelId="{719EB338-80E4-4F72-AD43-8CE2047FC7AB}" srcId="{26B91F66-7993-47A1-B3EE-F36AC41C0C2C}" destId="{5C373C88-1A5B-4D8B-A38C-F3C652B88B5A}" srcOrd="0" destOrd="0" parTransId="{BD3727DF-A83D-4E10-B0ED-8BEA82F72B8C}" sibTransId="{D4A33B60-0BDB-4E2B-B904-D32062F8BA2C}"/>
    <dgm:cxn modelId="{A5F4333E-8F1C-4143-BCEE-C7D3FBFD7C54}" srcId="{5C373C88-1A5B-4D8B-A38C-F3C652B88B5A}" destId="{AEFFDDF6-5B34-490D-9017-26141804BD4C}" srcOrd="2" destOrd="0" parTransId="{7CD197BE-F4CF-4536-8E76-24836AC8CA7E}" sibTransId="{FCA688D1-280E-4192-9DA3-6A6026F397E6}"/>
    <dgm:cxn modelId="{0F62195C-BF59-4F56-BE04-3551E3412E2C}" type="presOf" srcId="{C364CAE5-79E1-4683-BB2E-4C8F8CF581FA}" destId="{C7326C3F-3FA3-44D9-B1E7-D192C3D684FF}" srcOrd="0" destOrd="0" presId="urn:microsoft.com/office/officeart/2005/8/layout/list1"/>
    <dgm:cxn modelId="{080D934C-7E23-4CC5-8538-17B9B74F347B}" type="presOf" srcId="{8CB8877D-5606-4905-A9F5-3CB40E0F567F}" destId="{C80E2028-2C79-4D72-AAE9-9DCB5E2910B4}" srcOrd="0" destOrd="0" presId="urn:microsoft.com/office/officeart/2005/8/layout/list1"/>
    <dgm:cxn modelId="{268CEC4E-43DD-4D80-88FF-888073080DE9}" type="presOf" srcId="{26B91F66-7993-47A1-B3EE-F36AC41C0C2C}" destId="{494219CC-A018-4BBD-B1A7-AC3413814C53}" srcOrd="0" destOrd="0" presId="urn:microsoft.com/office/officeart/2005/8/layout/list1"/>
    <dgm:cxn modelId="{F1EDA057-B62E-4C7E-8FAC-783AF615BB31}" srcId="{0882ECB1-594B-49C2-82E8-500542A67E66}" destId="{77885F06-E908-4F5B-B5D4-9BCFF82B22D1}" srcOrd="2" destOrd="0" parTransId="{B84E35D3-4B24-4F11-94AE-1B13641F1A63}" sibTransId="{700E511A-8CE3-4915-9F9A-58AEAC738D8D}"/>
    <dgm:cxn modelId="{788F057B-E45E-4D0A-9FBD-FCB4A63F8EBE}" type="presOf" srcId="{AEFFDDF6-5B34-490D-9017-26141804BD4C}" destId="{C80E2028-2C79-4D72-AAE9-9DCB5E2910B4}" srcOrd="0" destOrd="2" presId="urn:microsoft.com/office/officeart/2005/8/layout/list1"/>
    <dgm:cxn modelId="{6DB1ED9B-4DD9-4EB4-A61C-9930EA24AA22}" type="presOf" srcId="{5C373C88-1A5B-4D8B-A38C-F3C652B88B5A}" destId="{7C8C1303-34E4-4F44-84D7-F27CE6A6B725}" srcOrd="0" destOrd="0" presId="urn:microsoft.com/office/officeart/2005/8/layout/list1"/>
    <dgm:cxn modelId="{B126A5A3-BDFA-45F6-B352-A7D7C49B00D2}" type="presOf" srcId="{9DC20F9E-C741-40AA-B03F-F703C4E53025}" destId="{C7326C3F-3FA3-44D9-B1E7-D192C3D684FF}" srcOrd="0" destOrd="1" presId="urn:microsoft.com/office/officeart/2005/8/layout/list1"/>
    <dgm:cxn modelId="{2DA5F3AE-4ED2-45A5-AE1A-C412F0CB41D9}" type="presOf" srcId="{5C373C88-1A5B-4D8B-A38C-F3C652B88B5A}" destId="{028A11DB-7B26-4E39-923B-251C75317326}" srcOrd="1" destOrd="0" presId="urn:microsoft.com/office/officeart/2005/8/layout/list1"/>
    <dgm:cxn modelId="{097EA6BA-97CD-467C-94D1-DB3FF8DD7E89}" srcId="{5C373C88-1A5B-4D8B-A38C-F3C652B88B5A}" destId="{8CB8877D-5606-4905-A9F5-3CB40E0F567F}" srcOrd="0" destOrd="0" parTransId="{824BF410-19ED-44B0-924F-F04AF14BCF5F}" sibTransId="{CAE3A662-C606-4F9C-8624-2EC0CB1CEA06}"/>
    <dgm:cxn modelId="{0F6A43DF-AE6F-45BF-9393-0ED7070E4738}" type="presOf" srcId="{77885F06-E908-4F5B-B5D4-9BCFF82B22D1}" destId="{C7326C3F-3FA3-44D9-B1E7-D192C3D684FF}" srcOrd="0" destOrd="2" presId="urn:microsoft.com/office/officeart/2005/8/layout/list1"/>
    <dgm:cxn modelId="{D5B8BAF5-CFE9-4D73-B350-206338227BE6}" srcId="{5C373C88-1A5B-4D8B-A38C-F3C652B88B5A}" destId="{8D883D8E-081A-40F1-A56A-C6C9BE031D0A}" srcOrd="1" destOrd="0" parTransId="{BACC8668-245C-429F-9863-56F461633FF0}" sibTransId="{B65BEC6F-08B7-44BB-978E-CE5A42799D0A}"/>
    <dgm:cxn modelId="{0B31F09E-C859-4B4E-8F7D-6CD93F1CE32B}" type="presParOf" srcId="{494219CC-A018-4BBD-B1A7-AC3413814C53}" destId="{D07A201C-43B1-44F9-BED2-2DEAF0FFE774}" srcOrd="0" destOrd="0" presId="urn:microsoft.com/office/officeart/2005/8/layout/list1"/>
    <dgm:cxn modelId="{9E95BAB6-0F4A-4A62-91C7-248BA0EEAB4F}" type="presParOf" srcId="{D07A201C-43B1-44F9-BED2-2DEAF0FFE774}" destId="{7C8C1303-34E4-4F44-84D7-F27CE6A6B725}" srcOrd="0" destOrd="0" presId="urn:microsoft.com/office/officeart/2005/8/layout/list1"/>
    <dgm:cxn modelId="{2EE98DCC-83F0-4C82-B172-7A13C46A7C0D}" type="presParOf" srcId="{D07A201C-43B1-44F9-BED2-2DEAF0FFE774}" destId="{028A11DB-7B26-4E39-923B-251C75317326}" srcOrd="1" destOrd="0" presId="urn:microsoft.com/office/officeart/2005/8/layout/list1"/>
    <dgm:cxn modelId="{5DB0AD53-71ED-4557-8FF0-DC3DF7A0781A}" type="presParOf" srcId="{494219CC-A018-4BBD-B1A7-AC3413814C53}" destId="{CD188985-9AA4-4EC7-9368-7E2708B2CE93}" srcOrd="1" destOrd="0" presId="urn:microsoft.com/office/officeart/2005/8/layout/list1"/>
    <dgm:cxn modelId="{7F6358CC-6F52-468A-A3B1-15F6CBFA35A6}" type="presParOf" srcId="{494219CC-A018-4BBD-B1A7-AC3413814C53}" destId="{C80E2028-2C79-4D72-AAE9-9DCB5E2910B4}" srcOrd="2" destOrd="0" presId="urn:microsoft.com/office/officeart/2005/8/layout/list1"/>
    <dgm:cxn modelId="{E1ABED1F-EC30-4299-8331-07FDDC773336}" type="presParOf" srcId="{494219CC-A018-4BBD-B1A7-AC3413814C53}" destId="{47894C6B-10C7-4156-809E-7C01F92227C2}" srcOrd="3" destOrd="0" presId="urn:microsoft.com/office/officeart/2005/8/layout/list1"/>
    <dgm:cxn modelId="{8646ABE3-3653-4ECB-8D63-7AF524D10D74}" type="presParOf" srcId="{494219CC-A018-4BBD-B1A7-AC3413814C53}" destId="{AA2BBA7E-5C7A-43CF-80D3-0D9A5F9955AB}" srcOrd="4" destOrd="0" presId="urn:microsoft.com/office/officeart/2005/8/layout/list1"/>
    <dgm:cxn modelId="{AA586DE3-14EE-4E0B-97F7-6DEDC9C646EF}" type="presParOf" srcId="{AA2BBA7E-5C7A-43CF-80D3-0D9A5F9955AB}" destId="{485116F5-E57C-4150-8E89-6437CCCC7777}" srcOrd="0" destOrd="0" presId="urn:microsoft.com/office/officeart/2005/8/layout/list1"/>
    <dgm:cxn modelId="{D7C58E5C-5BDC-4782-9561-59D768FA244E}" type="presParOf" srcId="{AA2BBA7E-5C7A-43CF-80D3-0D9A5F9955AB}" destId="{C535CB1B-DF43-4F73-93D6-E25373413AFA}" srcOrd="1" destOrd="0" presId="urn:microsoft.com/office/officeart/2005/8/layout/list1"/>
    <dgm:cxn modelId="{8483E274-09BA-42A0-9098-BE022FC5BA28}" type="presParOf" srcId="{494219CC-A018-4BBD-B1A7-AC3413814C53}" destId="{DD7B2FD8-2CA0-43B8-BA0E-6DB5099A4C21}" srcOrd="5" destOrd="0" presId="urn:microsoft.com/office/officeart/2005/8/layout/list1"/>
    <dgm:cxn modelId="{4AC7CA76-3C25-474E-A6A8-3BC99B7ACD18}" type="presParOf" srcId="{494219CC-A018-4BBD-B1A7-AC3413814C53}" destId="{C7326C3F-3FA3-44D9-B1E7-D192C3D684F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6B91F66-7993-47A1-B3EE-F36AC41C0C2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C373C88-1A5B-4D8B-A38C-F3C652B88B5A}">
      <dgm:prSet phldrT="[Text]" custT="1"/>
      <dgm:spPr/>
      <dgm:t>
        <a:bodyPr/>
        <a:lstStyle/>
        <a:p>
          <a:r>
            <a:rPr lang="en-US" sz="2400" dirty="0"/>
            <a:t>Non-Qualified Payments</a:t>
          </a:r>
        </a:p>
      </dgm:t>
    </dgm:pt>
    <dgm:pt modelId="{BD3727DF-A83D-4E10-B0ED-8BEA82F72B8C}" type="parTrans" cxnId="{719EB338-80E4-4F72-AD43-8CE2047FC7AB}">
      <dgm:prSet/>
      <dgm:spPr/>
      <dgm:t>
        <a:bodyPr/>
        <a:lstStyle/>
        <a:p>
          <a:endParaRPr lang="en-US"/>
        </a:p>
      </dgm:t>
    </dgm:pt>
    <dgm:pt modelId="{D4A33B60-0BDB-4E2B-B904-D32062F8BA2C}" type="sibTrans" cxnId="{719EB338-80E4-4F72-AD43-8CE2047FC7AB}">
      <dgm:prSet/>
      <dgm:spPr/>
      <dgm:t>
        <a:bodyPr/>
        <a:lstStyle/>
        <a:p>
          <a:endParaRPr lang="en-US"/>
        </a:p>
      </dgm:t>
    </dgm:pt>
    <dgm:pt modelId="{8CB8877D-5606-4905-A9F5-3CB40E0F567F}">
      <dgm:prSet phldrT="[Text]" custT="1"/>
      <dgm:spPr/>
      <dgm:t>
        <a:bodyPr/>
        <a:lstStyle/>
        <a:p>
          <a:r>
            <a:rPr lang="en-US" sz="1400" dirty="0"/>
            <a:t>Use Student Payment Request Form (</a:t>
          </a:r>
          <a:r>
            <a:rPr lang="en-US" sz="1400" dirty="0">
              <a:hlinkClick xmlns:r="http://schemas.openxmlformats.org/officeDocument/2006/relationships" r:id="rId1"/>
            </a:rPr>
            <a:t>BuyW&amp;M Student Payment Request</a:t>
          </a:r>
          <a:r>
            <a:rPr lang="en-US" sz="1400" dirty="0"/>
            <a:t>)</a:t>
          </a:r>
        </a:p>
      </dgm:t>
    </dgm:pt>
    <dgm:pt modelId="{824BF410-19ED-44B0-924F-F04AF14BCF5F}" type="parTrans" cxnId="{097EA6BA-97CD-467C-94D1-DB3FF8DD7E89}">
      <dgm:prSet/>
      <dgm:spPr/>
      <dgm:t>
        <a:bodyPr/>
        <a:lstStyle/>
        <a:p>
          <a:endParaRPr lang="en-US"/>
        </a:p>
      </dgm:t>
    </dgm:pt>
    <dgm:pt modelId="{CAE3A662-C606-4F9C-8624-2EC0CB1CEA06}" type="sibTrans" cxnId="{097EA6BA-97CD-467C-94D1-DB3FF8DD7E89}">
      <dgm:prSet/>
      <dgm:spPr/>
      <dgm:t>
        <a:bodyPr/>
        <a:lstStyle/>
        <a:p>
          <a:endParaRPr lang="en-US"/>
        </a:p>
      </dgm:t>
    </dgm:pt>
    <dgm:pt modelId="{9DC20F9E-C741-40AA-B03F-F703C4E53025}">
      <dgm:prSet phldrT="[Text]" custT="1"/>
      <dgm:spPr/>
      <dgm:t>
        <a:bodyPr/>
        <a:lstStyle/>
        <a:p>
          <a:r>
            <a:rPr lang="en-US" sz="1400" dirty="0"/>
            <a:t>Travel is the most common type of reimbursement</a:t>
          </a:r>
        </a:p>
      </dgm:t>
    </dgm:pt>
    <dgm:pt modelId="{6BE2BCC7-F96D-4C3E-9919-B6AFD605D80F}" type="sibTrans" cxnId="{5E3FD825-BEE3-4A5B-A271-C32EB23BE505}">
      <dgm:prSet/>
      <dgm:spPr/>
      <dgm:t>
        <a:bodyPr/>
        <a:lstStyle/>
        <a:p>
          <a:endParaRPr lang="en-US"/>
        </a:p>
      </dgm:t>
    </dgm:pt>
    <dgm:pt modelId="{88E7D978-0494-4B76-94B6-E40714AA4AD8}" type="parTrans" cxnId="{5E3FD825-BEE3-4A5B-A271-C32EB23BE505}">
      <dgm:prSet/>
      <dgm:spPr/>
      <dgm:t>
        <a:bodyPr/>
        <a:lstStyle/>
        <a:p>
          <a:endParaRPr lang="en-US"/>
        </a:p>
      </dgm:t>
    </dgm:pt>
    <dgm:pt modelId="{C364CAE5-79E1-4683-BB2E-4C8F8CF581FA}">
      <dgm:prSet phldrT="[Text]" custT="1"/>
      <dgm:spPr/>
      <dgm:t>
        <a:bodyPr/>
        <a:lstStyle/>
        <a:p>
          <a:r>
            <a:rPr lang="en-US" sz="2400" dirty="0"/>
            <a:t>Reimbursements</a:t>
          </a:r>
        </a:p>
      </dgm:t>
    </dgm:pt>
    <dgm:pt modelId="{DA034594-A3D8-4DE6-BE97-CDB3595998F8}" type="sibTrans" cxnId="{DBBBD125-60BE-40FF-902F-62977354ABFF}">
      <dgm:prSet/>
      <dgm:spPr/>
      <dgm:t>
        <a:bodyPr/>
        <a:lstStyle/>
        <a:p>
          <a:endParaRPr lang="en-US"/>
        </a:p>
      </dgm:t>
    </dgm:pt>
    <dgm:pt modelId="{DE5CB405-AF52-4D50-85F4-68948ED94DDD}" type="parTrans" cxnId="{DBBBD125-60BE-40FF-902F-62977354ABFF}">
      <dgm:prSet/>
      <dgm:spPr/>
      <dgm:t>
        <a:bodyPr/>
        <a:lstStyle/>
        <a:p>
          <a:endParaRPr lang="en-US"/>
        </a:p>
      </dgm:t>
    </dgm:pt>
    <dgm:pt modelId="{F41AB269-4F4E-4A90-9EC9-D45720B13DAD}">
      <dgm:prSet custT="1"/>
      <dgm:spPr/>
      <dgm:t>
        <a:bodyPr/>
        <a:lstStyle/>
        <a:p>
          <a:r>
            <a:rPr lang="en-US" sz="1400" dirty="0"/>
            <a:t>Any stipends, awards or prizes processed through AP for a US citizen require a W-9 to be on file:</a:t>
          </a:r>
        </a:p>
      </dgm:t>
    </dgm:pt>
    <dgm:pt modelId="{23623738-7D5C-4E1A-BD7C-5EDDCF212CB6}" type="parTrans" cxnId="{96932D0F-1DAF-4244-8992-096B14900543}">
      <dgm:prSet/>
      <dgm:spPr/>
      <dgm:t>
        <a:bodyPr/>
        <a:lstStyle/>
        <a:p>
          <a:endParaRPr lang="en-US"/>
        </a:p>
      </dgm:t>
    </dgm:pt>
    <dgm:pt modelId="{7EE8DA1C-AA39-4230-B182-C43C0CB89DC8}" type="sibTrans" cxnId="{96932D0F-1DAF-4244-8992-096B14900543}">
      <dgm:prSet/>
      <dgm:spPr/>
      <dgm:t>
        <a:bodyPr/>
        <a:lstStyle/>
        <a:p>
          <a:endParaRPr lang="en-US"/>
        </a:p>
      </dgm:t>
    </dgm:pt>
    <dgm:pt modelId="{F77E13B7-1EA4-4E2A-8E85-5610CD8D0671}">
      <dgm:prSet custT="1"/>
      <dgm:spPr/>
      <dgm:t>
        <a:bodyPr/>
        <a:lstStyle/>
        <a:p>
          <a:r>
            <a:rPr lang="en-US" sz="1400" dirty="0"/>
            <a:t>If graduated, refer to the Vendor Request Guide to invite as a Fiscal vendor</a:t>
          </a:r>
        </a:p>
      </dgm:t>
    </dgm:pt>
    <dgm:pt modelId="{C2DF155F-3D46-4F5E-8729-707AE49C614F}" type="parTrans" cxnId="{A9CAF77E-DA3C-4115-9FB4-7243CB9E33FF}">
      <dgm:prSet/>
      <dgm:spPr/>
      <dgm:t>
        <a:bodyPr/>
        <a:lstStyle/>
        <a:p>
          <a:endParaRPr lang="en-US"/>
        </a:p>
      </dgm:t>
    </dgm:pt>
    <dgm:pt modelId="{A119AD23-809C-40B6-8234-DC841499BF09}" type="sibTrans" cxnId="{A9CAF77E-DA3C-4115-9FB4-7243CB9E33FF}">
      <dgm:prSet/>
      <dgm:spPr/>
      <dgm:t>
        <a:bodyPr/>
        <a:lstStyle/>
        <a:p>
          <a:endParaRPr lang="en-US"/>
        </a:p>
      </dgm:t>
    </dgm:pt>
    <dgm:pt modelId="{F70AD24E-7967-4D07-8262-1FB143D940F5}">
      <dgm:prSet custT="1"/>
      <dgm:spPr/>
      <dgm:t>
        <a:bodyPr/>
        <a:lstStyle/>
        <a:p>
          <a:r>
            <a:rPr lang="en-US" sz="1400" dirty="0"/>
            <a:t>If payment is to Foreign National, make sure you request the Tax Analysis with plenty of time for the payroll team to complete their tasks and for the student to complete the assessment. </a:t>
          </a:r>
        </a:p>
      </dgm:t>
    </dgm:pt>
    <dgm:pt modelId="{1542243B-B64E-471F-86D6-A801786E9AD9}" type="parTrans" cxnId="{A6375BEE-D9A0-4E70-9121-AF8792123975}">
      <dgm:prSet/>
      <dgm:spPr/>
      <dgm:t>
        <a:bodyPr/>
        <a:lstStyle/>
        <a:p>
          <a:endParaRPr lang="en-US"/>
        </a:p>
      </dgm:t>
    </dgm:pt>
    <dgm:pt modelId="{30DEE28D-C0AD-4D0F-AA8D-58E7B703BC74}" type="sibTrans" cxnId="{A6375BEE-D9A0-4E70-9121-AF8792123975}">
      <dgm:prSet/>
      <dgm:spPr/>
      <dgm:t>
        <a:bodyPr/>
        <a:lstStyle/>
        <a:p>
          <a:endParaRPr lang="en-US"/>
        </a:p>
      </dgm:t>
    </dgm:pt>
    <dgm:pt modelId="{3536489B-19DA-47B4-8D4C-15A57ADAF0F7}">
      <dgm:prSet custT="1"/>
      <dgm:spPr/>
      <dgm:t>
        <a:bodyPr/>
        <a:lstStyle/>
        <a:p>
          <a:r>
            <a:rPr lang="en-US" sz="1400" dirty="0"/>
            <a:t>Reimbursements must be supported by receipts and transactions must adhere to published policies. </a:t>
          </a:r>
        </a:p>
      </dgm:t>
    </dgm:pt>
    <dgm:pt modelId="{8195AA39-6BB1-4925-9C73-475644F2099E}" type="parTrans" cxnId="{23FDE33E-EC88-4801-93C9-55D56D26B4ED}">
      <dgm:prSet/>
      <dgm:spPr/>
      <dgm:t>
        <a:bodyPr/>
        <a:lstStyle/>
        <a:p>
          <a:endParaRPr lang="en-US"/>
        </a:p>
      </dgm:t>
    </dgm:pt>
    <dgm:pt modelId="{007D1702-F86B-49FF-A69B-865D6848DE01}" type="sibTrans" cxnId="{23FDE33E-EC88-4801-93C9-55D56D26B4ED}">
      <dgm:prSet/>
      <dgm:spPr/>
      <dgm:t>
        <a:bodyPr/>
        <a:lstStyle/>
        <a:p>
          <a:endParaRPr lang="en-US"/>
        </a:p>
      </dgm:t>
    </dgm:pt>
    <dgm:pt modelId="{952D2FCE-8E30-4178-8EEE-6F15B926BE12}">
      <dgm:prSet custT="1"/>
      <dgm:spPr/>
      <dgm:t>
        <a:bodyPr/>
        <a:lstStyle/>
        <a:p>
          <a:r>
            <a:rPr lang="en-US" sz="1400" dirty="0"/>
            <a:t>List of allowable reimbursements: </a:t>
          </a:r>
          <a:r>
            <a:rPr lang="en-US" sz="1400" dirty="0">
              <a:hlinkClick xmlns:r="http://schemas.openxmlformats.org/officeDocument/2006/relationships" r:id="rId2"/>
            </a:rPr>
            <a:t>https://www.wm.edu/offices/supplychain/ap/typesofappayment/index.php</a:t>
          </a:r>
          <a:endParaRPr lang="en-US" sz="1400" dirty="0"/>
        </a:p>
      </dgm:t>
    </dgm:pt>
    <dgm:pt modelId="{CEFB10EA-7226-45E1-AC35-699DA18E6470}" type="parTrans" cxnId="{7F4D765D-EDB5-426A-AC58-512A3DD5D67F}">
      <dgm:prSet/>
      <dgm:spPr/>
      <dgm:t>
        <a:bodyPr/>
        <a:lstStyle/>
        <a:p>
          <a:endParaRPr lang="en-US"/>
        </a:p>
      </dgm:t>
    </dgm:pt>
    <dgm:pt modelId="{40310286-EC82-406E-B289-5E1F4C81D82F}" type="sibTrans" cxnId="{7F4D765D-EDB5-426A-AC58-512A3DD5D67F}">
      <dgm:prSet/>
      <dgm:spPr/>
      <dgm:t>
        <a:bodyPr/>
        <a:lstStyle/>
        <a:p>
          <a:endParaRPr lang="en-US"/>
        </a:p>
      </dgm:t>
    </dgm:pt>
    <dgm:pt modelId="{0C42E80C-AD1A-44E3-9077-66B9927D05AA}">
      <dgm:prSet custT="1"/>
      <dgm:spPr/>
      <dgm:t>
        <a:bodyPr/>
        <a:lstStyle/>
        <a:p>
          <a:r>
            <a:rPr lang="en-US" sz="1400" dirty="0"/>
            <a:t>If not enrolled, refer to the Student Profile Change Request Form Guide</a:t>
          </a:r>
        </a:p>
      </dgm:t>
    </dgm:pt>
    <dgm:pt modelId="{31DCBCD3-90ED-40FE-97EC-02966FA1427B}" type="parTrans" cxnId="{C356D578-52CD-435F-A416-290F12CF0139}">
      <dgm:prSet/>
      <dgm:spPr/>
    </dgm:pt>
    <dgm:pt modelId="{80F01E14-D4C9-4376-B3ED-04E846653230}" type="sibTrans" cxnId="{C356D578-52CD-435F-A416-290F12CF0139}">
      <dgm:prSet/>
      <dgm:spPr/>
    </dgm:pt>
    <dgm:pt modelId="{06DE79D2-2D14-423E-9B23-0975ABDA3013}" type="pres">
      <dgm:prSet presAssocID="{26B91F66-7993-47A1-B3EE-F36AC41C0C2C}" presName="linear" presStyleCnt="0">
        <dgm:presLayoutVars>
          <dgm:dir/>
          <dgm:animLvl val="lvl"/>
          <dgm:resizeHandles val="exact"/>
        </dgm:presLayoutVars>
      </dgm:prSet>
      <dgm:spPr/>
    </dgm:pt>
    <dgm:pt modelId="{B729E59D-CC67-4152-A5D7-E2202213C610}" type="pres">
      <dgm:prSet presAssocID="{5C373C88-1A5B-4D8B-A38C-F3C652B88B5A}" presName="parentLin" presStyleCnt="0"/>
      <dgm:spPr/>
    </dgm:pt>
    <dgm:pt modelId="{6495DA0F-252E-411C-9475-8EB935EC9378}" type="pres">
      <dgm:prSet presAssocID="{5C373C88-1A5B-4D8B-A38C-F3C652B88B5A}" presName="parentLeftMargin" presStyleLbl="node1" presStyleIdx="0" presStyleCnt="2"/>
      <dgm:spPr/>
    </dgm:pt>
    <dgm:pt modelId="{1C3A2101-E87B-4D8B-9497-004A58CE1E3F}" type="pres">
      <dgm:prSet presAssocID="{5C373C88-1A5B-4D8B-A38C-F3C652B88B5A}" presName="parentText" presStyleLbl="node1" presStyleIdx="0" presStyleCnt="2">
        <dgm:presLayoutVars>
          <dgm:chMax val="0"/>
          <dgm:bulletEnabled val="1"/>
        </dgm:presLayoutVars>
      </dgm:prSet>
      <dgm:spPr/>
    </dgm:pt>
    <dgm:pt modelId="{46C10BD8-AAC3-4184-B22D-4D9A54E5B34F}" type="pres">
      <dgm:prSet presAssocID="{5C373C88-1A5B-4D8B-A38C-F3C652B88B5A}" presName="negativeSpace" presStyleCnt="0"/>
      <dgm:spPr/>
    </dgm:pt>
    <dgm:pt modelId="{CCB5463A-3BCD-4D3F-A1AC-F4798D9ED2FE}" type="pres">
      <dgm:prSet presAssocID="{5C373C88-1A5B-4D8B-A38C-F3C652B88B5A}" presName="childText" presStyleLbl="conFgAcc1" presStyleIdx="0" presStyleCnt="2">
        <dgm:presLayoutVars>
          <dgm:bulletEnabled val="1"/>
        </dgm:presLayoutVars>
      </dgm:prSet>
      <dgm:spPr/>
    </dgm:pt>
    <dgm:pt modelId="{D85FF844-2FED-44B9-80CE-0718AA8BCF0D}" type="pres">
      <dgm:prSet presAssocID="{D4A33B60-0BDB-4E2B-B904-D32062F8BA2C}" presName="spaceBetweenRectangles" presStyleCnt="0"/>
      <dgm:spPr/>
    </dgm:pt>
    <dgm:pt modelId="{970E668F-53C3-4874-AA60-CFBF3371A68E}" type="pres">
      <dgm:prSet presAssocID="{C364CAE5-79E1-4683-BB2E-4C8F8CF581FA}" presName="parentLin" presStyleCnt="0"/>
      <dgm:spPr/>
    </dgm:pt>
    <dgm:pt modelId="{4AF2FE7E-95D9-48F2-B992-C6D3DA7AB5B4}" type="pres">
      <dgm:prSet presAssocID="{C364CAE5-79E1-4683-BB2E-4C8F8CF581FA}" presName="parentLeftMargin" presStyleLbl="node1" presStyleIdx="0" presStyleCnt="2"/>
      <dgm:spPr/>
    </dgm:pt>
    <dgm:pt modelId="{626BD362-18BC-4553-A010-2C14FD1238E7}" type="pres">
      <dgm:prSet presAssocID="{C364CAE5-79E1-4683-BB2E-4C8F8CF581FA}" presName="parentText" presStyleLbl="node1" presStyleIdx="1" presStyleCnt="2">
        <dgm:presLayoutVars>
          <dgm:chMax val="0"/>
          <dgm:bulletEnabled val="1"/>
        </dgm:presLayoutVars>
      </dgm:prSet>
      <dgm:spPr/>
    </dgm:pt>
    <dgm:pt modelId="{6FC5E995-FBC9-41B7-98E6-44E89FEA4A33}" type="pres">
      <dgm:prSet presAssocID="{C364CAE5-79E1-4683-BB2E-4C8F8CF581FA}" presName="negativeSpace" presStyleCnt="0"/>
      <dgm:spPr/>
    </dgm:pt>
    <dgm:pt modelId="{64E2F062-A7C4-4CF0-9C27-D895ABD6B56F}" type="pres">
      <dgm:prSet presAssocID="{C364CAE5-79E1-4683-BB2E-4C8F8CF581FA}" presName="childText" presStyleLbl="conFgAcc1" presStyleIdx="1" presStyleCnt="2">
        <dgm:presLayoutVars>
          <dgm:bulletEnabled val="1"/>
        </dgm:presLayoutVars>
      </dgm:prSet>
      <dgm:spPr/>
    </dgm:pt>
  </dgm:ptLst>
  <dgm:cxnLst>
    <dgm:cxn modelId="{9A80B60B-999C-41CF-94AA-43ADB3F4D332}" type="presOf" srcId="{5C373C88-1A5B-4D8B-A38C-F3C652B88B5A}" destId="{1C3A2101-E87B-4D8B-9497-004A58CE1E3F}" srcOrd="1" destOrd="0" presId="urn:microsoft.com/office/officeart/2005/8/layout/list1"/>
    <dgm:cxn modelId="{96932D0F-1DAF-4244-8992-096B14900543}" srcId="{5C373C88-1A5B-4D8B-A38C-F3C652B88B5A}" destId="{F41AB269-4F4E-4A90-9EC9-D45720B13DAD}" srcOrd="1" destOrd="0" parTransId="{23623738-7D5C-4E1A-BD7C-5EDDCF212CB6}" sibTransId="{7EE8DA1C-AA39-4230-B182-C43C0CB89DC8}"/>
    <dgm:cxn modelId="{6732DE24-71EC-4B35-ABD8-B28C03EB6C17}" type="presOf" srcId="{F77E13B7-1EA4-4E2A-8E85-5610CD8D0671}" destId="{CCB5463A-3BCD-4D3F-A1AC-F4798D9ED2FE}" srcOrd="0" destOrd="3" presId="urn:microsoft.com/office/officeart/2005/8/layout/list1"/>
    <dgm:cxn modelId="{DBBBD125-60BE-40FF-902F-62977354ABFF}" srcId="{26B91F66-7993-47A1-B3EE-F36AC41C0C2C}" destId="{C364CAE5-79E1-4683-BB2E-4C8F8CF581FA}" srcOrd="1" destOrd="0" parTransId="{DE5CB405-AF52-4D50-85F4-68948ED94DDD}" sibTransId="{DA034594-A3D8-4DE6-BE97-CDB3595998F8}"/>
    <dgm:cxn modelId="{5E3FD825-BEE3-4A5B-A271-C32EB23BE505}" srcId="{C364CAE5-79E1-4683-BB2E-4C8F8CF581FA}" destId="{9DC20F9E-C741-40AA-B03F-F703C4E53025}" srcOrd="0" destOrd="0" parTransId="{88E7D978-0494-4B76-94B6-E40714AA4AD8}" sibTransId="{6BE2BCC7-F96D-4C3E-9919-B6AFD605D80F}"/>
    <dgm:cxn modelId="{825B9629-8272-4737-A562-32A2D0B1EE82}" type="presOf" srcId="{26B91F66-7993-47A1-B3EE-F36AC41C0C2C}" destId="{06DE79D2-2D14-423E-9B23-0975ABDA3013}" srcOrd="0" destOrd="0" presId="urn:microsoft.com/office/officeart/2005/8/layout/list1"/>
    <dgm:cxn modelId="{8ED36E2A-1001-419F-BB86-6976CD9EE857}" type="presOf" srcId="{8CB8877D-5606-4905-A9F5-3CB40E0F567F}" destId="{CCB5463A-3BCD-4D3F-A1AC-F4798D9ED2FE}" srcOrd="0" destOrd="0" presId="urn:microsoft.com/office/officeart/2005/8/layout/list1"/>
    <dgm:cxn modelId="{0C58A032-517E-4582-B606-FAA93515652E}" type="presOf" srcId="{3536489B-19DA-47B4-8D4C-15A57ADAF0F7}" destId="{64E2F062-A7C4-4CF0-9C27-D895ABD6B56F}" srcOrd="0" destOrd="1" presId="urn:microsoft.com/office/officeart/2005/8/layout/list1"/>
    <dgm:cxn modelId="{719EB338-80E4-4F72-AD43-8CE2047FC7AB}" srcId="{26B91F66-7993-47A1-B3EE-F36AC41C0C2C}" destId="{5C373C88-1A5B-4D8B-A38C-F3C652B88B5A}" srcOrd="0" destOrd="0" parTransId="{BD3727DF-A83D-4E10-B0ED-8BEA82F72B8C}" sibTransId="{D4A33B60-0BDB-4E2B-B904-D32062F8BA2C}"/>
    <dgm:cxn modelId="{23FDE33E-EC88-4801-93C9-55D56D26B4ED}" srcId="{C364CAE5-79E1-4683-BB2E-4C8F8CF581FA}" destId="{3536489B-19DA-47B4-8D4C-15A57ADAF0F7}" srcOrd="1" destOrd="0" parTransId="{8195AA39-6BB1-4925-9C73-475644F2099E}" sibTransId="{007D1702-F86B-49FF-A69B-865D6848DE01}"/>
    <dgm:cxn modelId="{7F4D765D-EDB5-426A-AC58-512A3DD5D67F}" srcId="{C364CAE5-79E1-4683-BB2E-4C8F8CF581FA}" destId="{952D2FCE-8E30-4178-8EEE-6F15B926BE12}" srcOrd="2" destOrd="0" parTransId="{CEFB10EA-7226-45E1-AC35-699DA18E6470}" sibTransId="{40310286-EC82-406E-B289-5E1F4C81D82F}"/>
    <dgm:cxn modelId="{ADDF165E-601F-44FA-B332-B1165AC0C6B7}" type="presOf" srcId="{F70AD24E-7967-4D07-8262-1FB143D940F5}" destId="{CCB5463A-3BCD-4D3F-A1AC-F4798D9ED2FE}" srcOrd="0" destOrd="4" presId="urn:microsoft.com/office/officeart/2005/8/layout/list1"/>
    <dgm:cxn modelId="{E88F1E42-EF13-4270-AF44-EF5C40362377}" type="presOf" srcId="{C364CAE5-79E1-4683-BB2E-4C8F8CF581FA}" destId="{4AF2FE7E-95D9-48F2-B992-C6D3DA7AB5B4}" srcOrd="0" destOrd="0" presId="urn:microsoft.com/office/officeart/2005/8/layout/list1"/>
    <dgm:cxn modelId="{F616B262-043A-43CE-80BD-F8E08AD40BA2}" type="presOf" srcId="{C364CAE5-79E1-4683-BB2E-4C8F8CF581FA}" destId="{626BD362-18BC-4553-A010-2C14FD1238E7}" srcOrd="1" destOrd="0" presId="urn:microsoft.com/office/officeart/2005/8/layout/list1"/>
    <dgm:cxn modelId="{09B89264-3D38-4E95-A16D-97A6FB951531}" type="presOf" srcId="{0C42E80C-AD1A-44E3-9077-66B9927D05AA}" destId="{CCB5463A-3BCD-4D3F-A1AC-F4798D9ED2FE}" srcOrd="0" destOrd="2" presId="urn:microsoft.com/office/officeart/2005/8/layout/list1"/>
    <dgm:cxn modelId="{BA16D877-2CD8-48A1-BD3B-CCF05E398FEF}" type="presOf" srcId="{9DC20F9E-C741-40AA-B03F-F703C4E53025}" destId="{64E2F062-A7C4-4CF0-9C27-D895ABD6B56F}" srcOrd="0" destOrd="0" presId="urn:microsoft.com/office/officeart/2005/8/layout/list1"/>
    <dgm:cxn modelId="{C356D578-52CD-435F-A416-290F12CF0139}" srcId="{F41AB269-4F4E-4A90-9EC9-D45720B13DAD}" destId="{0C42E80C-AD1A-44E3-9077-66B9927D05AA}" srcOrd="0" destOrd="0" parTransId="{31DCBCD3-90ED-40FE-97EC-02966FA1427B}" sibTransId="{80F01E14-D4C9-4376-B3ED-04E846653230}"/>
    <dgm:cxn modelId="{A9CAF77E-DA3C-4115-9FB4-7243CB9E33FF}" srcId="{F41AB269-4F4E-4A90-9EC9-D45720B13DAD}" destId="{F77E13B7-1EA4-4E2A-8E85-5610CD8D0671}" srcOrd="1" destOrd="0" parTransId="{C2DF155F-3D46-4F5E-8729-707AE49C614F}" sibTransId="{A119AD23-809C-40B6-8234-DC841499BF09}"/>
    <dgm:cxn modelId="{D9D96480-4AF3-4B18-BA48-EC8759903CCF}" type="presOf" srcId="{952D2FCE-8E30-4178-8EEE-6F15B926BE12}" destId="{64E2F062-A7C4-4CF0-9C27-D895ABD6B56F}" srcOrd="0" destOrd="2" presId="urn:microsoft.com/office/officeart/2005/8/layout/list1"/>
    <dgm:cxn modelId="{097EA6BA-97CD-467C-94D1-DB3FF8DD7E89}" srcId="{5C373C88-1A5B-4D8B-A38C-F3C652B88B5A}" destId="{8CB8877D-5606-4905-A9F5-3CB40E0F567F}" srcOrd="0" destOrd="0" parTransId="{824BF410-19ED-44B0-924F-F04AF14BCF5F}" sibTransId="{CAE3A662-C606-4F9C-8624-2EC0CB1CEA06}"/>
    <dgm:cxn modelId="{9D213DE7-C2DF-45EF-99E5-A0FA1FC2C947}" type="presOf" srcId="{5C373C88-1A5B-4D8B-A38C-F3C652B88B5A}" destId="{6495DA0F-252E-411C-9475-8EB935EC9378}" srcOrd="0" destOrd="0" presId="urn:microsoft.com/office/officeart/2005/8/layout/list1"/>
    <dgm:cxn modelId="{A6375BEE-D9A0-4E70-9121-AF8792123975}" srcId="{5C373C88-1A5B-4D8B-A38C-F3C652B88B5A}" destId="{F70AD24E-7967-4D07-8262-1FB143D940F5}" srcOrd="2" destOrd="0" parTransId="{1542243B-B64E-471F-86D6-A801786E9AD9}" sibTransId="{30DEE28D-C0AD-4D0F-AA8D-58E7B703BC74}"/>
    <dgm:cxn modelId="{49A1F5EF-F60B-4001-AFA4-59DF25BE9F6E}" type="presOf" srcId="{F41AB269-4F4E-4A90-9EC9-D45720B13DAD}" destId="{CCB5463A-3BCD-4D3F-A1AC-F4798D9ED2FE}" srcOrd="0" destOrd="1" presId="urn:microsoft.com/office/officeart/2005/8/layout/list1"/>
    <dgm:cxn modelId="{F644C5CC-CEFF-45A2-ABE3-E31B2700AF28}" type="presParOf" srcId="{06DE79D2-2D14-423E-9B23-0975ABDA3013}" destId="{B729E59D-CC67-4152-A5D7-E2202213C610}" srcOrd="0" destOrd="0" presId="urn:microsoft.com/office/officeart/2005/8/layout/list1"/>
    <dgm:cxn modelId="{E685D35D-D485-4154-A2F2-D2924A7693FA}" type="presParOf" srcId="{B729E59D-CC67-4152-A5D7-E2202213C610}" destId="{6495DA0F-252E-411C-9475-8EB935EC9378}" srcOrd="0" destOrd="0" presId="urn:microsoft.com/office/officeart/2005/8/layout/list1"/>
    <dgm:cxn modelId="{5A32DE0F-C387-4B5C-A7D2-CA3CCCFC9516}" type="presParOf" srcId="{B729E59D-CC67-4152-A5D7-E2202213C610}" destId="{1C3A2101-E87B-4D8B-9497-004A58CE1E3F}" srcOrd="1" destOrd="0" presId="urn:microsoft.com/office/officeart/2005/8/layout/list1"/>
    <dgm:cxn modelId="{4B9317C8-E5BF-45B3-AD20-1234755E5A36}" type="presParOf" srcId="{06DE79D2-2D14-423E-9B23-0975ABDA3013}" destId="{46C10BD8-AAC3-4184-B22D-4D9A54E5B34F}" srcOrd="1" destOrd="0" presId="urn:microsoft.com/office/officeart/2005/8/layout/list1"/>
    <dgm:cxn modelId="{0B7AC421-A4A5-4C71-8BB4-A695BD6A690E}" type="presParOf" srcId="{06DE79D2-2D14-423E-9B23-0975ABDA3013}" destId="{CCB5463A-3BCD-4D3F-A1AC-F4798D9ED2FE}" srcOrd="2" destOrd="0" presId="urn:microsoft.com/office/officeart/2005/8/layout/list1"/>
    <dgm:cxn modelId="{FE86C72D-5C5C-4803-9DA8-7B99995EE465}" type="presParOf" srcId="{06DE79D2-2D14-423E-9B23-0975ABDA3013}" destId="{D85FF844-2FED-44B9-80CE-0718AA8BCF0D}" srcOrd="3" destOrd="0" presId="urn:microsoft.com/office/officeart/2005/8/layout/list1"/>
    <dgm:cxn modelId="{AE681046-7428-4F1D-96E4-F6F1BFC193DD}" type="presParOf" srcId="{06DE79D2-2D14-423E-9B23-0975ABDA3013}" destId="{970E668F-53C3-4874-AA60-CFBF3371A68E}" srcOrd="4" destOrd="0" presId="urn:microsoft.com/office/officeart/2005/8/layout/list1"/>
    <dgm:cxn modelId="{6F1CB729-CA2A-438B-9089-F18B47E6EB62}" type="presParOf" srcId="{970E668F-53C3-4874-AA60-CFBF3371A68E}" destId="{4AF2FE7E-95D9-48F2-B992-C6D3DA7AB5B4}" srcOrd="0" destOrd="0" presId="urn:microsoft.com/office/officeart/2005/8/layout/list1"/>
    <dgm:cxn modelId="{332EA64C-3090-4E1A-9248-89DB3FFB34BA}" type="presParOf" srcId="{970E668F-53C3-4874-AA60-CFBF3371A68E}" destId="{626BD362-18BC-4553-A010-2C14FD1238E7}" srcOrd="1" destOrd="0" presId="urn:microsoft.com/office/officeart/2005/8/layout/list1"/>
    <dgm:cxn modelId="{8E8B60E3-F8D7-4550-9BC0-17FA4A118E58}" type="presParOf" srcId="{06DE79D2-2D14-423E-9B23-0975ABDA3013}" destId="{6FC5E995-FBC9-41B7-98E6-44E89FEA4A33}" srcOrd="5" destOrd="0" presId="urn:microsoft.com/office/officeart/2005/8/layout/list1"/>
    <dgm:cxn modelId="{D531D194-64D2-4740-BD44-B5577C7BC069}" type="presParOf" srcId="{06DE79D2-2D14-423E-9B23-0975ABDA3013}" destId="{64E2F062-A7C4-4CF0-9C27-D895ABD6B56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B91F66-7993-47A1-B3EE-F36AC41C0C2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C373C88-1A5B-4D8B-A38C-F3C652B88B5A}">
      <dgm:prSet phldrT="[Text]" custT="1"/>
      <dgm:spPr/>
      <dgm:t>
        <a:bodyPr/>
        <a:lstStyle/>
        <a:p>
          <a:r>
            <a:rPr lang="en-US" sz="2400" dirty="0"/>
            <a:t>Non-W&amp;M Students</a:t>
          </a:r>
          <a:br>
            <a:rPr lang="en-US" sz="2400" dirty="0"/>
          </a:br>
          <a:r>
            <a:rPr lang="en-US" sz="1200" dirty="0"/>
            <a:t>(Selected for a program run by W&amp;M, working either at W&amp;M or at an external agency/company)</a:t>
          </a:r>
        </a:p>
      </dgm:t>
    </dgm:pt>
    <dgm:pt modelId="{BD3727DF-A83D-4E10-B0ED-8BEA82F72B8C}" type="parTrans" cxnId="{719EB338-80E4-4F72-AD43-8CE2047FC7AB}">
      <dgm:prSet/>
      <dgm:spPr/>
      <dgm:t>
        <a:bodyPr/>
        <a:lstStyle/>
        <a:p>
          <a:endParaRPr lang="en-US"/>
        </a:p>
      </dgm:t>
    </dgm:pt>
    <dgm:pt modelId="{D4A33B60-0BDB-4E2B-B904-D32062F8BA2C}" type="sibTrans" cxnId="{719EB338-80E4-4F72-AD43-8CE2047FC7AB}">
      <dgm:prSet/>
      <dgm:spPr/>
      <dgm:t>
        <a:bodyPr/>
        <a:lstStyle/>
        <a:p>
          <a:endParaRPr lang="en-US"/>
        </a:p>
      </dgm:t>
    </dgm:pt>
    <dgm:pt modelId="{8CB8877D-5606-4905-A9F5-3CB40E0F567F}">
      <dgm:prSet phldrT="[Text]" custT="1"/>
      <dgm:spPr/>
      <dgm:t>
        <a:bodyPr/>
        <a:lstStyle/>
        <a:p>
          <a:r>
            <a:rPr lang="en-US" sz="1400" dirty="0"/>
            <a:t>To determine process, send email to </a:t>
          </a:r>
          <a:r>
            <a:rPr lang="en-US" sz="1400" dirty="0">
              <a:hlinkClick xmlns:r="http://schemas.openxmlformats.org/officeDocument/2006/relationships" r:id="rId1"/>
            </a:rPr>
            <a:t>AskHR@wm.edu</a:t>
          </a:r>
          <a:r>
            <a:rPr lang="en-US" sz="1400" dirty="0"/>
            <a:t>, Attn: Class/Comp</a:t>
          </a:r>
        </a:p>
      </dgm:t>
    </dgm:pt>
    <dgm:pt modelId="{824BF410-19ED-44B0-924F-F04AF14BCF5F}" type="parTrans" cxnId="{097EA6BA-97CD-467C-94D1-DB3FF8DD7E89}">
      <dgm:prSet/>
      <dgm:spPr/>
      <dgm:t>
        <a:bodyPr/>
        <a:lstStyle/>
        <a:p>
          <a:endParaRPr lang="en-US"/>
        </a:p>
      </dgm:t>
    </dgm:pt>
    <dgm:pt modelId="{CAE3A662-C606-4F9C-8624-2EC0CB1CEA06}" type="sibTrans" cxnId="{097EA6BA-97CD-467C-94D1-DB3FF8DD7E89}">
      <dgm:prSet/>
      <dgm:spPr/>
      <dgm:t>
        <a:bodyPr/>
        <a:lstStyle/>
        <a:p>
          <a:endParaRPr lang="en-US"/>
        </a:p>
      </dgm:t>
    </dgm:pt>
    <dgm:pt modelId="{3536489B-19DA-47B4-8D4C-15A57ADAF0F7}">
      <dgm:prSet custT="1"/>
      <dgm:spPr/>
      <dgm:t>
        <a:bodyPr/>
        <a:lstStyle/>
        <a:p>
          <a:r>
            <a:rPr lang="en-US" sz="1800" dirty="0"/>
            <a:t>W&amp;M Students</a:t>
          </a:r>
        </a:p>
      </dgm:t>
    </dgm:pt>
    <dgm:pt modelId="{8195AA39-6BB1-4925-9C73-475644F2099E}" type="parTrans" cxnId="{23FDE33E-EC88-4801-93C9-55D56D26B4ED}">
      <dgm:prSet/>
      <dgm:spPr/>
      <dgm:t>
        <a:bodyPr/>
        <a:lstStyle/>
        <a:p>
          <a:endParaRPr lang="en-US"/>
        </a:p>
      </dgm:t>
    </dgm:pt>
    <dgm:pt modelId="{007D1702-F86B-49FF-A69B-865D6848DE01}" type="sibTrans" cxnId="{23FDE33E-EC88-4801-93C9-55D56D26B4ED}">
      <dgm:prSet/>
      <dgm:spPr/>
      <dgm:t>
        <a:bodyPr/>
        <a:lstStyle/>
        <a:p>
          <a:endParaRPr lang="en-US"/>
        </a:p>
      </dgm:t>
    </dgm:pt>
    <dgm:pt modelId="{DA39483A-C65E-48A2-913A-E1B917D32472}">
      <dgm:prSet custT="1"/>
      <dgm:spPr/>
      <dgm:t>
        <a:bodyPr/>
        <a:lstStyle/>
        <a:p>
          <a:r>
            <a:rPr lang="en-US" sz="1600" dirty="0"/>
            <a:t>HR processes: graduate assistant, VIMS </a:t>
          </a:r>
          <a:r>
            <a:rPr lang="en-US" sz="1600"/>
            <a:t>Workship</a:t>
          </a:r>
          <a:r>
            <a:rPr lang="en-US" sz="1600" dirty="0"/>
            <a:t>, and W&amp;M resident assistant “salaries”</a:t>
          </a:r>
        </a:p>
      </dgm:t>
    </dgm:pt>
    <dgm:pt modelId="{0A172AEC-3ACD-42B6-AE3D-A377483CFC22}" type="parTrans" cxnId="{858A6302-F243-44B6-AB93-84C334914BDB}">
      <dgm:prSet/>
      <dgm:spPr/>
      <dgm:t>
        <a:bodyPr/>
        <a:lstStyle/>
        <a:p>
          <a:endParaRPr lang="en-US"/>
        </a:p>
      </dgm:t>
    </dgm:pt>
    <dgm:pt modelId="{D1A6C9C8-C851-4F0B-AA37-BDDE733A2EAA}" type="sibTrans" cxnId="{858A6302-F243-44B6-AB93-84C334914BDB}">
      <dgm:prSet/>
      <dgm:spPr/>
      <dgm:t>
        <a:bodyPr/>
        <a:lstStyle/>
        <a:p>
          <a:endParaRPr lang="en-US"/>
        </a:p>
      </dgm:t>
    </dgm:pt>
    <dgm:pt modelId="{738A8816-DD4E-443C-AAE7-D2C4D30A964D}">
      <dgm:prSet phldrT="[Text]" custT="1"/>
      <dgm:spPr/>
      <dgm:t>
        <a:bodyPr/>
        <a:lstStyle/>
        <a:p>
          <a:r>
            <a:rPr lang="en-US" sz="1400" dirty="0"/>
            <a:t>Name of program</a:t>
          </a:r>
        </a:p>
      </dgm:t>
    </dgm:pt>
    <dgm:pt modelId="{130354DF-2B09-4793-8E86-E26228D1BFDC}" type="sibTrans" cxnId="{B7D05957-A362-4E3B-8EA0-AA6D01B9B615}">
      <dgm:prSet/>
      <dgm:spPr/>
      <dgm:t>
        <a:bodyPr/>
        <a:lstStyle/>
        <a:p>
          <a:endParaRPr lang="en-US"/>
        </a:p>
      </dgm:t>
    </dgm:pt>
    <dgm:pt modelId="{758EF3D7-D0D6-4A02-A41A-700D19E81832}" type="parTrans" cxnId="{B7D05957-A362-4E3B-8EA0-AA6D01B9B615}">
      <dgm:prSet/>
      <dgm:spPr/>
      <dgm:t>
        <a:bodyPr/>
        <a:lstStyle/>
        <a:p>
          <a:endParaRPr lang="en-US"/>
        </a:p>
      </dgm:t>
    </dgm:pt>
    <dgm:pt modelId="{6329CBC9-37AE-4DAB-9FBB-9974BC2420F3}">
      <dgm:prSet phldrT="[Text]" custT="1"/>
      <dgm:spPr/>
      <dgm:t>
        <a:bodyPr/>
        <a:lstStyle/>
        <a:p>
          <a:r>
            <a:rPr lang="en-US" sz="1400" dirty="0"/>
            <a:t>Where / with what organization</a:t>
          </a:r>
        </a:p>
      </dgm:t>
    </dgm:pt>
    <dgm:pt modelId="{3137E56F-1363-45D0-962B-3ED8EC2425DF}" type="sibTrans" cxnId="{DBDD0DCD-B60D-477B-B7E0-3E550E7191CB}">
      <dgm:prSet/>
      <dgm:spPr/>
      <dgm:t>
        <a:bodyPr/>
        <a:lstStyle/>
        <a:p>
          <a:endParaRPr lang="en-US"/>
        </a:p>
      </dgm:t>
    </dgm:pt>
    <dgm:pt modelId="{07AC7949-6C54-407D-AEE7-8335E9427FC9}" type="parTrans" cxnId="{DBDD0DCD-B60D-477B-B7E0-3E550E7191CB}">
      <dgm:prSet/>
      <dgm:spPr/>
      <dgm:t>
        <a:bodyPr/>
        <a:lstStyle/>
        <a:p>
          <a:endParaRPr lang="en-US"/>
        </a:p>
      </dgm:t>
    </dgm:pt>
    <dgm:pt modelId="{036E7FC8-0787-4341-8EC9-E24295CA0793}">
      <dgm:prSet custT="1"/>
      <dgm:spPr/>
      <dgm:t>
        <a:bodyPr/>
        <a:lstStyle/>
        <a:p>
          <a:r>
            <a:rPr lang="en-US" sz="1400" dirty="0"/>
            <a:t>Duration (e.g., summer months; January –December)</a:t>
          </a:r>
        </a:p>
      </dgm:t>
    </dgm:pt>
    <dgm:pt modelId="{1FC25210-AE20-427D-BAD1-D32F02834AF3}" type="sibTrans" cxnId="{CA1F8FEB-8761-4D20-83A6-532EEBCDDF5A}">
      <dgm:prSet/>
      <dgm:spPr/>
      <dgm:t>
        <a:bodyPr/>
        <a:lstStyle/>
        <a:p>
          <a:endParaRPr lang="en-US"/>
        </a:p>
      </dgm:t>
    </dgm:pt>
    <dgm:pt modelId="{962A141A-C52F-4659-A2FD-CCE59EF810D6}" type="parTrans" cxnId="{CA1F8FEB-8761-4D20-83A6-532EEBCDDF5A}">
      <dgm:prSet/>
      <dgm:spPr/>
      <dgm:t>
        <a:bodyPr/>
        <a:lstStyle/>
        <a:p>
          <a:endParaRPr lang="en-US"/>
        </a:p>
      </dgm:t>
    </dgm:pt>
    <dgm:pt modelId="{4EA57C08-4D25-4838-893D-8AD1B6403A2D}">
      <dgm:prSet custT="1"/>
      <dgm:spPr/>
      <dgm:t>
        <a:bodyPr/>
        <a:lstStyle/>
        <a:p>
          <a:r>
            <a:rPr lang="en-US" sz="1400" dirty="0"/>
            <a:t>What are we paying them for? (</a:t>
          </a:r>
          <a:r>
            <a:rPr lang="en-US" sz="1400" dirty="0" err="1"/>
            <a:t>e.g</a:t>
          </a:r>
          <a:r>
            <a:rPr lang="en-US" sz="1400" dirty="0"/>
            <a:t>, to offset living expenses, to work, etc.)</a:t>
          </a:r>
        </a:p>
      </dgm:t>
    </dgm:pt>
    <dgm:pt modelId="{19C923EB-D829-4F17-B0E0-5CE53D2AD67C}" type="sibTrans" cxnId="{215AD410-938E-45FE-A6EF-FB67AB4C5AAA}">
      <dgm:prSet/>
      <dgm:spPr/>
      <dgm:t>
        <a:bodyPr/>
        <a:lstStyle/>
        <a:p>
          <a:endParaRPr lang="en-US"/>
        </a:p>
      </dgm:t>
    </dgm:pt>
    <dgm:pt modelId="{BA1F2EB7-D04F-4AB4-A8A7-B6399690EF93}" type="parTrans" cxnId="{215AD410-938E-45FE-A6EF-FB67AB4C5AAA}">
      <dgm:prSet/>
      <dgm:spPr/>
      <dgm:t>
        <a:bodyPr/>
        <a:lstStyle/>
        <a:p>
          <a:endParaRPr lang="en-US"/>
        </a:p>
      </dgm:t>
    </dgm:pt>
    <dgm:pt modelId="{B9E783C6-1790-4626-8C69-D5A129E34038}">
      <dgm:prSet custT="1"/>
      <dgm:spPr/>
      <dgm:t>
        <a:bodyPr/>
        <a:lstStyle/>
        <a:p>
          <a:endParaRPr lang="en-US" sz="1600" dirty="0"/>
        </a:p>
      </dgm:t>
    </dgm:pt>
    <dgm:pt modelId="{D939C4D8-A7ED-4382-9AC7-1D90283481E4}" type="parTrans" cxnId="{4D192BD7-3E2C-4910-9CEC-C4112F2C5F8D}">
      <dgm:prSet/>
      <dgm:spPr/>
      <dgm:t>
        <a:bodyPr/>
        <a:lstStyle/>
        <a:p>
          <a:endParaRPr lang="en-US"/>
        </a:p>
      </dgm:t>
    </dgm:pt>
    <dgm:pt modelId="{8381D966-99D0-410A-9096-27787B80284F}" type="sibTrans" cxnId="{4D192BD7-3E2C-4910-9CEC-C4112F2C5F8D}">
      <dgm:prSet/>
      <dgm:spPr/>
      <dgm:t>
        <a:bodyPr/>
        <a:lstStyle/>
        <a:p>
          <a:endParaRPr lang="en-US"/>
        </a:p>
      </dgm:t>
    </dgm:pt>
    <dgm:pt modelId="{4E4CC133-8C34-4284-B5E7-52597197DC4A}">
      <dgm:prSet custT="1"/>
      <dgm:spPr/>
      <dgm:t>
        <a:bodyPr/>
        <a:lstStyle/>
        <a:p>
          <a:r>
            <a:rPr lang="en-US" sz="1600" dirty="0"/>
            <a:t>Financial Aid processes: student hourly jobs and supplemental payments to all W&amp;M students </a:t>
          </a:r>
          <a:r>
            <a:rPr lang="en-US" sz="1400" dirty="0">
              <a:solidFill>
                <a:schemeClr val="accent1"/>
              </a:solidFill>
            </a:rPr>
            <a:t>(studentemploy@wm.edu)</a:t>
          </a:r>
        </a:p>
      </dgm:t>
    </dgm:pt>
    <dgm:pt modelId="{2DCEA80E-21C5-477E-9EB8-B5EFA6C56BC1}" type="parTrans" cxnId="{FBBC74D8-F23C-4DF9-81FF-B75C4B13F1A4}">
      <dgm:prSet/>
      <dgm:spPr/>
      <dgm:t>
        <a:bodyPr/>
        <a:lstStyle/>
        <a:p>
          <a:endParaRPr lang="en-US"/>
        </a:p>
      </dgm:t>
    </dgm:pt>
    <dgm:pt modelId="{950810AA-344C-4FC0-B95C-59D0FF991BD9}" type="sibTrans" cxnId="{FBBC74D8-F23C-4DF9-81FF-B75C4B13F1A4}">
      <dgm:prSet/>
      <dgm:spPr/>
      <dgm:t>
        <a:bodyPr/>
        <a:lstStyle/>
        <a:p>
          <a:endParaRPr lang="en-US"/>
        </a:p>
      </dgm:t>
    </dgm:pt>
    <dgm:pt modelId="{E71BCAE2-C8C9-41D2-B18B-655E2D02368E}">
      <dgm:prSet custT="1"/>
      <dgm:spPr/>
      <dgm:t>
        <a:bodyPr/>
        <a:lstStyle/>
        <a:p>
          <a:r>
            <a:rPr lang="en-US" sz="1400" dirty="0"/>
            <a:t>Has program determined payment terms?</a:t>
          </a:r>
        </a:p>
      </dgm:t>
    </dgm:pt>
    <dgm:pt modelId="{4AF7DD5A-F8FA-42E3-BE83-4B532AD4E97C}" type="parTrans" cxnId="{510B17AB-9662-4E79-8C59-1BAD01B13B1F}">
      <dgm:prSet/>
      <dgm:spPr/>
    </dgm:pt>
    <dgm:pt modelId="{E8CA622B-30DD-41A2-93D6-E1C7A034ACAF}" type="sibTrans" cxnId="{510B17AB-9662-4E79-8C59-1BAD01B13B1F}">
      <dgm:prSet/>
      <dgm:spPr/>
    </dgm:pt>
    <dgm:pt modelId="{06DE79D2-2D14-423E-9B23-0975ABDA3013}" type="pres">
      <dgm:prSet presAssocID="{26B91F66-7993-47A1-B3EE-F36AC41C0C2C}" presName="linear" presStyleCnt="0">
        <dgm:presLayoutVars>
          <dgm:dir/>
          <dgm:animLvl val="lvl"/>
          <dgm:resizeHandles val="exact"/>
        </dgm:presLayoutVars>
      </dgm:prSet>
      <dgm:spPr/>
    </dgm:pt>
    <dgm:pt modelId="{B729E59D-CC67-4152-A5D7-E2202213C610}" type="pres">
      <dgm:prSet presAssocID="{5C373C88-1A5B-4D8B-A38C-F3C652B88B5A}" presName="parentLin" presStyleCnt="0"/>
      <dgm:spPr/>
    </dgm:pt>
    <dgm:pt modelId="{6495DA0F-252E-411C-9475-8EB935EC9378}" type="pres">
      <dgm:prSet presAssocID="{5C373C88-1A5B-4D8B-A38C-F3C652B88B5A}" presName="parentLeftMargin" presStyleLbl="node1" presStyleIdx="0" presStyleCnt="2"/>
      <dgm:spPr/>
    </dgm:pt>
    <dgm:pt modelId="{1C3A2101-E87B-4D8B-9497-004A58CE1E3F}" type="pres">
      <dgm:prSet presAssocID="{5C373C88-1A5B-4D8B-A38C-F3C652B88B5A}" presName="parentText" presStyleLbl="node1" presStyleIdx="0" presStyleCnt="2" custScaleX="135353" custScaleY="171253" custLinFactNeighborX="-48388" custLinFactNeighborY="4555">
        <dgm:presLayoutVars>
          <dgm:chMax val="0"/>
          <dgm:bulletEnabled val="1"/>
        </dgm:presLayoutVars>
      </dgm:prSet>
      <dgm:spPr/>
    </dgm:pt>
    <dgm:pt modelId="{46C10BD8-AAC3-4184-B22D-4D9A54E5B34F}" type="pres">
      <dgm:prSet presAssocID="{5C373C88-1A5B-4D8B-A38C-F3C652B88B5A}" presName="negativeSpace" presStyleCnt="0"/>
      <dgm:spPr/>
    </dgm:pt>
    <dgm:pt modelId="{CCB5463A-3BCD-4D3F-A1AC-F4798D9ED2FE}" type="pres">
      <dgm:prSet presAssocID="{5C373C88-1A5B-4D8B-A38C-F3C652B88B5A}" presName="childText" presStyleLbl="conFgAcc1" presStyleIdx="0" presStyleCnt="2">
        <dgm:presLayoutVars>
          <dgm:bulletEnabled val="1"/>
        </dgm:presLayoutVars>
      </dgm:prSet>
      <dgm:spPr/>
    </dgm:pt>
    <dgm:pt modelId="{D85FF844-2FED-44B9-80CE-0718AA8BCF0D}" type="pres">
      <dgm:prSet presAssocID="{D4A33B60-0BDB-4E2B-B904-D32062F8BA2C}" presName="spaceBetweenRectangles" presStyleCnt="0"/>
      <dgm:spPr/>
    </dgm:pt>
    <dgm:pt modelId="{E2DC3F6D-FDA3-457B-95D5-52F354DE915A}" type="pres">
      <dgm:prSet presAssocID="{3536489B-19DA-47B4-8D4C-15A57ADAF0F7}" presName="parentLin" presStyleCnt="0"/>
      <dgm:spPr/>
    </dgm:pt>
    <dgm:pt modelId="{9628046F-15D1-4B58-B177-682F4429353A}" type="pres">
      <dgm:prSet presAssocID="{3536489B-19DA-47B4-8D4C-15A57ADAF0F7}" presName="parentLeftMargin" presStyleLbl="node1" presStyleIdx="0" presStyleCnt="2"/>
      <dgm:spPr/>
    </dgm:pt>
    <dgm:pt modelId="{A4636A0F-A81F-4078-861E-E5F58532A1F8}" type="pres">
      <dgm:prSet presAssocID="{3536489B-19DA-47B4-8D4C-15A57ADAF0F7}" presName="parentText" presStyleLbl="node1" presStyleIdx="1" presStyleCnt="2">
        <dgm:presLayoutVars>
          <dgm:chMax val="0"/>
          <dgm:bulletEnabled val="1"/>
        </dgm:presLayoutVars>
      </dgm:prSet>
      <dgm:spPr/>
    </dgm:pt>
    <dgm:pt modelId="{8FDB4D71-3241-4E4D-9020-9514583571FB}" type="pres">
      <dgm:prSet presAssocID="{3536489B-19DA-47B4-8D4C-15A57ADAF0F7}" presName="negativeSpace" presStyleCnt="0"/>
      <dgm:spPr/>
    </dgm:pt>
    <dgm:pt modelId="{A1A6C371-2AB1-4144-99DB-16176BCAA320}" type="pres">
      <dgm:prSet presAssocID="{3536489B-19DA-47B4-8D4C-15A57ADAF0F7}" presName="childText" presStyleLbl="conFgAcc1" presStyleIdx="1" presStyleCnt="2">
        <dgm:presLayoutVars>
          <dgm:bulletEnabled val="1"/>
        </dgm:presLayoutVars>
      </dgm:prSet>
      <dgm:spPr/>
    </dgm:pt>
  </dgm:ptLst>
  <dgm:cxnLst>
    <dgm:cxn modelId="{858A6302-F243-44B6-AB93-84C334914BDB}" srcId="{3536489B-19DA-47B4-8D4C-15A57ADAF0F7}" destId="{DA39483A-C65E-48A2-913A-E1B917D32472}" srcOrd="0" destOrd="0" parTransId="{0A172AEC-3ACD-42B6-AE3D-A377483CFC22}" sibTransId="{D1A6C9C8-C851-4F0B-AA37-BDDE733A2EAA}"/>
    <dgm:cxn modelId="{9A80B60B-999C-41CF-94AA-43ADB3F4D332}" type="presOf" srcId="{5C373C88-1A5B-4D8B-A38C-F3C652B88B5A}" destId="{1C3A2101-E87B-4D8B-9497-004A58CE1E3F}" srcOrd="1" destOrd="0" presId="urn:microsoft.com/office/officeart/2005/8/layout/list1"/>
    <dgm:cxn modelId="{215AD410-938E-45FE-A6EF-FB67AB4C5AAA}" srcId="{8CB8877D-5606-4905-A9F5-3CB40E0F567F}" destId="{4EA57C08-4D25-4838-893D-8AD1B6403A2D}" srcOrd="3" destOrd="0" parTransId="{BA1F2EB7-D04F-4AB4-A8A7-B6399690EF93}" sibTransId="{19C923EB-D829-4F17-B0E0-5CE53D2AD67C}"/>
    <dgm:cxn modelId="{8F98AB28-2401-430B-8B38-A5C599359AA9}" type="presOf" srcId="{4EA57C08-4D25-4838-893D-8AD1B6403A2D}" destId="{CCB5463A-3BCD-4D3F-A1AC-F4798D9ED2FE}" srcOrd="0" destOrd="4" presId="urn:microsoft.com/office/officeart/2005/8/layout/list1"/>
    <dgm:cxn modelId="{825B9629-8272-4737-A562-32A2D0B1EE82}" type="presOf" srcId="{26B91F66-7993-47A1-B3EE-F36AC41C0C2C}" destId="{06DE79D2-2D14-423E-9B23-0975ABDA3013}" srcOrd="0" destOrd="0" presId="urn:microsoft.com/office/officeart/2005/8/layout/list1"/>
    <dgm:cxn modelId="{8ED36E2A-1001-419F-BB86-6976CD9EE857}" type="presOf" srcId="{8CB8877D-5606-4905-A9F5-3CB40E0F567F}" destId="{CCB5463A-3BCD-4D3F-A1AC-F4798D9ED2FE}" srcOrd="0" destOrd="0" presId="urn:microsoft.com/office/officeart/2005/8/layout/list1"/>
    <dgm:cxn modelId="{719EB338-80E4-4F72-AD43-8CE2047FC7AB}" srcId="{26B91F66-7993-47A1-B3EE-F36AC41C0C2C}" destId="{5C373C88-1A5B-4D8B-A38C-F3C652B88B5A}" srcOrd="0" destOrd="0" parTransId="{BD3727DF-A83D-4E10-B0ED-8BEA82F72B8C}" sibTransId="{D4A33B60-0BDB-4E2B-B904-D32062F8BA2C}"/>
    <dgm:cxn modelId="{23FDE33E-EC88-4801-93C9-55D56D26B4ED}" srcId="{26B91F66-7993-47A1-B3EE-F36AC41C0C2C}" destId="{3536489B-19DA-47B4-8D4C-15A57ADAF0F7}" srcOrd="1" destOrd="0" parTransId="{8195AA39-6BB1-4925-9C73-475644F2099E}" sibTransId="{007D1702-F86B-49FF-A69B-865D6848DE01}"/>
    <dgm:cxn modelId="{01834244-190C-4249-B4B6-A555F265C25F}" type="presOf" srcId="{3536489B-19DA-47B4-8D4C-15A57ADAF0F7}" destId="{9628046F-15D1-4B58-B177-682F4429353A}" srcOrd="0" destOrd="0" presId="urn:microsoft.com/office/officeart/2005/8/layout/list1"/>
    <dgm:cxn modelId="{62569253-A8A9-4DEC-9EDC-4259E247F86C}" type="presOf" srcId="{B9E783C6-1790-4626-8C69-D5A129E34038}" destId="{A1A6C371-2AB1-4144-99DB-16176BCAA320}" srcOrd="0" destOrd="2" presId="urn:microsoft.com/office/officeart/2005/8/layout/list1"/>
    <dgm:cxn modelId="{C4255F75-EFBC-4CDB-B022-C1BAA7F33364}" type="presOf" srcId="{6329CBC9-37AE-4DAB-9FBB-9974BC2420F3}" destId="{CCB5463A-3BCD-4D3F-A1AC-F4798D9ED2FE}" srcOrd="0" destOrd="2" presId="urn:microsoft.com/office/officeart/2005/8/layout/list1"/>
    <dgm:cxn modelId="{B7D05957-A362-4E3B-8EA0-AA6D01B9B615}" srcId="{8CB8877D-5606-4905-A9F5-3CB40E0F567F}" destId="{738A8816-DD4E-443C-AAE7-D2C4D30A964D}" srcOrd="0" destOrd="0" parTransId="{758EF3D7-D0D6-4A02-A41A-700D19E81832}" sibTransId="{130354DF-2B09-4793-8E86-E26228D1BFDC}"/>
    <dgm:cxn modelId="{05295C85-6231-49B1-952C-E9474304F09F}" type="presOf" srcId="{4E4CC133-8C34-4284-B5E7-52597197DC4A}" destId="{A1A6C371-2AB1-4144-99DB-16176BCAA320}" srcOrd="0" destOrd="1" presId="urn:microsoft.com/office/officeart/2005/8/layout/list1"/>
    <dgm:cxn modelId="{8CF65F8E-047A-46DC-B520-7BBD2D4A8347}" type="presOf" srcId="{3536489B-19DA-47B4-8D4C-15A57ADAF0F7}" destId="{A4636A0F-A81F-4078-861E-E5F58532A1F8}" srcOrd="1" destOrd="0" presId="urn:microsoft.com/office/officeart/2005/8/layout/list1"/>
    <dgm:cxn modelId="{C2B1C78F-E9C8-4471-8E72-AAB52C400FDF}" type="presOf" srcId="{DA39483A-C65E-48A2-913A-E1B917D32472}" destId="{A1A6C371-2AB1-4144-99DB-16176BCAA320}" srcOrd="0" destOrd="0" presId="urn:microsoft.com/office/officeart/2005/8/layout/list1"/>
    <dgm:cxn modelId="{AC6FD996-97FA-42CE-9306-40967BDE9B0C}" type="presOf" srcId="{036E7FC8-0787-4341-8EC9-E24295CA0793}" destId="{CCB5463A-3BCD-4D3F-A1AC-F4798D9ED2FE}" srcOrd="0" destOrd="3" presId="urn:microsoft.com/office/officeart/2005/8/layout/list1"/>
    <dgm:cxn modelId="{510B17AB-9662-4E79-8C59-1BAD01B13B1F}" srcId="{8CB8877D-5606-4905-A9F5-3CB40E0F567F}" destId="{E71BCAE2-C8C9-41D2-B18B-655E2D02368E}" srcOrd="4" destOrd="0" parTransId="{4AF7DD5A-F8FA-42E3-BE83-4B532AD4E97C}" sibTransId="{E8CA622B-30DD-41A2-93D6-E1C7A034ACAF}"/>
    <dgm:cxn modelId="{097EA6BA-97CD-467C-94D1-DB3FF8DD7E89}" srcId="{5C373C88-1A5B-4D8B-A38C-F3C652B88B5A}" destId="{8CB8877D-5606-4905-A9F5-3CB40E0F567F}" srcOrd="0" destOrd="0" parTransId="{824BF410-19ED-44B0-924F-F04AF14BCF5F}" sibTransId="{CAE3A662-C606-4F9C-8624-2EC0CB1CEA06}"/>
    <dgm:cxn modelId="{DBDD0DCD-B60D-477B-B7E0-3E550E7191CB}" srcId="{8CB8877D-5606-4905-A9F5-3CB40E0F567F}" destId="{6329CBC9-37AE-4DAB-9FBB-9974BC2420F3}" srcOrd="1" destOrd="0" parTransId="{07AC7949-6C54-407D-AEE7-8335E9427FC9}" sibTransId="{3137E56F-1363-45D0-962B-3ED8EC2425DF}"/>
    <dgm:cxn modelId="{4D192BD7-3E2C-4910-9CEC-C4112F2C5F8D}" srcId="{3536489B-19DA-47B4-8D4C-15A57ADAF0F7}" destId="{B9E783C6-1790-4626-8C69-D5A129E34038}" srcOrd="2" destOrd="0" parTransId="{D939C4D8-A7ED-4382-9AC7-1D90283481E4}" sibTransId="{8381D966-99D0-410A-9096-27787B80284F}"/>
    <dgm:cxn modelId="{FBBC74D8-F23C-4DF9-81FF-B75C4B13F1A4}" srcId="{3536489B-19DA-47B4-8D4C-15A57ADAF0F7}" destId="{4E4CC133-8C34-4284-B5E7-52597197DC4A}" srcOrd="1" destOrd="0" parTransId="{2DCEA80E-21C5-477E-9EB8-B5EFA6C56BC1}" sibTransId="{950810AA-344C-4FC0-B95C-59D0FF991BD9}"/>
    <dgm:cxn modelId="{6703DEE6-D8CA-4133-8932-BF9798622204}" type="presOf" srcId="{738A8816-DD4E-443C-AAE7-D2C4D30A964D}" destId="{CCB5463A-3BCD-4D3F-A1AC-F4798D9ED2FE}" srcOrd="0" destOrd="1" presId="urn:microsoft.com/office/officeart/2005/8/layout/list1"/>
    <dgm:cxn modelId="{9D213DE7-C2DF-45EF-99E5-A0FA1FC2C947}" type="presOf" srcId="{5C373C88-1A5B-4D8B-A38C-F3C652B88B5A}" destId="{6495DA0F-252E-411C-9475-8EB935EC9378}" srcOrd="0" destOrd="0" presId="urn:microsoft.com/office/officeart/2005/8/layout/list1"/>
    <dgm:cxn modelId="{CA1F8FEB-8761-4D20-83A6-532EEBCDDF5A}" srcId="{8CB8877D-5606-4905-A9F5-3CB40E0F567F}" destId="{036E7FC8-0787-4341-8EC9-E24295CA0793}" srcOrd="2" destOrd="0" parTransId="{962A141A-C52F-4659-A2FD-CCE59EF810D6}" sibTransId="{1FC25210-AE20-427D-BAD1-D32F02834AF3}"/>
    <dgm:cxn modelId="{886C26FC-5EF2-4DB1-8373-8ED837DB2F5F}" type="presOf" srcId="{E71BCAE2-C8C9-41D2-B18B-655E2D02368E}" destId="{CCB5463A-3BCD-4D3F-A1AC-F4798D9ED2FE}" srcOrd="0" destOrd="5" presId="urn:microsoft.com/office/officeart/2005/8/layout/list1"/>
    <dgm:cxn modelId="{F644C5CC-CEFF-45A2-ABE3-E31B2700AF28}" type="presParOf" srcId="{06DE79D2-2D14-423E-9B23-0975ABDA3013}" destId="{B729E59D-CC67-4152-A5D7-E2202213C610}" srcOrd="0" destOrd="0" presId="urn:microsoft.com/office/officeart/2005/8/layout/list1"/>
    <dgm:cxn modelId="{E685D35D-D485-4154-A2F2-D2924A7693FA}" type="presParOf" srcId="{B729E59D-CC67-4152-A5D7-E2202213C610}" destId="{6495DA0F-252E-411C-9475-8EB935EC9378}" srcOrd="0" destOrd="0" presId="urn:microsoft.com/office/officeart/2005/8/layout/list1"/>
    <dgm:cxn modelId="{5A32DE0F-C387-4B5C-A7D2-CA3CCCFC9516}" type="presParOf" srcId="{B729E59D-CC67-4152-A5D7-E2202213C610}" destId="{1C3A2101-E87B-4D8B-9497-004A58CE1E3F}" srcOrd="1" destOrd="0" presId="urn:microsoft.com/office/officeart/2005/8/layout/list1"/>
    <dgm:cxn modelId="{4B9317C8-E5BF-45B3-AD20-1234755E5A36}" type="presParOf" srcId="{06DE79D2-2D14-423E-9B23-0975ABDA3013}" destId="{46C10BD8-AAC3-4184-B22D-4D9A54E5B34F}" srcOrd="1" destOrd="0" presId="urn:microsoft.com/office/officeart/2005/8/layout/list1"/>
    <dgm:cxn modelId="{0B7AC421-A4A5-4C71-8BB4-A695BD6A690E}" type="presParOf" srcId="{06DE79D2-2D14-423E-9B23-0975ABDA3013}" destId="{CCB5463A-3BCD-4D3F-A1AC-F4798D9ED2FE}" srcOrd="2" destOrd="0" presId="urn:microsoft.com/office/officeart/2005/8/layout/list1"/>
    <dgm:cxn modelId="{FE86C72D-5C5C-4803-9DA8-7B99995EE465}" type="presParOf" srcId="{06DE79D2-2D14-423E-9B23-0975ABDA3013}" destId="{D85FF844-2FED-44B9-80CE-0718AA8BCF0D}" srcOrd="3" destOrd="0" presId="urn:microsoft.com/office/officeart/2005/8/layout/list1"/>
    <dgm:cxn modelId="{8082B9AE-D6FB-4105-A5F5-9DEF5ACD4F7E}" type="presParOf" srcId="{06DE79D2-2D14-423E-9B23-0975ABDA3013}" destId="{E2DC3F6D-FDA3-457B-95D5-52F354DE915A}" srcOrd="4" destOrd="0" presId="urn:microsoft.com/office/officeart/2005/8/layout/list1"/>
    <dgm:cxn modelId="{F0B8953C-22B3-4EF9-A6F8-397EB2FC3C9E}" type="presParOf" srcId="{E2DC3F6D-FDA3-457B-95D5-52F354DE915A}" destId="{9628046F-15D1-4B58-B177-682F4429353A}" srcOrd="0" destOrd="0" presId="urn:microsoft.com/office/officeart/2005/8/layout/list1"/>
    <dgm:cxn modelId="{A44D0829-15C0-4430-8159-1C8A140315D7}" type="presParOf" srcId="{E2DC3F6D-FDA3-457B-95D5-52F354DE915A}" destId="{A4636A0F-A81F-4078-861E-E5F58532A1F8}" srcOrd="1" destOrd="0" presId="urn:microsoft.com/office/officeart/2005/8/layout/list1"/>
    <dgm:cxn modelId="{4ED092CE-E8B1-491C-87E3-71EEE57ED29C}" type="presParOf" srcId="{06DE79D2-2D14-423E-9B23-0975ABDA3013}" destId="{8FDB4D71-3241-4E4D-9020-9514583571FB}" srcOrd="5" destOrd="0" presId="urn:microsoft.com/office/officeart/2005/8/layout/list1"/>
    <dgm:cxn modelId="{DF6B609C-E648-47B9-A981-66083E663743}" type="presParOf" srcId="{06DE79D2-2D14-423E-9B23-0975ABDA3013}" destId="{A1A6C371-2AB1-4144-99DB-16176BCAA320}"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F0FEC4-FD49-4E12-9B50-F59BA66C96D5}">
      <dsp:nvSpPr>
        <dsp:cNvPr id="0" name=""/>
        <dsp:cNvSpPr/>
      </dsp:nvSpPr>
      <dsp:spPr>
        <a:xfrm>
          <a:off x="40" y="54392"/>
          <a:ext cx="3845569" cy="1013174"/>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0" i="0" kern="1200" baseline="0" dirty="0"/>
            <a:t>The taxation of scholarships and fellowships is important to colleges and universities</a:t>
          </a:r>
          <a:endParaRPr lang="en-US" sz="2100" kern="1200" dirty="0"/>
        </a:p>
      </dsp:txBody>
      <dsp:txXfrm>
        <a:off x="40" y="54392"/>
        <a:ext cx="3845569" cy="1013174"/>
      </dsp:txXfrm>
    </dsp:sp>
    <dsp:sp modelId="{860EB9BB-655B-4F7B-BA81-F6DFF98D8014}">
      <dsp:nvSpPr>
        <dsp:cNvPr id="0" name=""/>
        <dsp:cNvSpPr/>
      </dsp:nvSpPr>
      <dsp:spPr>
        <a:xfrm>
          <a:off x="1" y="1074836"/>
          <a:ext cx="3845569" cy="2817399"/>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0" i="0" kern="1200" baseline="0" dirty="0"/>
            <a:t>Processing Teams need to know whether the award is taxable and, if so, whether it must withhold income tax on the payment and file any reports with the IRS. </a:t>
          </a:r>
          <a:endParaRPr lang="en-US" sz="2100" kern="1200" dirty="0"/>
        </a:p>
      </dsp:txBody>
      <dsp:txXfrm>
        <a:off x="1" y="1074836"/>
        <a:ext cx="3845569" cy="2817399"/>
      </dsp:txXfrm>
    </dsp:sp>
    <dsp:sp modelId="{10EDB097-1D57-4E69-BB00-EFED36C52DE2}">
      <dsp:nvSpPr>
        <dsp:cNvPr id="0" name=""/>
        <dsp:cNvSpPr/>
      </dsp:nvSpPr>
      <dsp:spPr>
        <a:xfrm>
          <a:off x="4383989" y="54392"/>
          <a:ext cx="3845569" cy="1013174"/>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l" defTabSz="933450">
            <a:lnSpc>
              <a:spcPct val="90000"/>
            </a:lnSpc>
            <a:spcBef>
              <a:spcPct val="0"/>
            </a:spcBef>
            <a:spcAft>
              <a:spcPct val="35000"/>
            </a:spcAft>
            <a:buNone/>
          </a:pPr>
          <a:r>
            <a:rPr lang="en-US" sz="2100" b="0" i="0" kern="1200" baseline="0" dirty="0"/>
            <a:t>For the most part, all student payments are taxable and reportable.  </a:t>
          </a:r>
          <a:endParaRPr lang="en-US" sz="2100" kern="1200" dirty="0"/>
        </a:p>
      </dsp:txBody>
      <dsp:txXfrm>
        <a:off x="4383989" y="54392"/>
        <a:ext cx="3845569" cy="1013174"/>
      </dsp:txXfrm>
    </dsp:sp>
    <dsp:sp modelId="{BDDBDDA8-C2E6-4ECA-BA3D-66E11EBCF785}">
      <dsp:nvSpPr>
        <dsp:cNvPr id="0" name=""/>
        <dsp:cNvSpPr/>
      </dsp:nvSpPr>
      <dsp:spPr>
        <a:xfrm>
          <a:off x="4383989" y="1067567"/>
          <a:ext cx="3845569" cy="2817399"/>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There is also the tax impact on the student who receives the scholarship or fellowship payments. We need to ensure our students are aware of and follow compliance with the applicable tax laws. </a:t>
          </a:r>
        </a:p>
        <a:p>
          <a:pPr marL="228600" lvl="1" indent="-228600" algn="l" defTabSz="933450">
            <a:lnSpc>
              <a:spcPct val="90000"/>
            </a:lnSpc>
            <a:spcBef>
              <a:spcPct val="0"/>
            </a:spcBef>
            <a:spcAft>
              <a:spcPct val="15000"/>
            </a:spcAft>
            <a:buChar char="•"/>
          </a:pPr>
          <a:endParaRPr lang="en-US" sz="2100" kern="1200" dirty="0"/>
        </a:p>
      </dsp:txBody>
      <dsp:txXfrm>
        <a:off x="4383989" y="1067567"/>
        <a:ext cx="3845569" cy="28173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D42B4A-822A-483B-828D-3E2C35DD4398}">
      <dsp:nvSpPr>
        <dsp:cNvPr id="0" name=""/>
        <dsp:cNvSpPr/>
      </dsp:nvSpPr>
      <dsp:spPr>
        <a:xfrm>
          <a:off x="1694" y="0"/>
          <a:ext cx="6093951" cy="12819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t>To be considered a W&amp;M Student</a:t>
          </a:r>
        </a:p>
      </dsp:txBody>
      <dsp:txXfrm>
        <a:off x="39240" y="37546"/>
        <a:ext cx="6018859" cy="1206814"/>
      </dsp:txXfrm>
    </dsp:sp>
    <dsp:sp modelId="{7A82A64C-F0BE-444E-9FF6-CB1D0FEF6C75}">
      <dsp:nvSpPr>
        <dsp:cNvPr id="0" name=""/>
        <dsp:cNvSpPr/>
      </dsp:nvSpPr>
      <dsp:spPr>
        <a:xfrm>
          <a:off x="6972" y="1391046"/>
          <a:ext cx="4339875" cy="12819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Must be enrolled in an approved degree seeking program</a:t>
          </a:r>
        </a:p>
      </dsp:txBody>
      <dsp:txXfrm>
        <a:off x="44518" y="1428592"/>
        <a:ext cx="4264783" cy="1206814"/>
      </dsp:txXfrm>
    </dsp:sp>
    <dsp:sp modelId="{09F6D894-4DCF-4B80-8E2E-36B5A0997DB3}">
      <dsp:nvSpPr>
        <dsp:cNvPr id="0" name=""/>
        <dsp:cNvSpPr/>
      </dsp:nvSpPr>
      <dsp:spPr>
        <a:xfrm>
          <a:off x="656963" y="2782093"/>
          <a:ext cx="2136934" cy="12819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Student is approved for Study Abroad</a:t>
          </a:r>
        </a:p>
      </dsp:txBody>
      <dsp:txXfrm>
        <a:off x="694509" y="2819639"/>
        <a:ext cx="2061842" cy="1206814"/>
      </dsp:txXfrm>
    </dsp:sp>
    <dsp:sp modelId="{E2CC1F09-A1AD-4304-8B18-0571095E7715}">
      <dsp:nvSpPr>
        <dsp:cNvPr id="0" name=""/>
        <dsp:cNvSpPr/>
      </dsp:nvSpPr>
      <dsp:spPr>
        <a:xfrm>
          <a:off x="3357887" y="2782093"/>
          <a:ext cx="2135439" cy="12819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Must be Accepted for Admissions</a:t>
          </a:r>
        </a:p>
      </dsp:txBody>
      <dsp:txXfrm>
        <a:off x="3395433" y="2819639"/>
        <a:ext cx="2060347" cy="1206814"/>
      </dsp:txXfrm>
    </dsp:sp>
    <dsp:sp modelId="{4886C1FD-DB59-43EE-94A7-0658336DFCFB}">
      <dsp:nvSpPr>
        <dsp:cNvPr id="0" name=""/>
        <dsp:cNvSpPr/>
      </dsp:nvSpPr>
      <dsp:spPr>
        <a:xfrm>
          <a:off x="4481850" y="1391046"/>
          <a:ext cx="1607176" cy="12819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Enrollment can be FT or PT</a:t>
          </a:r>
        </a:p>
      </dsp:txBody>
      <dsp:txXfrm>
        <a:off x="4519396" y="1428592"/>
        <a:ext cx="1532084" cy="12068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EA36E0-563D-41AE-BA4B-528C29956D25}">
      <dsp:nvSpPr>
        <dsp:cNvPr id="0" name=""/>
        <dsp:cNvSpPr/>
      </dsp:nvSpPr>
      <dsp:spPr>
        <a:xfrm>
          <a:off x="0" y="1014874"/>
          <a:ext cx="2314575" cy="14697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C28375-A838-42E1-AC18-E561514D552B}">
      <dsp:nvSpPr>
        <dsp:cNvPr id="0" name=""/>
        <dsp:cNvSpPr/>
      </dsp:nvSpPr>
      <dsp:spPr>
        <a:xfrm>
          <a:off x="257174" y="1259191"/>
          <a:ext cx="2314575" cy="146975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What Payment Type is the Student Receiving?</a:t>
          </a:r>
        </a:p>
      </dsp:txBody>
      <dsp:txXfrm>
        <a:off x="300222" y="1302239"/>
        <a:ext cx="2228479" cy="1383659"/>
      </dsp:txXfrm>
    </dsp:sp>
    <dsp:sp modelId="{3A8D5A26-0EDE-4643-85B1-36112F92C0F6}">
      <dsp:nvSpPr>
        <dsp:cNvPr id="0" name=""/>
        <dsp:cNvSpPr/>
      </dsp:nvSpPr>
      <dsp:spPr>
        <a:xfrm>
          <a:off x="2828924" y="1014874"/>
          <a:ext cx="2314575" cy="14697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6AAB72-B501-449F-966B-8C41AD4C7507}">
      <dsp:nvSpPr>
        <dsp:cNvPr id="0" name=""/>
        <dsp:cNvSpPr/>
      </dsp:nvSpPr>
      <dsp:spPr>
        <a:xfrm>
          <a:off x="3086099" y="1259191"/>
          <a:ext cx="2314575" cy="146975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Is the Student Enrolled at W&amp;M?</a:t>
          </a:r>
        </a:p>
      </dsp:txBody>
      <dsp:txXfrm>
        <a:off x="3129147" y="1302239"/>
        <a:ext cx="2228479" cy="1383659"/>
      </dsp:txXfrm>
    </dsp:sp>
    <dsp:sp modelId="{CBE369FE-299B-4F9B-B862-4CC414B14A1A}">
      <dsp:nvSpPr>
        <dsp:cNvPr id="0" name=""/>
        <dsp:cNvSpPr/>
      </dsp:nvSpPr>
      <dsp:spPr>
        <a:xfrm>
          <a:off x="5657850" y="1014874"/>
          <a:ext cx="2314575" cy="14697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4A1103-2B1D-489F-B1B2-3A875BAFDDF8}">
      <dsp:nvSpPr>
        <dsp:cNvPr id="0" name=""/>
        <dsp:cNvSpPr/>
      </dsp:nvSpPr>
      <dsp:spPr>
        <a:xfrm>
          <a:off x="5915024" y="1259191"/>
          <a:ext cx="2314575" cy="146975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What is the student tax status?                    </a:t>
          </a:r>
          <a:r>
            <a:rPr lang="en-US" sz="1200" kern="1200" dirty="0"/>
            <a:t>(US Citizen vs Foreign National)</a:t>
          </a:r>
          <a:endParaRPr lang="en-US" sz="1700" kern="1200" dirty="0"/>
        </a:p>
      </dsp:txBody>
      <dsp:txXfrm>
        <a:off x="5958072" y="1302239"/>
        <a:ext cx="2228479" cy="13836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0E2028-2C79-4D72-AAE9-9DCB5E2910B4}">
      <dsp:nvSpPr>
        <dsp:cNvPr id="0" name=""/>
        <dsp:cNvSpPr/>
      </dsp:nvSpPr>
      <dsp:spPr>
        <a:xfrm>
          <a:off x="0" y="272209"/>
          <a:ext cx="7938447" cy="1814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6112" tIns="333248" rIns="61611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Please use Student Payment Spreadsheet</a:t>
          </a:r>
        </a:p>
        <a:p>
          <a:pPr marL="171450" lvl="1" indent="-171450" algn="l" defTabSz="711200">
            <a:lnSpc>
              <a:spcPct val="90000"/>
            </a:lnSpc>
            <a:spcBef>
              <a:spcPct val="0"/>
            </a:spcBef>
            <a:spcAft>
              <a:spcPct val="15000"/>
            </a:spcAft>
            <a:buChar char="•"/>
          </a:pPr>
          <a:r>
            <a:rPr lang="en-US" sz="1600" kern="1200" dirty="0"/>
            <a:t>If payment is to Foreign National, then submit the Student Payment Spreadsheet when requesting the tax analysis.</a:t>
          </a:r>
        </a:p>
        <a:p>
          <a:pPr marL="171450" lvl="1" indent="-171450" algn="l" defTabSz="711200">
            <a:lnSpc>
              <a:spcPct val="90000"/>
            </a:lnSpc>
            <a:spcBef>
              <a:spcPct val="0"/>
            </a:spcBef>
            <a:spcAft>
              <a:spcPct val="15000"/>
            </a:spcAft>
            <a:buChar char="•"/>
          </a:pPr>
          <a:r>
            <a:rPr lang="en-US" sz="1600" kern="1200" dirty="0"/>
            <a:t>Make sure you request the Tax Analysis with plenty of time for the payroll team to complete their tasks and for the student to complete their assessment. </a:t>
          </a:r>
        </a:p>
      </dsp:txBody>
      <dsp:txXfrm>
        <a:off x="0" y="272209"/>
        <a:ext cx="7938447" cy="1814400"/>
      </dsp:txXfrm>
    </dsp:sp>
    <dsp:sp modelId="{028A11DB-7B26-4E39-923B-251C75317326}">
      <dsp:nvSpPr>
        <dsp:cNvPr id="0" name=""/>
        <dsp:cNvSpPr/>
      </dsp:nvSpPr>
      <dsp:spPr>
        <a:xfrm>
          <a:off x="396922" y="36049"/>
          <a:ext cx="5556912"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0038" tIns="0" rIns="210038" bIns="0" numCol="1" spcCol="1270" anchor="ctr" anchorCtr="0">
          <a:noAutofit/>
        </a:bodyPr>
        <a:lstStyle/>
        <a:p>
          <a:pPr marL="0" lvl="0" indent="0" algn="l" defTabSz="889000">
            <a:lnSpc>
              <a:spcPct val="90000"/>
            </a:lnSpc>
            <a:spcBef>
              <a:spcPct val="0"/>
            </a:spcBef>
            <a:spcAft>
              <a:spcPct val="35000"/>
            </a:spcAft>
            <a:buNone/>
          </a:pPr>
          <a:r>
            <a:rPr lang="en-US" sz="2000" kern="1200" dirty="0"/>
            <a:t>Qualified and Non-Qualified Payments</a:t>
          </a:r>
        </a:p>
      </dsp:txBody>
      <dsp:txXfrm>
        <a:off x="419979" y="59106"/>
        <a:ext cx="5510798" cy="426206"/>
      </dsp:txXfrm>
    </dsp:sp>
    <dsp:sp modelId="{C7326C3F-3FA3-44D9-B1E7-D192C3D684FF}">
      <dsp:nvSpPr>
        <dsp:cNvPr id="0" name=""/>
        <dsp:cNvSpPr/>
      </dsp:nvSpPr>
      <dsp:spPr>
        <a:xfrm>
          <a:off x="0" y="2409169"/>
          <a:ext cx="7938447" cy="1360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6112" tIns="333248" rIns="61611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Process I-9 timely</a:t>
          </a:r>
        </a:p>
        <a:p>
          <a:pPr marL="171450" lvl="1" indent="-171450" algn="l" defTabSz="711200">
            <a:lnSpc>
              <a:spcPct val="90000"/>
            </a:lnSpc>
            <a:spcBef>
              <a:spcPct val="0"/>
            </a:spcBef>
            <a:spcAft>
              <a:spcPct val="15000"/>
            </a:spcAft>
            <a:buChar char="•"/>
          </a:pPr>
          <a:r>
            <a:rPr lang="en-US" sz="1600" kern="1200" dirty="0"/>
            <a:t>Please use Student Employment </a:t>
          </a:r>
          <a:r>
            <a:rPr lang="en-US" sz="1600" kern="1200"/>
            <a:t>Form </a:t>
          </a:r>
          <a:endParaRPr lang="en-US" sz="1600" kern="1200" dirty="0"/>
        </a:p>
        <a:p>
          <a:pPr marL="171450" lvl="1" indent="-171450" algn="l" defTabSz="711200">
            <a:lnSpc>
              <a:spcPct val="90000"/>
            </a:lnSpc>
            <a:spcBef>
              <a:spcPct val="0"/>
            </a:spcBef>
            <a:spcAft>
              <a:spcPct val="15000"/>
            </a:spcAft>
            <a:buChar char="•"/>
          </a:pPr>
          <a:r>
            <a:rPr lang="en-US" sz="1600" kern="1200" dirty="0"/>
            <a:t>You may use Position Numbers: Stipends S1SOFI and for Internships STINTL</a:t>
          </a:r>
        </a:p>
      </dsp:txBody>
      <dsp:txXfrm>
        <a:off x="0" y="2409169"/>
        <a:ext cx="7938447" cy="1360800"/>
      </dsp:txXfrm>
    </dsp:sp>
    <dsp:sp modelId="{C535CB1B-DF43-4F73-93D6-E25373413AFA}">
      <dsp:nvSpPr>
        <dsp:cNvPr id="0" name=""/>
        <dsp:cNvSpPr/>
      </dsp:nvSpPr>
      <dsp:spPr>
        <a:xfrm>
          <a:off x="396922" y="2173009"/>
          <a:ext cx="5556912"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0038" tIns="0" rIns="210038" bIns="0" numCol="1" spcCol="1270" anchor="ctr" anchorCtr="0">
          <a:noAutofit/>
        </a:bodyPr>
        <a:lstStyle/>
        <a:p>
          <a:pPr marL="0" lvl="0" indent="0" algn="l" defTabSz="889000">
            <a:lnSpc>
              <a:spcPct val="90000"/>
            </a:lnSpc>
            <a:spcBef>
              <a:spcPct val="0"/>
            </a:spcBef>
            <a:spcAft>
              <a:spcPct val="35000"/>
            </a:spcAft>
            <a:buNone/>
          </a:pPr>
          <a:r>
            <a:rPr lang="en-US" sz="2000" kern="1200" dirty="0"/>
            <a:t>Student Employment</a:t>
          </a:r>
        </a:p>
      </dsp:txBody>
      <dsp:txXfrm>
        <a:off x="419979" y="2196066"/>
        <a:ext cx="5510798" cy="4262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B5463A-3BCD-4D3F-A1AC-F4798D9ED2FE}">
      <dsp:nvSpPr>
        <dsp:cNvPr id="0" name=""/>
        <dsp:cNvSpPr/>
      </dsp:nvSpPr>
      <dsp:spPr>
        <a:xfrm>
          <a:off x="0" y="271003"/>
          <a:ext cx="8059202" cy="20884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5484" tIns="354076" rIns="62548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Use Student Payment Request Form (</a:t>
          </a:r>
          <a:r>
            <a:rPr lang="en-US" sz="1400" kern="1200" dirty="0">
              <a:hlinkClick xmlns:r="http://schemas.openxmlformats.org/officeDocument/2006/relationships" r:id="rId1"/>
            </a:rPr>
            <a:t>BuyW&amp;M Student Payment Request</a:t>
          </a:r>
          <a:r>
            <a:rPr lang="en-US" sz="1400" kern="1200" dirty="0"/>
            <a:t>)</a:t>
          </a:r>
        </a:p>
        <a:p>
          <a:pPr marL="114300" lvl="1" indent="-114300" algn="l" defTabSz="622300">
            <a:lnSpc>
              <a:spcPct val="90000"/>
            </a:lnSpc>
            <a:spcBef>
              <a:spcPct val="0"/>
            </a:spcBef>
            <a:spcAft>
              <a:spcPct val="15000"/>
            </a:spcAft>
            <a:buChar char="•"/>
          </a:pPr>
          <a:r>
            <a:rPr lang="en-US" sz="1400" kern="1200" dirty="0"/>
            <a:t>Any stipends, awards or prizes processed through AP for a US citizen require a W-9 to be on file:</a:t>
          </a:r>
        </a:p>
        <a:p>
          <a:pPr marL="228600" lvl="2" indent="-114300" algn="l" defTabSz="622300">
            <a:lnSpc>
              <a:spcPct val="90000"/>
            </a:lnSpc>
            <a:spcBef>
              <a:spcPct val="0"/>
            </a:spcBef>
            <a:spcAft>
              <a:spcPct val="15000"/>
            </a:spcAft>
            <a:buChar char="•"/>
          </a:pPr>
          <a:r>
            <a:rPr lang="en-US" sz="1400" kern="1200" dirty="0"/>
            <a:t>If not enrolled, refer to the Student Profile Change Request Form Guide</a:t>
          </a:r>
        </a:p>
        <a:p>
          <a:pPr marL="228600" lvl="2" indent="-114300" algn="l" defTabSz="622300">
            <a:lnSpc>
              <a:spcPct val="90000"/>
            </a:lnSpc>
            <a:spcBef>
              <a:spcPct val="0"/>
            </a:spcBef>
            <a:spcAft>
              <a:spcPct val="15000"/>
            </a:spcAft>
            <a:buChar char="•"/>
          </a:pPr>
          <a:r>
            <a:rPr lang="en-US" sz="1400" kern="1200" dirty="0"/>
            <a:t>If graduated, refer to the Vendor Request Guide to invite as a Fiscal vendor</a:t>
          </a:r>
        </a:p>
        <a:p>
          <a:pPr marL="114300" lvl="1" indent="-114300" algn="l" defTabSz="622300">
            <a:lnSpc>
              <a:spcPct val="90000"/>
            </a:lnSpc>
            <a:spcBef>
              <a:spcPct val="0"/>
            </a:spcBef>
            <a:spcAft>
              <a:spcPct val="15000"/>
            </a:spcAft>
            <a:buChar char="•"/>
          </a:pPr>
          <a:r>
            <a:rPr lang="en-US" sz="1400" kern="1200" dirty="0"/>
            <a:t>If payment is to Foreign National, make sure you request the Tax Analysis with plenty of time for the payroll team to complete their tasks and for the student to complete the assessment. </a:t>
          </a:r>
        </a:p>
      </dsp:txBody>
      <dsp:txXfrm>
        <a:off x="0" y="271003"/>
        <a:ext cx="8059202" cy="2088450"/>
      </dsp:txXfrm>
    </dsp:sp>
    <dsp:sp modelId="{1C3A2101-E87B-4D8B-9497-004A58CE1E3F}">
      <dsp:nvSpPr>
        <dsp:cNvPr id="0" name=""/>
        <dsp:cNvSpPr/>
      </dsp:nvSpPr>
      <dsp:spPr>
        <a:xfrm>
          <a:off x="402960" y="20083"/>
          <a:ext cx="5641441"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33" tIns="0" rIns="213233" bIns="0" numCol="1" spcCol="1270" anchor="ctr" anchorCtr="0">
          <a:noAutofit/>
        </a:bodyPr>
        <a:lstStyle/>
        <a:p>
          <a:pPr marL="0" lvl="0" indent="0" algn="l" defTabSz="1066800">
            <a:lnSpc>
              <a:spcPct val="90000"/>
            </a:lnSpc>
            <a:spcBef>
              <a:spcPct val="0"/>
            </a:spcBef>
            <a:spcAft>
              <a:spcPct val="35000"/>
            </a:spcAft>
            <a:buNone/>
          </a:pPr>
          <a:r>
            <a:rPr lang="en-US" sz="2400" kern="1200" dirty="0"/>
            <a:t>Non-Qualified Payments</a:t>
          </a:r>
        </a:p>
      </dsp:txBody>
      <dsp:txXfrm>
        <a:off x="427458" y="44581"/>
        <a:ext cx="5592445" cy="452844"/>
      </dsp:txXfrm>
    </dsp:sp>
    <dsp:sp modelId="{64E2F062-A7C4-4CF0-9C27-D895ABD6B56F}">
      <dsp:nvSpPr>
        <dsp:cNvPr id="0" name=""/>
        <dsp:cNvSpPr/>
      </dsp:nvSpPr>
      <dsp:spPr>
        <a:xfrm>
          <a:off x="0" y="2702173"/>
          <a:ext cx="8059202" cy="14458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5484" tIns="354076" rIns="62548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Travel is the most common type of reimbursement</a:t>
          </a:r>
        </a:p>
        <a:p>
          <a:pPr marL="114300" lvl="1" indent="-114300" algn="l" defTabSz="622300">
            <a:lnSpc>
              <a:spcPct val="90000"/>
            </a:lnSpc>
            <a:spcBef>
              <a:spcPct val="0"/>
            </a:spcBef>
            <a:spcAft>
              <a:spcPct val="15000"/>
            </a:spcAft>
            <a:buChar char="•"/>
          </a:pPr>
          <a:r>
            <a:rPr lang="en-US" sz="1400" kern="1200" dirty="0"/>
            <a:t>Reimbursements must be supported by receipts and transactions must adhere to published policies. </a:t>
          </a:r>
        </a:p>
        <a:p>
          <a:pPr marL="114300" lvl="1" indent="-114300" algn="l" defTabSz="622300">
            <a:lnSpc>
              <a:spcPct val="90000"/>
            </a:lnSpc>
            <a:spcBef>
              <a:spcPct val="0"/>
            </a:spcBef>
            <a:spcAft>
              <a:spcPct val="15000"/>
            </a:spcAft>
            <a:buChar char="•"/>
          </a:pPr>
          <a:r>
            <a:rPr lang="en-US" sz="1400" kern="1200" dirty="0"/>
            <a:t>List of allowable reimbursements: </a:t>
          </a:r>
          <a:r>
            <a:rPr lang="en-US" sz="1400" kern="1200" dirty="0">
              <a:hlinkClick xmlns:r="http://schemas.openxmlformats.org/officeDocument/2006/relationships" r:id="rId2"/>
            </a:rPr>
            <a:t>https://www.wm.edu/offices/supplychain/ap/typesofappayment/index.php</a:t>
          </a:r>
          <a:endParaRPr lang="en-US" sz="1400" kern="1200" dirty="0"/>
        </a:p>
      </dsp:txBody>
      <dsp:txXfrm>
        <a:off x="0" y="2702173"/>
        <a:ext cx="8059202" cy="1445850"/>
      </dsp:txXfrm>
    </dsp:sp>
    <dsp:sp modelId="{626BD362-18BC-4553-A010-2C14FD1238E7}">
      <dsp:nvSpPr>
        <dsp:cNvPr id="0" name=""/>
        <dsp:cNvSpPr/>
      </dsp:nvSpPr>
      <dsp:spPr>
        <a:xfrm>
          <a:off x="402960" y="2451253"/>
          <a:ext cx="5641441"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33" tIns="0" rIns="213233" bIns="0" numCol="1" spcCol="1270" anchor="ctr" anchorCtr="0">
          <a:noAutofit/>
        </a:bodyPr>
        <a:lstStyle/>
        <a:p>
          <a:pPr marL="0" lvl="0" indent="0" algn="l" defTabSz="1066800">
            <a:lnSpc>
              <a:spcPct val="90000"/>
            </a:lnSpc>
            <a:spcBef>
              <a:spcPct val="0"/>
            </a:spcBef>
            <a:spcAft>
              <a:spcPct val="35000"/>
            </a:spcAft>
            <a:buNone/>
          </a:pPr>
          <a:r>
            <a:rPr lang="en-US" sz="2400" kern="1200" dirty="0"/>
            <a:t>Reimbursements</a:t>
          </a:r>
        </a:p>
      </dsp:txBody>
      <dsp:txXfrm>
        <a:off x="427458" y="2475751"/>
        <a:ext cx="5592445" cy="4528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B5463A-3BCD-4D3F-A1AC-F4798D9ED2FE}">
      <dsp:nvSpPr>
        <dsp:cNvPr id="0" name=""/>
        <dsp:cNvSpPr/>
      </dsp:nvSpPr>
      <dsp:spPr>
        <a:xfrm>
          <a:off x="0" y="571182"/>
          <a:ext cx="8059202" cy="1701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5484" tIns="312420" rIns="62548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To determine process, send email to </a:t>
          </a:r>
          <a:r>
            <a:rPr lang="en-US" sz="1400" kern="1200" dirty="0">
              <a:hlinkClick xmlns:r="http://schemas.openxmlformats.org/officeDocument/2006/relationships" r:id="rId1"/>
            </a:rPr>
            <a:t>AskHR@wm.edu</a:t>
          </a:r>
          <a:r>
            <a:rPr lang="en-US" sz="1400" kern="1200" dirty="0"/>
            <a:t>, Attn: Class/Comp</a:t>
          </a:r>
        </a:p>
        <a:p>
          <a:pPr marL="228600" lvl="2" indent="-114300" algn="l" defTabSz="622300">
            <a:lnSpc>
              <a:spcPct val="90000"/>
            </a:lnSpc>
            <a:spcBef>
              <a:spcPct val="0"/>
            </a:spcBef>
            <a:spcAft>
              <a:spcPct val="15000"/>
            </a:spcAft>
            <a:buChar char="•"/>
          </a:pPr>
          <a:r>
            <a:rPr lang="en-US" sz="1400" kern="1200" dirty="0"/>
            <a:t>Name of program</a:t>
          </a:r>
        </a:p>
        <a:p>
          <a:pPr marL="228600" lvl="2" indent="-114300" algn="l" defTabSz="622300">
            <a:lnSpc>
              <a:spcPct val="90000"/>
            </a:lnSpc>
            <a:spcBef>
              <a:spcPct val="0"/>
            </a:spcBef>
            <a:spcAft>
              <a:spcPct val="15000"/>
            </a:spcAft>
            <a:buChar char="•"/>
          </a:pPr>
          <a:r>
            <a:rPr lang="en-US" sz="1400" kern="1200" dirty="0"/>
            <a:t>Where / with what organization</a:t>
          </a:r>
        </a:p>
        <a:p>
          <a:pPr marL="228600" lvl="2" indent="-114300" algn="l" defTabSz="622300">
            <a:lnSpc>
              <a:spcPct val="90000"/>
            </a:lnSpc>
            <a:spcBef>
              <a:spcPct val="0"/>
            </a:spcBef>
            <a:spcAft>
              <a:spcPct val="15000"/>
            </a:spcAft>
            <a:buChar char="•"/>
          </a:pPr>
          <a:r>
            <a:rPr lang="en-US" sz="1400" kern="1200" dirty="0"/>
            <a:t>Duration (e.g., summer months; January –December)</a:t>
          </a:r>
        </a:p>
        <a:p>
          <a:pPr marL="228600" lvl="2" indent="-114300" algn="l" defTabSz="622300">
            <a:lnSpc>
              <a:spcPct val="90000"/>
            </a:lnSpc>
            <a:spcBef>
              <a:spcPct val="0"/>
            </a:spcBef>
            <a:spcAft>
              <a:spcPct val="15000"/>
            </a:spcAft>
            <a:buChar char="•"/>
          </a:pPr>
          <a:r>
            <a:rPr lang="en-US" sz="1400" kern="1200" dirty="0"/>
            <a:t>What are we paying them for? (</a:t>
          </a:r>
          <a:r>
            <a:rPr lang="en-US" sz="1400" kern="1200" dirty="0" err="1"/>
            <a:t>e.g</a:t>
          </a:r>
          <a:r>
            <a:rPr lang="en-US" sz="1400" kern="1200" dirty="0"/>
            <a:t>, to offset living expenses, to work, etc.)</a:t>
          </a:r>
        </a:p>
        <a:p>
          <a:pPr marL="228600" lvl="2" indent="-114300" algn="l" defTabSz="622300">
            <a:lnSpc>
              <a:spcPct val="90000"/>
            </a:lnSpc>
            <a:spcBef>
              <a:spcPct val="0"/>
            </a:spcBef>
            <a:spcAft>
              <a:spcPct val="15000"/>
            </a:spcAft>
            <a:buChar char="•"/>
          </a:pPr>
          <a:r>
            <a:rPr lang="en-US" sz="1400" kern="1200" dirty="0"/>
            <a:t>Has program determined payment terms?</a:t>
          </a:r>
        </a:p>
      </dsp:txBody>
      <dsp:txXfrm>
        <a:off x="0" y="571182"/>
        <a:ext cx="8059202" cy="1701000"/>
      </dsp:txXfrm>
    </dsp:sp>
    <dsp:sp modelId="{1C3A2101-E87B-4D8B-9497-004A58CE1E3F}">
      <dsp:nvSpPr>
        <dsp:cNvPr id="0" name=""/>
        <dsp:cNvSpPr/>
      </dsp:nvSpPr>
      <dsp:spPr>
        <a:xfrm>
          <a:off x="207975" y="54443"/>
          <a:ext cx="7635860" cy="7583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33" tIns="0" rIns="213233" bIns="0" numCol="1" spcCol="1270" anchor="ctr" anchorCtr="0">
          <a:noAutofit/>
        </a:bodyPr>
        <a:lstStyle/>
        <a:p>
          <a:pPr marL="0" lvl="0" indent="0" algn="l" defTabSz="1066800">
            <a:lnSpc>
              <a:spcPct val="90000"/>
            </a:lnSpc>
            <a:spcBef>
              <a:spcPct val="0"/>
            </a:spcBef>
            <a:spcAft>
              <a:spcPct val="35000"/>
            </a:spcAft>
            <a:buNone/>
          </a:pPr>
          <a:r>
            <a:rPr lang="en-US" sz="2400" kern="1200" dirty="0"/>
            <a:t>Non-W&amp;M Students</a:t>
          </a:r>
          <a:br>
            <a:rPr lang="en-US" sz="2400" kern="1200" dirty="0"/>
          </a:br>
          <a:r>
            <a:rPr lang="en-US" sz="1200" kern="1200" dirty="0"/>
            <a:t>(Selected for a program run by W&amp;M, working either at W&amp;M or at an external agency/company)</a:t>
          </a:r>
        </a:p>
      </dsp:txBody>
      <dsp:txXfrm>
        <a:off x="244993" y="91461"/>
        <a:ext cx="7561824" cy="684272"/>
      </dsp:txXfrm>
    </dsp:sp>
    <dsp:sp modelId="{A1A6C371-2AB1-4144-99DB-16176BCAA320}">
      <dsp:nvSpPr>
        <dsp:cNvPr id="0" name=""/>
        <dsp:cNvSpPr/>
      </dsp:nvSpPr>
      <dsp:spPr>
        <a:xfrm>
          <a:off x="0" y="2574582"/>
          <a:ext cx="8059202" cy="15592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5484" tIns="312420" rIns="625484"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HR processes: graduate assistant, VIMS </a:t>
          </a:r>
          <a:r>
            <a:rPr lang="en-US" sz="1600" kern="1200"/>
            <a:t>Workship</a:t>
          </a:r>
          <a:r>
            <a:rPr lang="en-US" sz="1600" kern="1200" dirty="0"/>
            <a:t>, and W&amp;M resident assistant “salaries”</a:t>
          </a:r>
        </a:p>
        <a:p>
          <a:pPr marL="171450" lvl="1" indent="-171450" algn="l" defTabSz="711200">
            <a:lnSpc>
              <a:spcPct val="90000"/>
            </a:lnSpc>
            <a:spcBef>
              <a:spcPct val="0"/>
            </a:spcBef>
            <a:spcAft>
              <a:spcPct val="15000"/>
            </a:spcAft>
            <a:buChar char="•"/>
          </a:pPr>
          <a:r>
            <a:rPr lang="en-US" sz="1600" kern="1200" dirty="0"/>
            <a:t>Financial Aid processes: student hourly jobs and supplemental payments to all W&amp;M students </a:t>
          </a:r>
          <a:r>
            <a:rPr lang="en-US" sz="1400" kern="1200" dirty="0">
              <a:solidFill>
                <a:schemeClr val="accent1"/>
              </a:solidFill>
            </a:rPr>
            <a:t>(studentemploy@wm.edu)</a:t>
          </a:r>
        </a:p>
        <a:p>
          <a:pPr marL="171450" lvl="1" indent="-171450" algn="l" defTabSz="711200">
            <a:lnSpc>
              <a:spcPct val="90000"/>
            </a:lnSpc>
            <a:spcBef>
              <a:spcPct val="0"/>
            </a:spcBef>
            <a:spcAft>
              <a:spcPct val="15000"/>
            </a:spcAft>
            <a:buChar char="•"/>
          </a:pPr>
          <a:endParaRPr lang="en-US" sz="1600" kern="1200" dirty="0"/>
        </a:p>
      </dsp:txBody>
      <dsp:txXfrm>
        <a:off x="0" y="2574582"/>
        <a:ext cx="8059202" cy="1559250"/>
      </dsp:txXfrm>
    </dsp:sp>
    <dsp:sp modelId="{A4636A0F-A81F-4078-861E-E5F58532A1F8}">
      <dsp:nvSpPr>
        <dsp:cNvPr id="0" name=""/>
        <dsp:cNvSpPr/>
      </dsp:nvSpPr>
      <dsp:spPr>
        <a:xfrm>
          <a:off x="402960" y="2353182"/>
          <a:ext cx="5641441"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33" tIns="0" rIns="213233" bIns="0" numCol="1" spcCol="1270" anchor="ctr" anchorCtr="0">
          <a:noAutofit/>
        </a:bodyPr>
        <a:lstStyle/>
        <a:p>
          <a:pPr marL="0" lvl="0" indent="0" algn="l" defTabSz="800100">
            <a:lnSpc>
              <a:spcPct val="90000"/>
            </a:lnSpc>
            <a:spcBef>
              <a:spcPct val="0"/>
            </a:spcBef>
            <a:spcAft>
              <a:spcPct val="35000"/>
            </a:spcAft>
            <a:buNone/>
          </a:pPr>
          <a:r>
            <a:rPr lang="en-US" sz="1800" kern="1200" dirty="0"/>
            <a:t>W&amp;M Students</a:t>
          </a:r>
        </a:p>
      </dsp:txBody>
      <dsp:txXfrm>
        <a:off x="424576" y="2374798"/>
        <a:ext cx="5598209"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CB340A-E0EB-8C40-9409-1FFF7FACF38E}" type="datetimeFigureOut">
              <a:rPr lang="en-US" smtClean="0"/>
              <a:t>2/6/2024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FB36365-B677-D44E-91FC-E1405716856D}" type="slidenum">
              <a:rPr lang="en-US" smtClean="0"/>
              <a:t>‹#›</a:t>
            </a:fld>
            <a:endParaRPr lang="en-US" dirty="0"/>
          </a:p>
        </p:txBody>
      </p:sp>
    </p:spTree>
    <p:extLst>
      <p:ext uri="{BB962C8B-B14F-4D97-AF65-F5344CB8AC3E}">
        <p14:creationId xmlns:p14="http://schemas.microsoft.com/office/powerpoint/2010/main" val="28912787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40EDA1-C987-DA4A-B537-2A2FE375E7CF}" type="datetimeFigureOut">
              <a:rPr lang="en-US" smtClean="0"/>
              <a:t>2/6/2024</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7BB8DA-73BB-EE4C-B4E5-A3AC4805299C}" type="slidenum">
              <a:rPr lang="en-US" smtClean="0"/>
              <a:t>‹#›</a:t>
            </a:fld>
            <a:endParaRPr lang="en-US" dirty="0"/>
          </a:p>
        </p:txBody>
      </p:sp>
    </p:spTree>
    <p:extLst>
      <p:ext uri="{BB962C8B-B14F-4D97-AF65-F5344CB8AC3E}">
        <p14:creationId xmlns:p14="http://schemas.microsoft.com/office/powerpoint/2010/main" val="372355130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7BB8DA-73BB-EE4C-B4E5-A3AC4805299C}" type="slidenum">
              <a:rPr lang="en-US" smtClean="0"/>
              <a:t>11</a:t>
            </a:fld>
            <a:endParaRPr lang="en-US" dirty="0"/>
          </a:p>
        </p:txBody>
      </p:sp>
    </p:spTree>
    <p:extLst>
      <p:ext uri="{BB962C8B-B14F-4D97-AF65-F5344CB8AC3E}">
        <p14:creationId xmlns:p14="http://schemas.microsoft.com/office/powerpoint/2010/main" val="2161484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7BB8DA-73BB-EE4C-B4E5-A3AC4805299C}" type="slidenum">
              <a:rPr lang="en-US" smtClean="0"/>
              <a:t>12</a:t>
            </a:fld>
            <a:endParaRPr lang="en-US" dirty="0"/>
          </a:p>
        </p:txBody>
      </p:sp>
    </p:spTree>
    <p:extLst>
      <p:ext uri="{BB962C8B-B14F-4D97-AF65-F5344CB8AC3E}">
        <p14:creationId xmlns:p14="http://schemas.microsoft.com/office/powerpoint/2010/main" val="2329966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7BB8DA-73BB-EE4C-B4E5-A3AC4805299C}" type="slidenum">
              <a:rPr lang="en-US" smtClean="0"/>
              <a:t>13</a:t>
            </a:fld>
            <a:endParaRPr lang="en-US" dirty="0"/>
          </a:p>
        </p:txBody>
      </p:sp>
    </p:spTree>
    <p:extLst>
      <p:ext uri="{BB962C8B-B14F-4D97-AF65-F5344CB8AC3E}">
        <p14:creationId xmlns:p14="http://schemas.microsoft.com/office/powerpoint/2010/main" val="3910847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7BB8DA-73BB-EE4C-B4E5-A3AC4805299C}" type="slidenum">
              <a:rPr lang="en-US" smtClean="0"/>
              <a:t>14</a:t>
            </a:fld>
            <a:endParaRPr lang="en-US" dirty="0"/>
          </a:p>
        </p:txBody>
      </p:sp>
    </p:spTree>
    <p:extLst>
      <p:ext uri="{BB962C8B-B14F-4D97-AF65-F5344CB8AC3E}">
        <p14:creationId xmlns:p14="http://schemas.microsoft.com/office/powerpoint/2010/main" val="97255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7BB8DA-73BB-EE4C-B4E5-A3AC4805299C}" type="slidenum">
              <a:rPr lang="en-US" smtClean="0"/>
              <a:t>19</a:t>
            </a:fld>
            <a:endParaRPr lang="en-US" dirty="0"/>
          </a:p>
        </p:txBody>
      </p:sp>
    </p:spTree>
    <p:extLst>
      <p:ext uri="{BB962C8B-B14F-4D97-AF65-F5344CB8AC3E}">
        <p14:creationId xmlns:p14="http://schemas.microsoft.com/office/powerpoint/2010/main" val="30396644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457200" y="4767263"/>
            <a:ext cx="2133600" cy="273844"/>
          </a:xfrm>
        </p:spPr>
        <p:txBody>
          <a:bodyPr/>
          <a:lstStyle/>
          <a:p>
            <a:fld id="{49876B99-1F5C-4E45-ACF8-A757952A326E}" type="datetime1">
              <a:rPr lang="en-US" smtClean="0"/>
              <a:t>2/6/2024</a:t>
            </a:fld>
            <a:endParaRPr lang="en-US" dirty="0"/>
          </a:p>
        </p:txBody>
      </p:sp>
      <p:sp>
        <p:nvSpPr>
          <p:cNvPr id="5" name="Footer Placeholder 4"/>
          <p:cNvSpPr>
            <a:spLocks noGrp="1"/>
          </p:cNvSpPr>
          <p:nvPr>
            <p:ph type="ftr" sz="quarter" idx="11"/>
          </p:nvPr>
        </p:nvSpPr>
        <p:spPr>
          <a:xfrm>
            <a:off x="3124200" y="4767263"/>
            <a:ext cx="2895600" cy="273844"/>
          </a:xfrm>
        </p:spPr>
        <p:txBody>
          <a:bodyPr/>
          <a:lstStyle/>
          <a:p>
            <a:endParaRPr lang="en-US" dirty="0"/>
          </a:p>
        </p:txBody>
      </p:sp>
      <p:sp>
        <p:nvSpPr>
          <p:cNvPr id="6" name="Slide Number Placeholder 5"/>
          <p:cNvSpPr>
            <a:spLocks noGrp="1"/>
          </p:cNvSpPr>
          <p:nvPr>
            <p:ph type="sldNum" sz="quarter" idx="12"/>
          </p:nvPr>
        </p:nvSpPr>
        <p:spPr>
          <a:xfrm>
            <a:off x="6553200" y="4767263"/>
            <a:ext cx="2133600" cy="273844"/>
          </a:xfrm>
        </p:spPr>
        <p:txBody>
          <a:bodyPr/>
          <a:lstStyle/>
          <a:p>
            <a:fld id="{3CD5B470-24F1-6744-BE88-730898E97D2D}" type="slidenum">
              <a:rPr lang="en-US" smtClean="0"/>
              <a:t>‹#›</a:t>
            </a:fld>
            <a:endParaRPr lang="en-US" dirty="0"/>
          </a:p>
        </p:txBody>
      </p:sp>
    </p:spTree>
    <p:extLst>
      <p:ext uri="{BB962C8B-B14F-4D97-AF65-F5344CB8AC3E}">
        <p14:creationId xmlns:p14="http://schemas.microsoft.com/office/powerpoint/2010/main" val="1642655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4C6868-F9FD-DE7C-2EEB-CFA5B92E429B}"/>
              </a:ext>
            </a:extLst>
          </p:cNvPr>
          <p:cNvSpPr>
            <a:spLocks noGrp="1"/>
          </p:cNvSpPr>
          <p:nvPr>
            <p:ph type="dt" sz="half" idx="10"/>
          </p:nvPr>
        </p:nvSpPr>
        <p:spPr/>
        <p:txBody>
          <a:bodyPr/>
          <a:lstStyle/>
          <a:p>
            <a:fld id="{7527057D-347E-4F49-87E4-D800B7A46B0A}" type="datetime1">
              <a:rPr lang="en-US" smtClean="0"/>
              <a:t>2/6/2024</a:t>
            </a:fld>
            <a:endParaRPr lang="en-US" dirty="0"/>
          </a:p>
        </p:txBody>
      </p:sp>
      <p:sp>
        <p:nvSpPr>
          <p:cNvPr id="3" name="Footer Placeholder 2">
            <a:extLst>
              <a:ext uri="{FF2B5EF4-FFF2-40B4-BE49-F238E27FC236}">
                <a16:creationId xmlns:a16="http://schemas.microsoft.com/office/drawing/2014/main" id="{A962CF0B-68F3-41EF-30BB-D566FD52896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B5A9C5-6E5C-50C9-E0FE-C3572232E36A}"/>
              </a:ext>
            </a:extLst>
          </p:cNvPr>
          <p:cNvSpPr>
            <a:spLocks noGrp="1"/>
          </p:cNvSpPr>
          <p:nvPr>
            <p:ph type="sldNum" sz="quarter" idx="12"/>
          </p:nvPr>
        </p:nvSpPr>
        <p:spPr/>
        <p:txBody>
          <a:bodyPr/>
          <a:lstStyle/>
          <a:p>
            <a:fld id="{3CD5B470-24F1-6744-BE88-730898E97D2D}" type="slidenum">
              <a:rPr lang="en-US" smtClean="0"/>
              <a:pPr/>
              <a:t>‹#›</a:t>
            </a:fld>
            <a:endParaRPr lang="en-US" dirty="0"/>
          </a:p>
        </p:txBody>
      </p:sp>
    </p:spTree>
    <p:extLst>
      <p:ext uri="{BB962C8B-B14F-4D97-AF65-F5344CB8AC3E}">
        <p14:creationId xmlns:p14="http://schemas.microsoft.com/office/powerpoint/2010/main" val="254139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with Graphic">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457200" y="205979"/>
            <a:ext cx="8229600" cy="857250"/>
          </a:xfrm>
        </p:spPr>
        <p:txBody>
          <a:bodyPr/>
          <a:lstStyle/>
          <a:p>
            <a:r>
              <a:rPr lang="en-US"/>
              <a:t>Click to edit Master title style</a:t>
            </a:r>
          </a:p>
        </p:txBody>
      </p:sp>
      <p:sp>
        <p:nvSpPr>
          <p:cNvPr id="5" name="Content Placeholder 2"/>
          <p:cNvSpPr>
            <a:spLocks noGrp="1"/>
          </p:cNvSpPr>
          <p:nvPr>
            <p:ph idx="1"/>
          </p:nvPr>
        </p:nvSpPr>
        <p:spPr>
          <a:xfrm>
            <a:off x="457200" y="1200151"/>
            <a:ext cx="8229600" cy="33944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4767263"/>
            <a:ext cx="2133600" cy="273844"/>
          </a:xfrm>
        </p:spPr>
        <p:txBody>
          <a:bodyPr/>
          <a:lstStyle/>
          <a:p>
            <a:fld id="{DCFE7AC9-246F-274F-90B0-9B5F72AD257B}" type="datetime1">
              <a:rPr lang="en-US" smtClean="0"/>
              <a:t>2/6/2024</a:t>
            </a:fld>
            <a:endParaRPr lang="en-US" dirty="0"/>
          </a:p>
        </p:txBody>
      </p:sp>
      <p:sp>
        <p:nvSpPr>
          <p:cNvPr id="7" name="Footer Placeholder 4"/>
          <p:cNvSpPr>
            <a:spLocks noGrp="1"/>
          </p:cNvSpPr>
          <p:nvPr>
            <p:ph type="ftr" sz="quarter" idx="11"/>
          </p:nvPr>
        </p:nvSpPr>
        <p:spPr>
          <a:xfrm>
            <a:off x="3124200" y="4767263"/>
            <a:ext cx="2895600" cy="273844"/>
          </a:xfrm>
        </p:spPr>
        <p:txBody>
          <a:bodyPr/>
          <a:lstStyle/>
          <a:p>
            <a:endParaRPr lang="en-US" dirty="0"/>
          </a:p>
        </p:txBody>
      </p:sp>
      <p:sp>
        <p:nvSpPr>
          <p:cNvPr id="9" name="Slide Number Placeholder 5"/>
          <p:cNvSpPr>
            <a:spLocks noGrp="1"/>
          </p:cNvSpPr>
          <p:nvPr>
            <p:ph type="sldNum" sz="quarter" idx="12"/>
          </p:nvPr>
        </p:nvSpPr>
        <p:spPr>
          <a:xfrm>
            <a:off x="6553200" y="4767263"/>
            <a:ext cx="2133600" cy="273844"/>
          </a:xfrm>
        </p:spPr>
        <p:txBody>
          <a:bodyPr/>
          <a:lstStyle/>
          <a:p>
            <a:fld id="{3CD5B470-24F1-6744-BE88-730898E97D2D}" type="slidenum">
              <a:rPr lang="en-US" smtClean="0"/>
              <a:t>‹#›</a:t>
            </a:fld>
            <a:endParaRPr lang="en-US" dirty="0"/>
          </a:p>
        </p:txBody>
      </p:sp>
    </p:spTree>
    <p:extLst>
      <p:ext uri="{BB962C8B-B14F-4D97-AF65-F5344CB8AC3E}">
        <p14:creationId xmlns:p14="http://schemas.microsoft.com/office/powerpoint/2010/main" val="916241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5C5FA7-125C-0C4A-A698-3C3B1B89F9E6}" type="datetime1">
              <a:rPr lang="en-US" smtClean="0"/>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D5B470-24F1-6744-BE88-730898E97D2D}" type="slidenum">
              <a:rPr lang="en-US" smtClean="0"/>
              <a:t>‹#›</a:t>
            </a:fld>
            <a:endParaRPr lang="en-US" dirty="0"/>
          </a:p>
        </p:txBody>
      </p:sp>
    </p:spTree>
    <p:extLst>
      <p:ext uri="{BB962C8B-B14F-4D97-AF65-F5344CB8AC3E}">
        <p14:creationId xmlns:p14="http://schemas.microsoft.com/office/powerpoint/2010/main" val="261048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with Graphic">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5C47E-A1DB-2145-AD89-7CD67B276434}" type="datetime1">
              <a:rPr lang="en-US" smtClean="0"/>
              <a:t>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a:t>
            </a:fld>
            <a:endParaRPr lang="en-US" dirty="0"/>
          </a:p>
        </p:txBody>
      </p:sp>
      <p:sp>
        <p:nvSpPr>
          <p:cNvPr id="7" name="Title 1"/>
          <p:cNvSpPr>
            <a:spLocks noGrp="1"/>
          </p:cNvSpPr>
          <p:nvPr>
            <p:ph type="title"/>
          </p:nvPr>
        </p:nvSpPr>
        <p:spPr>
          <a:xfrm>
            <a:off x="457200" y="205979"/>
            <a:ext cx="8229600" cy="857250"/>
          </a:xfrm>
        </p:spPr>
        <p:txBody>
          <a:bodyPr/>
          <a:lstStyle/>
          <a:p>
            <a:r>
              <a:rPr lang="en-US"/>
              <a:t>Click to edit Master title style</a:t>
            </a:r>
            <a:endParaRPr lang="en-US" dirty="0"/>
          </a:p>
        </p:txBody>
      </p:sp>
    </p:spTree>
    <p:extLst>
      <p:ext uri="{BB962C8B-B14F-4D97-AF65-F5344CB8AC3E}">
        <p14:creationId xmlns:p14="http://schemas.microsoft.com/office/powerpoint/2010/main" val="492192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801612-8457-0F45-9037-542885C50CD0}" type="datetime1">
              <a:rPr lang="en-US" smtClean="0"/>
              <a:t>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D5B470-24F1-6744-BE88-730898E97D2D}" type="slidenum">
              <a:rPr lang="en-US" smtClean="0"/>
              <a:t>‹#›</a:t>
            </a:fld>
            <a:endParaRPr lang="en-US" dirty="0"/>
          </a:p>
        </p:txBody>
      </p:sp>
    </p:spTree>
    <p:extLst>
      <p:ext uri="{BB962C8B-B14F-4D97-AF65-F5344CB8AC3E}">
        <p14:creationId xmlns:p14="http://schemas.microsoft.com/office/powerpoint/2010/main" val="170089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512B47-1129-A14A-A2B6-9E4149B6642C}" type="datetime1">
              <a:rPr lang="en-US" smtClean="0"/>
              <a:t>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D5B470-24F1-6744-BE88-730898E97D2D}" type="slidenum">
              <a:rPr lang="en-US" smtClean="0"/>
              <a:t>‹#›</a:t>
            </a:fld>
            <a:endParaRPr lang="en-US" dirty="0"/>
          </a:p>
        </p:txBody>
      </p:sp>
    </p:spTree>
    <p:extLst>
      <p:ext uri="{BB962C8B-B14F-4D97-AF65-F5344CB8AC3E}">
        <p14:creationId xmlns:p14="http://schemas.microsoft.com/office/powerpoint/2010/main" val="4144687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8229600" cy="871538"/>
          </a:xfrm>
        </p:spPr>
        <p:txBody>
          <a:bodyPr anchor="b">
            <a:normAutofit/>
          </a:bodyPr>
          <a:lstStyle>
            <a:lvl1pPr algn="ctr">
              <a:defRPr sz="4400" b="1"/>
            </a:lvl1pPr>
          </a:lstStyle>
          <a:p>
            <a:r>
              <a:rPr lang="en-US"/>
              <a:t>Click to edit Master title style</a:t>
            </a:r>
            <a:endParaRPr lang="en-US" dirty="0"/>
          </a:p>
        </p:txBody>
      </p:sp>
      <p:sp>
        <p:nvSpPr>
          <p:cNvPr id="3" name="Content Placeholder 2"/>
          <p:cNvSpPr>
            <a:spLocks noGrp="1"/>
          </p:cNvSpPr>
          <p:nvPr>
            <p:ph idx="1"/>
          </p:nvPr>
        </p:nvSpPr>
        <p:spPr>
          <a:xfrm>
            <a:off x="3575050" y="1076326"/>
            <a:ext cx="5111750" cy="35182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9BF5497-67D5-5B4B-AD21-B28310D102AE}" type="datetime1">
              <a:rPr lang="en-US" smtClean="0"/>
              <a:t>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D5B470-24F1-6744-BE88-730898E97D2D}" type="slidenum">
              <a:rPr lang="en-US" smtClean="0"/>
              <a:t>‹#›</a:t>
            </a:fld>
            <a:endParaRPr lang="en-US" dirty="0"/>
          </a:p>
        </p:txBody>
      </p:sp>
    </p:spTree>
    <p:extLst>
      <p:ext uri="{BB962C8B-B14F-4D97-AF65-F5344CB8AC3E}">
        <p14:creationId xmlns:p14="http://schemas.microsoft.com/office/powerpoint/2010/main" val="986381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E1EA91A-B92F-8744-80AE-4EADCD339B75}" type="datetime1">
              <a:rPr lang="en-US" smtClean="0"/>
              <a:t>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D5B470-24F1-6744-BE88-730898E97D2D}" type="slidenum">
              <a:rPr lang="en-US" smtClean="0"/>
              <a:t>‹#›</a:t>
            </a:fld>
            <a:endParaRPr lang="en-US" dirty="0"/>
          </a:p>
        </p:txBody>
      </p:sp>
    </p:spTree>
    <p:extLst>
      <p:ext uri="{BB962C8B-B14F-4D97-AF65-F5344CB8AC3E}">
        <p14:creationId xmlns:p14="http://schemas.microsoft.com/office/powerpoint/2010/main" val="2993611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174605-632E-8E46-B0E8-8E407C6C1C1B}" type="datetime1">
              <a:rPr lang="en-US" smtClean="0"/>
              <a:t>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a:t>
            </a:fld>
            <a:endParaRPr lang="en-US" dirty="0"/>
          </a:p>
        </p:txBody>
      </p:sp>
      <p:sp>
        <p:nvSpPr>
          <p:cNvPr id="10" name="Text Placeholder 3"/>
          <p:cNvSpPr>
            <a:spLocks noGrp="1"/>
          </p:cNvSpPr>
          <p:nvPr>
            <p:ph type="body" sz="half" idx="2" hasCustomPrompt="1"/>
          </p:nvPr>
        </p:nvSpPr>
        <p:spPr>
          <a:xfrm>
            <a:off x="1792288" y="2654638"/>
            <a:ext cx="5486400" cy="285292"/>
          </a:xfrm>
        </p:spPr>
        <p:txBody>
          <a:bodyPr>
            <a:normAutofit/>
          </a:bodyPr>
          <a:lstStyle>
            <a:lvl1pPr marL="0" indent="0" algn="ctr">
              <a:buNone/>
              <a:defRPr sz="180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-Johnny Appleseed</a:t>
            </a:r>
          </a:p>
        </p:txBody>
      </p:sp>
      <p:sp>
        <p:nvSpPr>
          <p:cNvPr id="8" name="Text Placeholder 7"/>
          <p:cNvSpPr>
            <a:spLocks noGrp="1"/>
          </p:cNvSpPr>
          <p:nvPr>
            <p:ph type="body" sz="quarter" idx="13" hasCustomPrompt="1"/>
          </p:nvPr>
        </p:nvSpPr>
        <p:spPr>
          <a:xfrm>
            <a:off x="649605" y="1390769"/>
            <a:ext cx="7854315" cy="1047631"/>
          </a:xfrm>
        </p:spPr>
        <p:txBody>
          <a:bodyPr anchor="ctr" anchorCtr="1">
            <a:normAutofit/>
          </a:bodyPr>
          <a:lstStyle>
            <a:lvl1pPr marL="0" indent="0" algn="ctr">
              <a:buNone/>
              <a:defRPr sz="2800">
                <a:latin typeface="+mn-lt"/>
              </a:defRPr>
            </a:lvl1pPr>
          </a:lstStyle>
          <a:p>
            <a:pPr lvl="0"/>
            <a:r>
              <a:rPr lang="en-US" dirty="0"/>
              <a:t>“Type a quote here.”</a:t>
            </a:r>
          </a:p>
        </p:txBody>
      </p:sp>
    </p:spTree>
    <p:extLst>
      <p:ext uri="{BB962C8B-B14F-4D97-AF65-F5344CB8AC3E}">
        <p14:creationId xmlns:p14="http://schemas.microsoft.com/office/powerpoint/2010/main" val="935167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Avenir Next Regular"/>
                <a:cs typeface="Avenir Next Regular"/>
              </a:defRPr>
            </a:lvl1pPr>
          </a:lstStyle>
          <a:p>
            <a:fld id="{7527057D-347E-4F49-87E4-D800B7A46B0A}" type="datetime1">
              <a:rPr lang="en-US" smtClean="0"/>
              <a:t>2/6/2024</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b="0" i="0">
                <a:solidFill>
                  <a:schemeClr val="tx1">
                    <a:tint val="75000"/>
                  </a:schemeClr>
                </a:solidFill>
                <a:latin typeface="Avenir Next Regular"/>
                <a:cs typeface="Avenir Next Regular"/>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b="0" i="0">
                <a:solidFill>
                  <a:schemeClr val="tx1">
                    <a:tint val="75000"/>
                  </a:schemeClr>
                </a:solidFill>
                <a:latin typeface="Avenir Next Regular"/>
                <a:cs typeface="Avenir Next Regular"/>
              </a:defRPr>
            </a:lvl1pPr>
          </a:lstStyle>
          <a:p>
            <a:fld id="{3CD5B470-24F1-6744-BE88-730898E97D2D}" type="slidenum">
              <a:rPr lang="en-US" smtClean="0"/>
              <a:pPr/>
              <a:t>‹#›</a:t>
            </a:fld>
            <a:endParaRPr lang="en-US" dirty="0"/>
          </a:p>
        </p:txBody>
      </p:sp>
    </p:spTree>
    <p:extLst>
      <p:ext uri="{BB962C8B-B14F-4D97-AF65-F5344CB8AC3E}">
        <p14:creationId xmlns:p14="http://schemas.microsoft.com/office/powerpoint/2010/main" val="3373842488"/>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5" r:id="rId4"/>
    <p:sldLayoutId id="2147483654" r:id="rId5"/>
    <p:sldLayoutId id="2147483652" r:id="rId6"/>
    <p:sldLayoutId id="2147483656" r:id="rId7"/>
    <p:sldLayoutId id="2147483657" r:id="rId8"/>
    <p:sldLayoutId id="2147483658" r:id="rId9"/>
    <p:sldLayoutId id="2147483659" r:id="rId10"/>
  </p:sldLayoutIdLst>
  <p:hf hdr="0" ftr="0" dt="0"/>
  <p:txStyles>
    <p:titleStyle>
      <a:lvl1pPr algn="ctr" defTabSz="457200" rtl="0" eaLnBrk="1" latinLnBrk="0" hangingPunct="1">
        <a:spcBef>
          <a:spcPct val="0"/>
        </a:spcBef>
        <a:buNone/>
        <a:defRPr sz="4400" kern="1200">
          <a:solidFill>
            <a:schemeClr val="tx2"/>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picpedia.org/keyboard/p/procedures.html"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finops.wm.edu/" TargetMode="Externa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mailto:foreignnationals@wm.edu" TargetMode="Externa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financepolicies.wm.ed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Tax@wm.edu"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commons.wikimedia.org/wiki/File:Wiki_new.jpg"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journalistsresource.org/studies/society/education/higher-education-affects-wealth-race" TargetMode="External"/><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hyperlink" Target="https://technofaq.org/posts/2017/01/the-ultimate-guide-to-paying-off-education-loans-faster/" TargetMode="External"/><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839339"/>
            <a:ext cx="7772400" cy="1383574"/>
          </a:xfrm>
        </p:spPr>
        <p:txBody>
          <a:bodyPr>
            <a:noAutofit/>
          </a:bodyPr>
          <a:lstStyle/>
          <a:p>
            <a:r>
              <a:rPr lang="en-US" sz="5400" dirty="0">
                <a:effectLst>
                  <a:outerShdw blurRad="38100" dist="38100" dir="2700000" algn="tl">
                    <a:srgbClr val="000000">
                      <a:alpha val="43137"/>
                    </a:srgbClr>
                  </a:outerShdw>
                </a:effectLst>
                <a:latin typeface="Amasis MT Pro Black" panose="02040A04050005020304" pitchFamily="18" charset="0"/>
              </a:rPr>
              <a:t>PAYMENTS TO STUDENTS GUIDE</a:t>
            </a:r>
          </a:p>
        </p:txBody>
      </p:sp>
      <p:sp>
        <p:nvSpPr>
          <p:cNvPr id="3" name="TextBox 2"/>
          <p:cNvSpPr txBox="1"/>
          <p:nvPr/>
        </p:nvSpPr>
        <p:spPr>
          <a:xfrm>
            <a:off x="2720916" y="3011659"/>
            <a:ext cx="3702168" cy="461665"/>
          </a:xfrm>
          <a:prstGeom prst="rect">
            <a:avLst/>
          </a:prstGeom>
          <a:noFill/>
        </p:spPr>
        <p:txBody>
          <a:bodyPr wrap="square" rtlCol="0">
            <a:spAutoFit/>
          </a:bodyPr>
          <a:lstStyle/>
          <a:p>
            <a:r>
              <a:rPr lang="en-US" sz="2400" dirty="0">
                <a:solidFill>
                  <a:schemeClr val="tx2"/>
                </a:solidFill>
              </a:rPr>
              <a:t>Effective January 2024</a:t>
            </a:r>
          </a:p>
        </p:txBody>
      </p:sp>
    </p:spTree>
    <p:extLst>
      <p:ext uri="{BB962C8B-B14F-4D97-AF65-F5344CB8AC3E}">
        <p14:creationId xmlns:p14="http://schemas.microsoft.com/office/powerpoint/2010/main" val="183133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242" y="426444"/>
            <a:ext cx="8229600" cy="655413"/>
          </a:xfrm>
        </p:spPr>
        <p:txBody>
          <a:bodyPr>
            <a:normAutofit fontScale="90000"/>
          </a:bodyPr>
          <a:lstStyle/>
          <a:p>
            <a:r>
              <a:rPr lang="en-US" dirty="0">
                <a:effectLst>
                  <a:outerShdw blurRad="38100" dist="38100" dir="2700000" algn="tl">
                    <a:srgbClr val="000000">
                      <a:alpha val="43137"/>
                    </a:srgbClr>
                  </a:outerShdw>
                </a:effectLst>
              </a:rPr>
              <a:t>Types of Student Payments</a:t>
            </a:r>
          </a:p>
        </p:txBody>
      </p:sp>
      <p:graphicFrame>
        <p:nvGraphicFramePr>
          <p:cNvPr id="11" name="Table 11">
            <a:extLst>
              <a:ext uri="{FF2B5EF4-FFF2-40B4-BE49-F238E27FC236}">
                <a16:creationId xmlns:a16="http://schemas.microsoft.com/office/drawing/2014/main" id="{635E09F4-2B4B-4D7B-9817-F52D73B7CF87}"/>
              </a:ext>
            </a:extLst>
          </p:cNvPr>
          <p:cNvGraphicFramePr>
            <a:graphicFrameLocks noGrp="1"/>
          </p:cNvGraphicFramePr>
          <p:nvPr>
            <p:ph idx="1"/>
            <p:extLst>
              <p:ext uri="{D42A27DB-BD31-4B8C-83A1-F6EECF244321}">
                <p14:modId xmlns:p14="http://schemas.microsoft.com/office/powerpoint/2010/main" val="1937780725"/>
              </p:ext>
            </p:extLst>
          </p:nvPr>
        </p:nvGraphicFramePr>
        <p:xfrm>
          <a:off x="155299" y="1166909"/>
          <a:ext cx="1825484" cy="3103880"/>
        </p:xfrm>
        <a:graphic>
          <a:graphicData uri="http://schemas.openxmlformats.org/drawingml/2006/table">
            <a:tbl>
              <a:tblPr firstRow="1" bandRow="1">
                <a:tableStyleId>{5C22544A-7EE6-4342-B048-85BDC9FD1C3A}</a:tableStyleId>
              </a:tblPr>
              <a:tblGrid>
                <a:gridCol w="1825484">
                  <a:extLst>
                    <a:ext uri="{9D8B030D-6E8A-4147-A177-3AD203B41FA5}">
                      <a16:colId xmlns:a16="http://schemas.microsoft.com/office/drawing/2014/main" val="30512682"/>
                    </a:ext>
                  </a:extLst>
                </a:gridCol>
              </a:tblGrid>
              <a:tr h="370840">
                <a:tc>
                  <a:txBody>
                    <a:bodyPr/>
                    <a:lstStyle/>
                    <a:p>
                      <a:r>
                        <a:rPr lang="en-US" dirty="0"/>
                        <a:t>Qualified</a:t>
                      </a:r>
                    </a:p>
                  </a:txBody>
                  <a:tcPr/>
                </a:tc>
                <a:extLst>
                  <a:ext uri="{0D108BD9-81ED-4DB2-BD59-A6C34878D82A}">
                    <a16:rowId xmlns:a16="http://schemas.microsoft.com/office/drawing/2014/main" val="1601170060"/>
                  </a:ext>
                </a:extLst>
              </a:tr>
              <a:tr h="370840">
                <a:tc>
                  <a:txBody>
                    <a:bodyPr/>
                    <a:lstStyle/>
                    <a:p>
                      <a:r>
                        <a:rPr lang="en-US" sz="1100" dirty="0"/>
                        <a:t>Scholarship/Fellowship</a:t>
                      </a:r>
                    </a:p>
                  </a:txBody>
                  <a:tcPr/>
                </a:tc>
                <a:extLst>
                  <a:ext uri="{0D108BD9-81ED-4DB2-BD59-A6C34878D82A}">
                    <a16:rowId xmlns:a16="http://schemas.microsoft.com/office/drawing/2014/main" val="3960431410"/>
                  </a:ext>
                </a:extLst>
              </a:tr>
              <a:tr h="370840">
                <a:tc>
                  <a:txBody>
                    <a:bodyPr/>
                    <a:lstStyle/>
                    <a:p>
                      <a:r>
                        <a:rPr lang="en-US" sz="1100" dirty="0"/>
                        <a:t>An amount provided for the benefit of a student to aid in the pursuit of studies</a:t>
                      </a:r>
                    </a:p>
                  </a:txBody>
                  <a:tcPr/>
                </a:tc>
                <a:extLst>
                  <a:ext uri="{0D108BD9-81ED-4DB2-BD59-A6C34878D82A}">
                    <a16:rowId xmlns:a16="http://schemas.microsoft.com/office/drawing/2014/main" val="4084419522"/>
                  </a:ext>
                </a:extLst>
              </a:tr>
              <a:tr h="370840">
                <a:tc>
                  <a:txBody>
                    <a:bodyPr/>
                    <a:lstStyle/>
                    <a:p>
                      <a:r>
                        <a:rPr lang="en-US" sz="1100" dirty="0"/>
                        <a:t>These Include: </a:t>
                      </a:r>
                    </a:p>
                    <a:p>
                      <a:r>
                        <a:rPr lang="en-US" sz="1100" dirty="0"/>
                        <a:t>(1) Tuition and fees required for enrollment or attendance at the educational institution; (2) fees, books, supplies, or equipment </a:t>
                      </a:r>
                      <a:r>
                        <a:rPr lang="en-US" sz="1100" b="1" u="sng" dirty="0"/>
                        <a:t>required</a:t>
                      </a:r>
                      <a:r>
                        <a:rPr lang="en-US" sz="1100" dirty="0"/>
                        <a:t> for courses of instruction at the institution</a:t>
                      </a:r>
                    </a:p>
                  </a:txBody>
                  <a:tcPr/>
                </a:tc>
                <a:extLst>
                  <a:ext uri="{0D108BD9-81ED-4DB2-BD59-A6C34878D82A}">
                    <a16:rowId xmlns:a16="http://schemas.microsoft.com/office/drawing/2014/main" val="2479611980"/>
                  </a:ext>
                </a:extLst>
              </a:tr>
            </a:tbl>
          </a:graphicData>
        </a:graphic>
      </p:graphicFrame>
      <p:sp>
        <p:nvSpPr>
          <p:cNvPr id="4" name="Slide Number Placeholder 3"/>
          <p:cNvSpPr>
            <a:spLocks noGrp="1"/>
          </p:cNvSpPr>
          <p:nvPr>
            <p:ph type="sldNum" sz="quarter" idx="12"/>
          </p:nvPr>
        </p:nvSpPr>
        <p:spPr/>
        <p:txBody>
          <a:bodyPr/>
          <a:lstStyle/>
          <a:p>
            <a:fld id="{3CD5B470-24F1-6744-BE88-730898E97D2D}" type="slidenum">
              <a:rPr lang="en-US" smtClean="0"/>
              <a:t>10</a:t>
            </a:fld>
            <a:endParaRPr lang="en-US" dirty="0"/>
          </a:p>
        </p:txBody>
      </p:sp>
      <p:graphicFrame>
        <p:nvGraphicFramePr>
          <p:cNvPr id="12" name="Table 11">
            <a:extLst>
              <a:ext uri="{FF2B5EF4-FFF2-40B4-BE49-F238E27FC236}">
                <a16:creationId xmlns:a16="http://schemas.microsoft.com/office/drawing/2014/main" id="{E8759CA8-92F3-DAE6-7931-6E6B4815FDED}"/>
              </a:ext>
            </a:extLst>
          </p:cNvPr>
          <p:cNvGraphicFramePr>
            <a:graphicFrameLocks/>
          </p:cNvGraphicFramePr>
          <p:nvPr>
            <p:extLst>
              <p:ext uri="{D42A27DB-BD31-4B8C-83A1-F6EECF244321}">
                <p14:modId xmlns:p14="http://schemas.microsoft.com/office/powerpoint/2010/main" val="1025993340"/>
              </p:ext>
            </p:extLst>
          </p:nvPr>
        </p:nvGraphicFramePr>
        <p:xfrm>
          <a:off x="2146745" y="1166909"/>
          <a:ext cx="2053470" cy="3083560"/>
        </p:xfrm>
        <a:graphic>
          <a:graphicData uri="http://schemas.openxmlformats.org/drawingml/2006/table">
            <a:tbl>
              <a:tblPr firstRow="1" bandRow="1">
                <a:tableStyleId>{5C22544A-7EE6-4342-B048-85BDC9FD1C3A}</a:tableStyleId>
              </a:tblPr>
              <a:tblGrid>
                <a:gridCol w="2053470">
                  <a:extLst>
                    <a:ext uri="{9D8B030D-6E8A-4147-A177-3AD203B41FA5}">
                      <a16:colId xmlns:a16="http://schemas.microsoft.com/office/drawing/2014/main" val="30512682"/>
                    </a:ext>
                  </a:extLst>
                </a:gridCol>
              </a:tblGrid>
              <a:tr h="312033">
                <a:tc>
                  <a:txBody>
                    <a:bodyPr/>
                    <a:lstStyle/>
                    <a:p>
                      <a:r>
                        <a:rPr lang="en-US" dirty="0"/>
                        <a:t>Non-Qualified</a:t>
                      </a:r>
                    </a:p>
                  </a:txBody>
                  <a:tcPr>
                    <a:solidFill>
                      <a:schemeClr val="tx2"/>
                    </a:solidFill>
                  </a:tcPr>
                </a:tc>
                <a:extLst>
                  <a:ext uri="{0D108BD9-81ED-4DB2-BD59-A6C34878D82A}">
                    <a16:rowId xmlns:a16="http://schemas.microsoft.com/office/drawing/2014/main" val="160117006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t>Scholarship/Fellowship</a:t>
                      </a:r>
                      <a:endParaRPr lang="en-US" dirty="0"/>
                    </a:p>
                  </a:txBody>
                  <a:tcPr/>
                </a:tc>
                <a:extLst>
                  <a:ext uri="{0D108BD9-81ED-4DB2-BD59-A6C34878D82A}">
                    <a16:rowId xmlns:a16="http://schemas.microsoft.com/office/drawing/2014/main" val="3960431410"/>
                  </a:ext>
                </a:extLst>
              </a:tr>
              <a:tr h="370840">
                <a:tc>
                  <a:txBody>
                    <a:bodyPr/>
                    <a:lstStyle/>
                    <a:p>
                      <a:r>
                        <a:rPr lang="en-US" sz="1050" dirty="0"/>
                        <a:t>An amount provided to student that can be used for expenses that are not qualified tuition or related expenses.  </a:t>
                      </a:r>
                    </a:p>
                  </a:txBody>
                  <a:tcPr/>
                </a:tc>
                <a:extLst>
                  <a:ext uri="{0D108BD9-81ED-4DB2-BD59-A6C34878D82A}">
                    <a16:rowId xmlns:a16="http://schemas.microsoft.com/office/drawing/2014/main" val="1459945079"/>
                  </a:ext>
                </a:extLst>
              </a:tr>
              <a:tr h="370840">
                <a:tc>
                  <a:txBody>
                    <a:bodyPr/>
                    <a:lstStyle/>
                    <a:p>
                      <a:r>
                        <a:rPr lang="en-US" sz="1000" dirty="0"/>
                        <a:t>These Includes:</a:t>
                      </a:r>
                    </a:p>
                    <a:p>
                      <a:pPr marL="228600" indent="-228600">
                        <a:buAutoNum type="arabicParenBoth"/>
                      </a:pPr>
                      <a:r>
                        <a:rPr lang="en-US" sz="1000" dirty="0"/>
                        <a:t>Expenses such as room, board, travel and personal expenses. </a:t>
                      </a:r>
                    </a:p>
                    <a:p>
                      <a:pPr marL="228600" indent="-228600">
                        <a:buAutoNum type="arabicParenBoth"/>
                      </a:pPr>
                      <a:r>
                        <a:rPr lang="en-US" sz="1000" dirty="0"/>
                        <a:t>Research </a:t>
                      </a:r>
                    </a:p>
                    <a:p>
                      <a:pPr marL="228600" indent="-228600">
                        <a:buAutoNum type="arabicParenBoth"/>
                      </a:pPr>
                      <a:r>
                        <a:rPr lang="en-US" sz="1000" dirty="0"/>
                        <a:t>Awards </a:t>
                      </a:r>
                    </a:p>
                    <a:p>
                      <a:pPr marL="228600" indent="-228600">
                        <a:buAutoNum type="arabicParenBoth"/>
                      </a:pPr>
                      <a:r>
                        <a:rPr lang="en-US" sz="1000" dirty="0"/>
                        <a:t>Prizes </a:t>
                      </a:r>
                    </a:p>
                    <a:p>
                      <a:pPr marL="228600" indent="-228600">
                        <a:buAutoNum type="arabicParenBoth"/>
                      </a:pPr>
                      <a:r>
                        <a:rPr lang="en-US" sz="1000" dirty="0"/>
                        <a:t>Stipends </a:t>
                      </a:r>
                    </a:p>
                    <a:p>
                      <a:pPr marL="228600" indent="-228600">
                        <a:buAutoNum type="arabicParenBoth"/>
                      </a:pPr>
                      <a:r>
                        <a:rPr lang="en-US" sz="1000" dirty="0"/>
                        <a:t>Grants</a:t>
                      </a:r>
                    </a:p>
                    <a:p>
                      <a:pPr marL="228600" indent="-228600">
                        <a:buAutoNum type="arabicParenBoth"/>
                      </a:pPr>
                      <a:r>
                        <a:rPr lang="en-US" sz="1000" dirty="0"/>
                        <a:t>Others</a:t>
                      </a:r>
                    </a:p>
                  </a:txBody>
                  <a:tcPr/>
                </a:tc>
                <a:extLst>
                  <a:ext uri="{0D108BD9-81ED-4DB2-BD59-A6C34878D82A}">
                    <a16:rowId xmlns:a16="http://schemas.microsoft.com/office/drawing/2014/main" val="935732470"/>
                  </a:ext>
                </a:extLst>
              </a:tr>
            </a:tbl>
          </a:graphicData>
        </a:graphic>
      </p:graphicFrame>
      <p:graphicFrame>
        <p:nvGraphicFramePr>
          <p:cNvPr id="13" name="Table 11">
            <a:extLst>
              <a:ext uri="{FF2B5EF4-FFF2-40B4-BE49-F238E27FC236}">
                <a16:creationId xmlns:a16="http://schemas.microsoft.com/office/drawing/2014/main" id="{8CD8D2BD-476A-8F6F-9A6B-746506C8019E}"/>
              </a:ext>
            </a:extLst>
          </p:cNvPr>
          <p:cNvGraphicFramePr>
            <a:graphicFrameLocks/>
          </p:cNvGraphicFramePr>
          <p:nvPr>
            <p:extLst>
              <p:ext uri="{D42A27DB-BD31-4B8C-83A1-F6EECF244321}">
                <p14:modId xmlns:p14="http://schemas.microsoft.com/office/powerpoint/2010/main" val="3907159361"/>
              </p:ext>
            </p:extLst>
          </p:nvPr>
        </p:nvGraphicFramePr>
        <p:xfrm>
          <a:off x="4290286" y="1172097"/>
          <a:ext cx="1980581" cy="3078371"/>
        </p:xfrm>
        <a:graphic>
          <a:graphicData uri="http://schemas.openxmlformats.org/drawingml/2006/table">
            <a:tbl>
              <a:tblPr firstRow="1" bandRow="1">
                <a:tableStyleId>{5C22544A-7EE6-4342-B048-85BDC9FD1C3A}</a:tableStyleId>
              </a:tblPr>
              <a:tblGrid>
                <a:gridCol w="1980581">
                  <a:extLst>
                    <a:ext uri="{9D8B030D-6E8A-4147-A177-3AD203B41FA5}">
                      <a16:colId xmlns:a16="http://schemas.microsoft.com/office/drawing/2014/main" val="30512682"/>
                    </a:ext>
                  </a:extLst>
                </a:gridCol>
              </a:tblGrid>
              <a:tr h="379917">
                <a:tc>
                  <a:txBody>
                    <a:bodyPr/>
                    <a:lstStyle/>
                    <a:p>
                      <a:r>
                        <a:rPr lang="en-US" sz="1800" dirty="0"/>
                        <a:t>Employment</a:t>
                      </a:r>
                    </a:p>
                  </a:txBody>
                  <a:tcPr/>
                </a:tc>
                <a:extLst>
                  <a:ext uri="{0D108BD9-81ED-4DB2-BD59-A6C34878D82A}">
                    <a16:rowId xmlns:a16="http://schemas.microsoft.com/office/drawing/2014/main" val="1601170060"/>
                  </a:ext>
                </a:extLst>
              </a:tr>
              <a:tr h="379917">
                <a:tc>
                  <a:txBody>
                    <a:bodyPr/>
                    <a:lstStyle/>
                    <a:p>
                      <a:r>
                        <a:rPr lang="en-US" sz="1050" dirty="0"/>
                        <a:t>Paid for Work Agreements</a:t>
                      </a:r>
                    </a:p>
                  </a:txBody>
                  <a:tcPr/>
                </a:tc>
                <a:extLst>
                  <a:ext uri="{0D108BD9-81ED-4DB2-BD59-A6C34878D82A}">
                    <a16:rowId xmlns:a16="http://schemas.microsoft.com/office/drawing/2014/main" val="3960431410"/>
                  </a:ext>
                </a:extLst>
              </a:tr>
              <a:tr h="91336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dirty="0"/>
                        <a:t>Student Employment program provides opportunities to students to help finance their education and gain educational benefit.</a:t>
                      </a:r>
                    </a:p>
                  </a:txBody>
                  <a:tcPr/>
                </a:tc>
                <a:extLst>
                  <a:ext uri="{0D108BD9-81ED-4DB2-BD59-A6C34878D82A}">
                    <a16:rowId xmlns:a16="http://schemas.microsoft.com/office/drawing/2014/main" val="1205256320"/>
                  </a:ext>
                </a:extLst>
              </a:tr>
              <a:tr h="140517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dirty="0"/>
                        <a:t>These includes:</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Part-Time Job</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Graduate Assistant</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Teaching Assistant</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Resident Assistant</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Internships @W&amp;M</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Payment in support of external internships</a:t>
                      </a:r>
                    </a:p>
                  </a:txBody>
                  <a:tcPr/>
                </a:tc>
                <a:extLst>
                  <a:ext uri="{0D108BD9-81ED-4DB2-BD59-A6C34878D82A}">
                    <a16:rowId xmlns:a16="http://schemas.microsoft.com/office/drawing/2014/main" val="2447397541"/>
                  </a:ext>
                </a:extLst>
              </a:tr>
            </a:tbl>
          </a:graphicData>
        </a:graphic>
      </p:graphicFrame>
      <p:graphicFrame>
        <p:nvGraphicFramePr>
          <p:cNvPr id="14" name="Table 11">
            <a:extLst>
              <a:ext uri="{FF2B5EF4-FFF2-40B4-BE49-F238E27FC236}">
                <a16:creationId xmlns:a16="http://schemas.microsoft.com/office/drawing/2014/main" id="{4AF3A3CF-A6FC-C818-2164-1263AEE05CBF}"/>
              </a:ext>
            </a:extLst>
          </p:cNvPr>
          <p:cNvGraphicFramePr>
            <a:graphicFrameLocks/>
          </p:cNvGraphicFramePr>
          <p:nvPr>
            <p:extLst>
              <p:ext uri="{D42A27DB-BD31-4B8C-83A1-F6EECF244321}">
                <p14:modId xmlns:p14="http://schemas.microsoft.com/office/powerpoint/2010/main" val="568673132"/>
              </p:ext>
            </p:extLst>
          </p:nvPr>
        </p:nvGraphicFramePr>
        <p:xfrm>
          <a:off x="6436829" y="1172097"/>
          <a:ext cx="2366341" cy="3114040"/>
        </p:xfrm>
        <a:graphic>
          <a:graphicData uri="http://schemas.openxmlformats.org/drawingml/2006/table">
            <a:tbl>
              <a:tblPr firstRow="1" bandRow="1">
                <a:tableStyleId>{5C22544A-7EE6-4342-B048-85BDC9FD1C3A}</a:tableStyleId>
              </a:tblPr>
              <a:tblGrid>
                <a:gridCol w="2366341">
                  <a:extLst>
                    <a:ext uri="{9D8B030D-6E8A-4147-A177-3AD203B41FA5}">
                      <a16:colId xmlns:a16="http://schemas.microsoft.com/office/drawing/2014/main" val="30512682"/>
                    </a:ext>
                  </a:extLst>
                </a:gridCol>
              </a:tblGrid>
              <a:tr h="370840">
                <a:tc>
                  <a:txBody>
                    <a:bodyPr/>
                    <a:lstStyle/>
                    <a:p>
                      <a:r>
                        <a:rPr lang="en-US" sz="1800" dirty="0"/>
                        <a:t>Reimbursements</a:t>
                      </a:r>
                    </a:p>
                  </a:txBody>
                  <a:tcPr>
                    <a:solidFill>
                      <a:schemeClr val="tx2"/>
                    </a:solidFill>
                  </a:tcPr>
                </a:tc>
                <a:extLst>
                  <a:ext uri="{0D108BD9-81ED-4DB2-BD59-A6C34878D82A}">
                    <a16:rowId xmlns:a16="http://schemas.microsoft.com/office/drawing/2014/main" val="1601170060"/>
                  </a:ext>
                </a:extLst>
              </a:tr>
              <a:tr h="370840">
                <a:tc>
                  <a:txBody>
                    <a:bodyPr/>
                    <a:lstStyle/>
                    <a:p>
                      <a:r>
                        <a:rPr lang="en-US" sz="1050" dirty="0"/>
                        <a:t>Reimbursements are not reportable to the IRS as income to the student ONLY if:</a:t>
                      </a:r>
                    </a:p>
                    <a:p>
                      <a:pPr marL="228600" indent="-228600">
                        <a:buAutoNum type="arabicParenBoth"/>
                      </a:pPr>
                      <a:r>
                        <a:rPr lang="en-US" sz="1050" dirty="0"/>
                        <a:t>Directly Supports a faculty member project or research (this EXCLUDES) student research.</a:t>
                      </a:r>
                    </a:p>
                    <a:p>
                      <a:pPr marL="228600" indent="-228600">
                        <a:buAutoNum type="arabicParenBoth"/>
                      </a:pPr>
                      <a:r>
                        <a:rPr lang="en-US" sz="1050" dirty="0"/>
                        <a:t>Is related to presenting at a conference</a:t>
                      </a:r>
                    </a:p>
                    <a:p>
                      <a:pPr marL="228600" indent="-228600">
                        <a:buAutoNum type="arabicParenBoth"/>
                      </a:pPr>
                      <a:r>
                        <a:rPr lang="en-US" sz="1050" dirty="0"/>
                        <a:t>Is official University Business</a:t>
                      </a:r>
                    </a:p>
                    <a:p>
                      <a:pPr marL="228600" indent="-228600">
                        <a:buAutoNum type="arabicParenBoth"/>
                      </a:pPr>
                      <a:endParaRPr lang="en-US" sz="1050" dirty="0"/>
                    </a:p>
                  </a:txBody>
                  <a:tcPr/>
                </a:tc>
                <a:extLst>
                  <a:ext uri="{0D108BD9-81ED-4DB2-BD59-A6C34878D82A}">
                    <a16:rowId xmlns:a16="http://schemas.microsoft.com/office/drawing/2014/main" val="3960431410"/>
                  </a:ext>
                </a:extLst>
              </a:tr>
              <a:tr h="370840">
                <a:tc>
                  <a:txBody>
                    <a:bodyPr/>
                    <a:lstStyle/>
                    <a:p>
                      <a:pPr marL="0" indent="0">
                        <a:buNone/>
                      </a:pPr>
                      <a:r>
                        <a:rPr lang="en-US" sz="1050" dirty="0"/>
                        <a:t>Any reimbursement to an undergraduate or graduate student which has not met one of the criteria above for University student reimbursement must be processed as a Non-Qualified Scholarship.  </a:t>
                      </a:r>
                    </a:p>
                  </a:txBody>
                  <a:tcPr/>
                </a:tc>
                <a:extLst>
                  <a:ext uri="{0D108BD9-81ED-4DB2-BD59-A6C34878D82A}">
                    <a16:rowId xmlns:a16="http://schemas.microsoft.com/office/drawing/2014/main" val="2301878510"/>
                  </a:ext>
                </a:extLst>
              </a:tr>
            </a:tbl>
          </a:graphicData>
        </a:graphic>
      </p:graphicFrame>
      <p:sp>
        <p:nvSpPr>
          <p:cNvPr id="3" name="TextBox 2">
            <a:extLst>
              <a:ext uri="{FF2B5EF4-FFF2-40B4-BE49-F238E27FC236}">
                <a16:creationId xmlns:a16="http://schemas.microsoft.com/office/drawing/2014/main" id="{7B3B568A-6692-0D20-7CFC-53CA155CE602}"/>
              </a:ext>
            </a:extLst>
          </p:cNvPr>
          <p:cNvSpPr txBox="1"/>
          <p:nvPr/>
        </p:nvSpPr>
        <p:spPr>
          <a:xfrm>
            <a:off x="767798" y="4658043"/>
            <a:ext cx="7540487" cy="276999"/>
          </a:xfrm>
          <a:prstGeom prst="rect">
            <a:avLst/>
          </a:prstGeom>
          <a:noFill/>
        </p:spPr>
        <p:txBody>
          <a:bodyPr wrap="square" rtlCol="0">
            <a:spAutoFit/>
          </a:bodyPr>
          <a:lstStyle/>
          <a:p>
            <a:pPr algn="ctr"/>
            <a:r>
              <a:rPr lang="en-US" sz="1200" b="1" dirty="0">
                <a:solidFill>
                  <a:schemeClr val="accent1"/>
                </a:solidFill>
                <a:effectLst>
                  <a:outerShdw blurRad="38100" dist="38100" dir="2700000" algn="tl">
                    <a:srgbClr val="000000">
                      <a:alpha val="43137"/>
                    </a:srgbClr>
                  </a:outerShdw>
                </a:effectLst>
              </a:rPr>
              <a:t>W&amp;M students do not qualify to be an Independent Contractor or Receive Honoraria</a:t>
            </a:r>
          </a:p>
        </p:txBody>
      </p:sp>
    </p:spTree>
    <p:extLst>
      <p:ext uri="{BB962C8B-B14F-4D97-AF65-F5344CB8AC3E}">
        <p14:creationId xmlns:p14="http://schemas.microsoft.com/office/powerpoint/2010/main" val="329317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p:cTn id="23" dur="500" fill="hold"/>
                                        <p:tgtEl>
                                          <p:spTgt spid="3"/>
                                        </p:tgtEl>
                                        <p:attrNameLst>
                                          <p:attrName>ppt_w</p:attrName>
                                        </p:attrNameLst>
                                      </p:cBhvr>
                                      <p:tavLst>
                                        <p:tav tm="0">
                                          <p:val>
                                            <p:fltVal val="0"/>
                                          </p:val>
                                        </p:tav>
                                        <p:tav tm="100000">
                                          <p:val>
                                            <p:strVal val="#ppt_w"/>
                                          </p:val>
                                        </p:tav>
                                      </p:tavLst>
                                    </p:anim>
                                    <p:anim calcmode="lin" valueType="num">
                                      <p:cBhvr>
                                        <p:cTn id="24" dur="500" fill="hold"/>
                                        <p:tgtEl>
                                          <p:spTgt spid="3"/>
                                        </p:tgtEl>
                                        <p:attrNameLst>
                                          <p:attrName>ppt_h</p:attrName>
                                        </p:attrNameLst>
                                      </p:cBhvr>
                                      <p:tavLst>
                                        <p:tav tm="0">
                                          <p:val>
                                            <p:fltVal val="0"/>
                                          </p:val>
                                        </p:tav>
                                        <p:tav tm="100000">
                                          <p:val>
                                            <p:strVal val="#ppt_h"/>
                                          </p:val>
                                        </p:tav>
                                      </p:tavLst>
                                    </p:anim>
                                    <p:animEffect transition="in" filter="fade">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606080"/>
          </a:xfrm>
        </p:spPr>
        <p:txBody>
          <a:bodyPr>
            <a:normAutofit fontScale="90000"/>
          </a:bodyPr>
          <a:lstStyle/>
          <a:p>
            <a:r>
              <a:rPr lang="en-US" dirty="0">
                <a:effectLst>
                  <a:outerShdw blurRad="38100" dist="38100" dir="2700000" algn="tl">
                    <a:srgbClr val="000000">
                      <a:alpha val="43137"/>
                    </a:srgbClr>
                  </a:outerShdw>
                </a:effectLst>
              </a:rPr>
              <a:t>Qualified Payments</a:t>
            </a:r>
          </a:p>
        </p:txBody>
      </p:sp>
      <p:sp>
        <p:nvSpPr>
          <p:cNvPr id="3" name="Content Placeholder 2"/>
          <p:cNvSpPr>
            <a:spLocks noGrp="1"/>
          </p:cNvSpPr>
          <p:nvPr>
            <p:ph idx="1"/>
          </p:nvPr>
        </p:nvSpPr>
        <p:spPr>
          <a:xfrm>
            <a:off x="2352259" y="940819"/>
            <a:ext cx="5493027" cy="857250"/>
          </a:xfrm>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en-US" sz="1800" dirty="0"/>
              <a:t>Only WM Students can receive Qualified Payment.</a:t>
            </a:r>
          </a:p>
          <a:p>
            <a:pPr marL="457200" indent="-457200">
              <a:buAutoNum type="arabicPeriod"/>
            </a:pPr>
            <a:r>
              <a:rPr lang="en-US" sz="1300" dirty="0"/>
              <a:t>Student </a:t>
            </a:r>
            <a:r>
              <a:rPr lang="en-US" sz="1300" b="1" u="sng" dirty="0">
                <a:effectLst>
                  <a:outerShdw blurRad="38100" dist="38100" dir="2700000" algn="tl">
                    <a:srgbClr val="000000">
                      <a:alpha val="43137"/>
                    </a:srgbClr>
                  </a:outerShdw>
                </a:effectLst>
              </a:rPr>
              <a:t>must be enrolled </a:t>
            </a:r>
            <a:r>
              <a:rPr lang="en-US" sz="1300" dirty="0"/>
              <a:t>for classes </a:t>
            </a:r>
          </a:p>
          <a:p>
            <a:pPr marL="457200" indent="-457200">
              <a:buAutoNum type="arabicPeriod"/>
            </a:pPr>
            <a:r>
              <a:rPr lang="en-US" sz="1300" dirty="0"/>
              <a:t>Rule application is the </a:t>
            </a:r>
            <a:r>
              <a:rPr lang="en-US" sz="1300" b="1" u="sng" dirty="0">
                <a:effectLst>
                  <a:outerShdw blurRad="38100" dist="38100" dir="2700000" algn="tl">
                    <a:srgbClr val="000000">
                      <a:alpha val="43137"/>
                    </a:srgbClr>
                  </a:outerShdw>
                </a:effectLst>
              </a:rPr>
              <a:t>same</a:t>
            </a:r>
            <a:r>
              <a:rPr lang="en-US" sz="1300" dirty="0"/>
              <a:t> for US Citizens and NRA students.  </a:t>
            </a:r>
          </a:p>
          <a:p>
            <a:pPr marL="0" indent="0">
              <a:buNone/>
            </a:pPr>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11</a:t>
            </a:fld>
            <a:endParaRPr lang="en-US" dirty="0"/>
          </a:p>
        </p:txBody>
      </p:sp>
      <p:graphicFrame>
        <p:nvGraphicFramePr>
          <p:cNvPr id="5" name="Table 11">
            <a:extLst>
              <a:ext uri="{FF2B5EF4-FFF2-40B4-BE49-F238E27FC236}">
                <a16:creationId xmlns:a16="http://schemas.microsoft.com/office/drawing/2014/main" id="{C703465B-24FD-F9B3-035B-723B218F6100}"/>
              </a:ext>
            </a:extLst>
          </p:cNvPr>
          <p:cNvGraphicFramePr>
            <a:graphicFrameLocks/>
          </p:cNvGraphicFramePr>
          <p:nvPr>
            <p:extLst>
              <p:ext uri="{D42A27DB-BD31-4B8C-83A1-F6EECF244321}">
                <p14:modId xmlns:p14="http://schemas.microsoft.com/office/powerpoint/2010/main" val="2943711467"/>
              </p:ext>
            </p:extLst>
          </p:nvPr>
        </p:nvGraphicFramePr>
        <p:xfrm>
          <a:off x="155299" y="1166909"/>
          <a:ext cx="1825484" cy="3103880"/>
        </p:xfrm>
        <a:graphic>
          <a:graphicData uri="http://schemas.openxmlformats.org/drawingml/2006/table">
            <a:tbl>
              <a:tblPr firstRow="1" bandRow="1">
                <a:tableStyleId>{5C22544A-7EE6-4342-B048-85BDC9FD1C3A}</a:tableStyleId>
              </a:tblPr>
              <a:tblGrid>
                <a:gridCol w="1825484">
                  <a:extLst>
                    <a:ext uri="{9D8B030D-6E8A-4147-A177-3AD203B41FA5}">
                      <a16:colId xmlns:a16="http://schemas.microsoft.com/office/drawing/2014/main" val="30512682"/>
                    </a:ext>
                  </a:extLst>
                </a:gridCol>
              </a:tblGrid>
              <a:tr h="370840">
                <a:tc>
                  <a:txBody>
                    <a:bodyPr/>
                    <a:lstStyle/>
                    <a:p>
                      <a:r>
                        <a:rPr lang="en-US" dirty="0"/>
                        <a:t>Qualified</a:t>
                      </a:r>
                    </a:p>
                  </a:txBody>
                  <a:tcPr/>
                </a:tc>
                <a:extLst>
                  <a:ext uri="{0D108BD9-81ED-4DB2-BD59-A6C34878D82A}">
                    <a16:rowId xmlns:a16="http://schemas.microsoft.com/office/drawing/2014/main" val="1601170060"/>
                  </a:ext>
                </a:extLst>
              </a:tr>
              <a:tr h="370840">
                <a:tc>
                  <a:txBody>
                    <a:bodyPr/>
                    <a:lstStyle/>
                    <a:p>
                      <a:r>
                        <a:rPr lang="en-US" sz="1100" dirty="0"/>
                        <a:t>Scholarship/Fellowship</a:t>
                      </a:r>
                    </a:p>
                  </a:txBody>
                  <a:tcPr/>
                </a:tc>
                <a:extLst>
                  <a:ext uri="{0D108BD9-81ED-4DB2-BD59-A6C34878D82A}">
                    <a16:rowId xmlns:a16="http://schemas.microsoft.com/office/drawing/2014/main" val="3960431410"/>
                  </a:ext>
                </a:extLst>
              </a:tr>
              <a:tr h="370840">
                <a:tc>
                  <a:txBody>
                    <a:bodyPr/>
                    <a:lstStyle/>
                    <a:p>
                      <a:r>
                        <a:rPr lang="en-US" sz="1100" dirty="0"/>
                        <a:t>An amount provided for the benefit of a student to aid in the pursuit of studies</a:t>
                      </a:r>
                    </a:p>
                  </a:txBody>
                  <a:tcPr/>
                </a:tc>
                <a:extLst>
                  <a:ext uri="{0D108BD9-81ED-4DB2-BD59-A6C34878D82A}">
                    <a16:rowId xmlns:a16="http://schemas.microsoft.com/office/drawing/2014/main" val="4084419522"/>
                  </a:ext>
                </a:extLst>
              </a:tr>
              <a:tr h="370840">
                <a:tc>
                  <a:txBody>
                    <a:bodyPr/>
                    <a:lstStyle/>
                    <a:p>
                      <a:r>
                        <a:rPr lang="en-US" sz="1100" dirty="0"/>
                        <a:t>These Includes: </a:t>
                      </a:r>
                    </a:p>
                    <a:p>
                      <a:r>
                        <a:rPr lang="en-US" sz="1100" dirty="0"/>
                        <a:t>(1) Tuition and fees required for enrollment or attendance at the educational institution; (2) fees, books, supplies, or equipment </a:t>
                      </a:r>
                      <a:r>
                        <a:rPr lang="en-US" sz="1100" b="1" u="sng" dirty="0"/>
                        <a:t>required</a:t>
                      </a:r>
                      <a:r>
                        <a:rPr lang="en-US" sz="1100" dirty="0"/>
                        <a:t> for courses of instruction at the institution</a:t>
                      </a:r>
                    </a:p>
                  </a:txBody>
                  <a:tcPr/>
                </a:tc>
                <a:extLst>
                  <a:ext uri="{0D108BD9-81ED-4DB2-BD59-A6C34878D82A}">
                    <a16:rowId xmlns:a16="http://schemas.microsoft.com/office/drawing/2014/main" val="2479611980"/>
                  </a:ext>
                </a:extLst>
              </a:tr>
            </a:tbl>
          </a:graphicData>
        </a:graphic>
      </p:graphicFrame>
      <p:sp>
        <p:nvSpPr>
          <p:cNvPr id="6" name="Rectangle 5">
            <a:extLst>
              <a:ext uri="{FF2B5EF4-FFF2-40B4-BE49-F238E27FC236}">
                <a16:creationId xmlns:a16="http://schemas.microsoft.com/office/drawing/2014/main" id="{74A260EB-931E-D68F-5173-01A4D36DEE52}"/>
              </a:ext>
            </a:extLst>
          </p:cNvPr>
          <p:cNvSpPr/>
          <p:nvPr/>
        </p:nvSpPr>
        <p:spPr>
          <a:xfrm>
            <a:off x="2413552" y="2922594"/>
            <a:ext cx="1649896" cy="67174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Payment can ONLY be made to an enrolled student</a:t>
            </a:r>
          </a:p>
        </p:txBody>
      </p:sp>
      <p:cxnSp>
        <p:nvCxnSpPr>
          <p:cNvPr id="8" name="Straight Arrow Connector 7">
            <a:extLst>
              <a:ext uri="{FF2B5EF4-FFF2-40B4-BE49-F238E27FC236}">
                <a16:creationId xmlns:a16="http://schemas.microsoft.com/office/drawing/2014/main" id="{65C1FE53-F80F-3A20-557C-C13332F60C65}"/>
              </a:ext>
            </a:extLst>
          </p:cNvPr>
          <p:cNvCxnSpPr>
            <a:cxnSpLocks/>
            <a:stCxn id="6" idx="2"/>
          </p:cNvCxnSpPr>
          <p:nvPr/>
        </p:nvCxnSpPr>
        <p:spPr>
          <a:xfrm>
            <a:off x="3238500" y="3594334"/>
            <a:ext cx="0" cy="2360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Rectangle: Rounded Corners 10">
            <a:extLst>
              <a:ext uri="{FF2B5EF4-FFF2-40B4-BE49-F238E27FC236}">
                <a16:creationId xmlns:a16="http://schemas.microsoft.com/office/drawing/2014/main" id="{19CA8FB2-9EEE-D8E6-5E3B-214653DD45E2}"/>
              </a:ext>
            </a:extLst>
          </p:cNvPr>
          <p:cNvSpPr/>
          <p:nvPr/>
        </p:nvSpPr>
        <p:spPr>
          <a:xfrm>
            <a:off x="2271093" y="1957629"/>
            <a:ext cx="1825484" cy="69573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Qualified Scholarship/Fellowship</a:t>
            </a:r>
          </a:p>
        </p:txBody>
      </p:sp>
      <p:cxnSp>
        <p:nvCxnSpPr>
          <p:cNvPr id="13" name="Straight Arrow Connector 12">
            <a:extLst>
              <a:ext uri="{FF2B5EF4-FFF2-40B4-BE49-F238E27FC236}">
                <a16:creationId xmlns:a16="http://schemas.microsoft.com/office/drawing/2014/main" id="{F4C2A5E4-E1E9-42F8-E74D-B141922B0A05}"/>
              </a:ext>
            </a:extLst>
          </p:cNvPr>
          <p:cNvCxnSpPr>
            <a:stCxn id="11" idx="2"/>
          </p:cNvCxnSpPr>
          <p:nvPr/>
        </p:nvCxnSpPr>
        <p:spPr>
          <a:xfrm>
            <a:off x="3183835" y="2653368"/>
            <a:ext cx="0" cy="2586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Rectangle: Rounded Corners 13">
            <a:extLst>
              <a:ext uri="{FF2B5EF4-FFF2-40B4-BE49-F238E27FC236}">
                <a16:creationId xmlns:a16="http://schemas.microsoft.com/office/drawing/2014/main" id="{2144EFD4-1E9A-DFE0-807B-184809D5014D}"/>
              </a:ext>
            </a:extLst>
          </p:cNvPr>
          <p:cNvSpPr/>
          <p:nvPr/>
        </p:nvSpPr>
        <p:spPr>
          <a:xfrm>
            <a:off x="2237964" y="3830368"/>
            <a:ext cx="1825484" cy="60608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Student is enrolled</a:t>
            </a:r>
          </a:p>
        </p:txBody>
      </p:sp>
      <p:cxnSp>
        <p:nvCxnSpPr>
          <p:cNvPr id="19" name="Connector: Elbow 18">
            <a:extLst>
              <a:ext uri="{FF2B5EF4-FFF2-40B4-BE49-F238E27FC236}">
                <a16:creationId xmlns:a16="http://schemas.microsoft.com/office/drawing/2014/main" id="{54D152D1-996A-F071-0312-BA5307448CEB}"/>
              </a:ext>
            </a:extLst>
          </p:cNvPr>
          <p:cNvCxnSpPr>
            <a:stCxn id="14" idx="3"/>
          </p:cNvCxnSpPr>
          <p:nvPr/>
        </p:nvCxnSpPr>
        <p:spPr>
          <a:xfrm flipV="1">
            <a:off x="4063448" y="2730437"/>
            <a:ext cx="1510747" cy="1402971"/>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Rectangle 19">
            <a:extLst>
              <a:ext uri="{FF2B5EF4-FFF2-40B4-BE49-F238E27FC236}">
                <a16:creationId xmlns:a16="http://schemas.microsoft.com/office/drawing/2014/main" id="{4DB930FB-8E46-CFF2-C92A-13544B4962F4}"/>
              </a:ext>
            </a:extLst>
          </p:cNvPr>
          <p:cNvSpPr/>
          <p:nvPr/>
        </p:nvSpPr>
        <p:spPr>
          <a:xfrm>
            <a:off x="5564256" y="2167052"/>
            <a:ext cx="1510746" cy="695739"/>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Treat as Financial Aid </a:t>
            </a:r>
          </a:p>
        </p:txBody>
      </p:sp>
      <p:cxnSp>
        <p:nvCxnSpPr>
          <p:cNvPr id="22" name="Straight Arrow Connector 21">
            <a:extLst>
              <a:ext uri="{FF2B5EF4-FFF2-40B4-BE49-F238E27FC236}">
                <a16:creationId xmlns:a16="http://schemas.microsoft.com/office/drawing/2014/main" id="{A8516A26-E5FA-EF34-7214-7C9C9630482F}"/>
              </a:ext>
            </a:extLst>
          </p:cNvPr>
          <p:cNvCxnSpPr>
            <a:stCxn id="20" idx="2"/>
          </p:cNvCxnSpPr>
          <p:nvPr/>
        </p:nvCxnSpPr>
        <p:spPr>
          <a:xfrm flipH="1">
            <a:off x="6314661" y="2862791"/>
            <a:ext cx="4968" cy="3821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3" name="Double Wave 22">
            <a:extLst>
              <a:ext uri="{FF2B5EF4-FFF2-40B4-BE49-F238E27FC236}">
                <a16:creationId xmlns:a16="http://schemas.microsoft.com/office/drawing/2014/main" id="{E20F79B5-1A52-63B0-5CDE-046A4C62065A}"/>
              </a:ext>
            </a:extLst>
          </p:cNvPr>
          <p:cNvSpPr/>
          <p:nvPr/>
        </p:nvSpPr>
        <p:spPr>
          <a:xfrm>
            <a:off x="5519530" y="3229306"/>
            <a:ext cx="1749287" cy="857250"/>
          </a:xfrm>
          <a:prstGeom prst="doubleWave">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If applicable Student Accounts will report on 1098-T Form</a:t>
            </a:r>
          </a:p>
        </p:txBody>
      </p:sp>
      <p:sp>
        <p:nvSpPr>
          <p:cNvPr id="24" name="Rectangle 23">
            <a:extLst>
              <a:ext uri="{FF2B5EF4-FFF2-40B4-BE49-F238E27FC236}">
                <a16:creationId xmlns:a16="http://schemas.microsoft.com/office/drawing/2014/main" id="{4C5AA26E-019B-F4E6-CEBF-9BB81760FFDA}"/>
              </a:ext>
            </a:extLst>
          </p:cNvPr>
          <p:cNvSpPr/>
          <p:nvPr/>
        </p:nvSpPr>
        <p:spPr>
          <a:xfrm>
            <a:off x="4163260" y="3787654"/>
            <a:ext cx="490330" cy="30304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solidFill>
                  <a:schemeClr val="accent1"/>
                </a:solidFill>
              </a:rPr>
              <a:t>Yes</a:t>
            </a:r>
          </a:p>
        </p:txBody>
      </p:sp>
    </p:spTree>
    <p:extLst>
      <p:ext uri="{BB962C8B-B14F-4D97-AF65-F5344CB8AC3E}">
        <p14:creationId xmlns:p14="http://schemas.microsoft.com/office/powerpoint/2010/main" val="3814226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P spid="11" grpId="0" animBg="1"/>
      <p:bldP spid="14" grpId="0" animBg="1"/>
      <p:bldP spid="20" grpId="0" animBg="1"/>
      <p:bldP spid="23" grpId="0" animBg="1"/>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598812"/>
          </a:xfrm>
        </p:spPr>
        <p:txBody>
          <a:bodyPr>
            <a:normAutofit fontScale="90000"/>
          </a:bodyPr>
          <a:lstStyle/>
          <a:p>
            <a:r>
              <a:rPr lang="en-US" dirty="0">
                <a:effectLst>
                  <a:outerShdw blurRad="38100" dist="38100" dir="2700000" algn="tl">
                    <a:srgbClr val="000000">
                      <a:alpha val="43137"/>
                    </a:srgbClr>
                  </a:outerShdw>
                </a:effectLst>
              </a:rPr>
              <a:t>Non-Qualified Payments</a:t>
            </a:r>
          </a:p>
        </p:txBody>
      </p:sp>
      <p:sp>
        <p:nvSpPr>
          <p:cNvPr id="3" name="Content Placeholder 2"/>
          <p:cNvSpPr>
            <a:spLocks noGrp="1"/>
          </p:cNvSpPr>
          <p:nvPr>
            <p:ph idx="1"/>
          </p:nvPr>
        </p:nvSpPr>
        <p:spPr>
          <a:xfrm>
            <a:off x="2281093" y="867112"/>
            <a:ext cx="5676835" cy="273844"/>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0" indent="0">
              <a:buNone/>
            </a:pPr>
            <a:r>
              <a:rPr lang="en-US" sz="1300" dirty="0"/>
              <a:t>Rule application is </a:t>
            </a:r>
            <a:r>
              <a:rPr lang="en-US" sz="1300" b="1" dirty="0"/>
              <a:t>NOT</a:t>
            </a:r>
            <a:r>
              <a:rPr lang="en-US" sz="1300" dirty="0"/>
              <a:t> the same for US Citizens and Foreign National students. </a:t>
            </a:r>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12</a:t>
            </a:fld>
            <a:endParaRPr lang="en-US" dirty="0"/>
          </a:p>
        </p:txBody>
      </p:sp>
      <p:cxnSp>
        <p:nvCxnSpPr>
          <p:cNvPr id="8" name="Straight Arrow Connector 7">
            <a:extLst>
              <a:ext uri="{FF2B5EF4-FFF2-40B4-BE49-F238E27FC236}">
                <a16:creationId xmlns:a16="http://schemas.microsoft.com/office/drawing/2014/main" id="{65C1FE53-F80F-3A20-557C-C13332F60C65}"/>
              </a:ext>
            </a:extLst>
          </p:cNvPr>
          <p:cNvCxnSpPr>
            <a:cxnSpLocks/>
          </p:cNvCxnSpPr>
          <p:nvPr/>
        </p:nvCxnSpPr>
        <p:spPr>
          <a:xfrm flipH="1">
            <a:off x="2300912" y="2992822"/>
            <a:ext cx="362791" cy="22533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Rectangle: Rounded Corners 10">
            <a:extLst>
              <a:ext uri="{FF2B5EF4-FFF2-40B4-BE49-F238E27FC236}">
                <a16:creationId xmlns:a16="http://schemas.microsoft.com/office/drawing/2014/main" id="{19CA8FB2-9EEE-D8E6-5E3B-214653DD45E2}"/>
              </a:ext>
            </a:extLst>
          </p:cNvPr>
          <p:cNvSpPr/>
          <p:nvPr/>
        </p:nvSpPr>
        <p:spPr>
          <a:xfrm>
            <a:off x="2300912" y="1378654"/>
            <a:ext cx="1772468" cy="3821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Non- Qualified Scholarship/Fellowship</a:t>
            </a:r>
          </a:p>
        </p:txBody>
      </p:sp>
      <p:cxnSp>
        <p:nvCxnSpPr>
          <p:cNvPr id="13" name="Straight Arrow Connector 12">
            <a:extLst>
              <a:ext uri="{FF2B5EF4-FFF2-40B4-BE49-F238E27FC236}">
                <a16:creationId xmlns:a16="http://schemas.microsoft.com/office/drawing/2014/main" id="{F4C2A5E4-E1E9-42F8-E74D-B141922B0A05}"/>
              </a:ext>
            </a:extLst>
          </p:cNvPr>
          <p:cNvCxnSpPr>
            <a:cxnSpLocks/>
            <a:stCxn id="11" idx="2"/>
          </p:cNvCxnSpPr>
          <p:nvPr/>
        </p:nvCxnSpPr>
        <p:spPr>
          <a:xfrm>
            <a:off x="3187146" y="1760777"/>
            <a:ext cx="0" cy="1901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Rectangle: Rounded Corners 13">
            <a:extLst>
              <a:ext uri="{FF2B5EF4-FFF2-40B4-BE49-F238E27FC236}">
                <a16:creationId xmlns:a16="http://schemas.microsoft.com/office/drawing/2014/main" id="{2144EFD4-1E9A-DFE0-807B-184809D5014D}"/>
              </a:ext>
            </a:extLst>
          </p:cNvPr>
          <p:cNvSpPr/>
          <p:nvPr/>
        </p:nvSpPr>
        <p:spPr>
          <a:xfrm>
            <a:off x="2300912" y="2571750"/>
            <a:ext cx="1699595" cy="38212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200" dirty="0"/>
              <a:t>Student is enrolled</a:t>
            </a:r>
          </a:p>
        </p:txBody>
      </p:sp>
      <p:sp>
        <p:nvSpPr>
          <p:cNvPr id="20" name="Rectangle 19">
            <a:extLst>
              <a:ext uri="{FF2B5EF4-FFF2-40B4-BE49-F238E27FC236}">
                <a16:creationId xmlns:a16="http://schemas.microsoft.com/office/drawing/2014/main" id="{4DB930FB-8E46-CFF2-C92A-13544B4962F4}"/>
              </a:ext>
            </a:extLst>
          </p:cNvPr>
          <p:cNvSpPr/>
          <p:nvPr/>
        </p:nvSpPr>
        <p:spPr>
          <a:xfrm>
            <a:off x="1716155" y="3255380"/>
            <a:ext cx="1413018" cy="303041"/>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dirty="0"/>
              <a:t>Treat as Financial Aid </a:t>
            </a:r>
          </a:p>
        </p:txBody>
      </p:sp>
      <p:sp>
        <p:nvSpPr>
          <p:cNvPr id="23" name="Double Wave 22">
            <a:extLst>
              <a:ext uri="{FF2B5EF4-FFF2-40B4-BE49-F238E27FC236}">
                <a16:creationId xmlns:a16="http://schemas.microsoft.com/office/drawing/2014/main" id="{E20F79B5-1A52-63B0-5CDE-046A4C62065A}"/>
              </a:ext>
            </a:extLst>
          </p:cNvPr>
          <p:cNvSpPr/>
          <p:nvPr/>
        </p:nvSpPr>
        <p:spPr>
          <a:xfrm>
            <a:off x="1697106" y="3763793"/>
            <a:ext cx="1490868" cy="734874"/>
          </a:xfrm>
          <a:prstGeom prst="doubleWave">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If applicable Student Accounts will report on 1098-T Form</a:t>
            </a:r>
          </a:p>
        </p:txBody>
      </p:sp>
      <p:sp>
        <p:nvSpPr>
          <p:cNvPr id="24" name="Rectangle 23">
            <a:extLst>
              <a:ext uri="{FF2B5EF4-FFF2-40B4-BE49-F238E27FC236}">
                <a16:creationId xmlns:a16="http://schemas.microsoft.com/office/drawing/2014/main" id="{4C5AA26E-019B-F4E6-CEBF-9BB81760FFDA}"/>
              </a:ext>
            </a:extLst>
          </p:cNvPr>
          <p:cNvSpPr/>
          <p:nvPr/>
        </p:nvSpPr>
        <p:spPr>
          <a:xfrm>
            <a:off x="1810582" y="2913364"/>
            <a:ext cx="490330" cy="30304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solidFill>
                  <a:schemeClr val="accent1"/>
                </a:solidFill>
              </a:rPr>
              <a:t>Yes</a:t>
            </a:r>
          </a:p>
        </p:txBody>
      </p:sp>
      <p:graphicFrame>
        <p:nvGraphicFramePr>
          <p:cNvPr id="7" name="Table 6">
            <a:extLst>
              <a:ext uri="{FF2B5EF4-FFF2-40B4-BE49-F238E27FC236}">
                <a16:creationId xmlns:a16="http://schemas.microsoft.com/office/drawing/2014/main" id="{687B5819-774E-6919-B6AD-AF6DBD9AAEB4}"/>
              </a:ext>
            </a:extLst>
          </p:cNvPr>
          <p:cNvGraphicFramePr>
            <a:graphicFrameLocks/>
          </p:cNvGraphicFramePr>
          <p:nvPr>
            <p:extLst>
              <p:ext uri="{D42A27DB-BD31-4B8C-83A1-F6EECF244321}">
                <p14:modId xmlns:p14="http://schemas.microsoft.com/office/powerpoint/2010/main" val="2270991972"/>
              </p:ext>
            </p:extLst>
          </p:nvPr>
        </p:nvGraphicFramePr>
        <p:xfrm>
          <a:off x="36064" y="916603"/>
          <a:ext cx="1621391" cy="3776980"/>
        </p:xfrm>
        <a:graphic>
          <a:graphicData uri="http://schemas.openxmlformats.org/drawingml/2006/table">
            <a:tbl>
              <a:tblPr firstRow="1" bandRow="1">
                <a:tableStyleId>{5C22544A-7EE6-4342-B048-85BDC9FD1C3A}</a:tableStyleId>
              </a:tblPr>
              <a:tblGrid>
                <a:gridCol w="1621391">
                  <a:extLst>
                    <a:ext uri="{9D8B030D-6E8A-4147-A177-3AD203B41FA5}">
                      <a16:colId xmlns:a16="http://schemas.microsoft.com/office/drawing/2014/main" val="30512682"/>
                    </a:ext>
                  </a:extLst>
                </a:gridCol>
              </a:tblGrid>
              <a:tr h="312033">
                <a:tc>
                  <a:txBody>
                    <a:bodyPr/>
                    <a:lstStyle/>
                    <a:p>
                      <a:r>
                        <a:rPr lang="en-US" dirty="0"/>
                        <a:t>Non-Qualified</a:t>
                      </a:r>
                    </a:p>
                  </a:txBody>
                  <a:tcPr>
                    <a:solidFill>
                      <a:schemeClr val="tx2"/>
                    </a:solidFill>
                  </a:tcPr>
                </a:tc>
                <a:extLst>
                  <a:ext uri="{0D108BD9-81ED-4DB2-BD59-A6C34878D82A}">
                    <a16:rowId xmlns:a16="http://schemas.microsoft.com/office/drawing/2014/main" val="160117006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t>Scholarship/Fellowship</a:t>
                      </a:r>
                      <a:endParaRPr lang="en-US" dirty="0"/>
                    </a:p>
                  </a:txBody>
                  <a:tcPr/>
                </a:tc>
                <a:extLst>
                  <a:ext uri="{0D108BD9-81ED-4DB2-BD59-A6C34878D82A}">
                    <a16:rowId xmlns:a16="http://schemas.microsoft.com/office/drawing/2014/main" val="3960431410"/>
                  </a:ext>
                </a:extLst>
              </a:tr>
              <a:tr h="370840">
                <a:tc>
                  <a:txBody>
                    <a:bodyPr/>
                    <a:lstStyle/>
                    <a:p>
                      <a:r>
                        <a:rPr lang="en-US" sz="1050" dirty="0"/>
                        <a:t>An amount provided to student that can be use for expenses that are not qualified tuition or related expenses.  </a:t>
                      </a:r>
                    </a:p>
                  </a:txBody>
                  <a:tcPr/>
                </a:tc>
                <a:extLst>
                  <a:ext uri="{0D108BD9-81ED-4DB2-BD59-A6C34878D82A}">
                    <a16:rowId xmlns:a16="http://schemas.microsoft.com/office/drawing/2014/main" val="1459945079"/>
                  </a:ext>
                </a:extLst>
              </a:tr>
              <a:tr h="370840">
                <a:tc>
                  <a:txBody>
                    <a:bodyPr/>
                    <a:lstStyle/>
                    <a:p>
                      <a:r>
                        <a:rPr lang="en-US" sz="1000" dirty="0"/>
                        <a:t>These Includes:</a:t>
                      </a:r>
                    </a:p>
                    <a:p>
                      <a:pPr marL="228600" indent="-228600">
                        <a:buAutoNum type="arabicParenBoth"/>
                      </a:pPr>
                      <a:r>
                        <a:rPr lang="en-US" sz="1000" dirty="0"/>
                        <a:t>Expenses such as room, board, travel and personal expenses. </a:t>
                      </a:r>
                    </a:p>
                    <a:p>
                      <a:pPr marL="228600" indent="-228600">
                        <a:buAutoNum type="arabicParenBoth"/>
                      </a:pPr>
                      <a:r>
                        <a:rPr lang="en-US" sz="1000" dirty="0"/>
                        <a:t>Research </a:t>
                      </a:r>
                    </a:p>
                    <a:p>
                      <a:pPr marL="228600" indent="-228600">
                        <a:buAutoNum type="arabicParenBoth"/>
                      </a:pPr>
                      <a:r>
                        <a:rPr lang="en-US" sz="1000" dirty="0"/>
                        <a:t>Academic Awards </a:t>
                      </a:r>
                    </a:p>
                    <a:p>
                      <a:pPr marL="228600" indent="-228600">
                        <a:buAutoNum type="arabicParenBoth"/>
                      </a:pPr>
                      <a:r>
                        <a:rPr lang="en-US" sz="1000" dirty="0"/>
                        <a:t>Academic Prizes </a:t>
                      </a:r>
                    </a:p>
                    <a:p>
                      <a:pPr marL="228600" indent="-228600">
                        <a:buAutoNum type="arabicParenBoth"/>
                      </a:pPr>
                      <a:r>
                        <a:rPr lang="en-US" sz="1000" dirty="0"/>
                        <a:t>Stipends </a:t>
                      </a:r>
                      <a:r>
                        <a:rPr lang="en-US" sz="700" dirty="0"/>
                        <a:t>(excludes internship support)</a:t>
                      </a:r>
                    </a:p>
                    <a:p>
                      <a:pPr marL="228600" indent="-228600">
                        <a:buAutoNum type="arabicParenBoth"/>
                      </a:pPr>
                      <a:r>
                        <a:rPr lang="en-US" sz="1000" dirty="0"/>
                        <a:t>Grants</a:t>
                      </a:r>
                    </a:p>
                    <a:p>
                      <a:pPr marL="228600" indent="-228600">
                        <a:buAutoNum type="arabicParenBoth"/>
                      </a:pPr>
                      <a:r>
                        <a:rPr lang="en-US" sz="1000" dirty="0"/>
                        <a:t>Others</a:t>
                      </a:r>
                    </a:p>
                  </a:txBody>
                  <a:tcPr/>
                </a:tc>
                <a:extLst>
                  <a:ext uri="{0D108BD9-81ED-4DB2-BD59-A6C34878D82A}">
                    <a16:rowId xmlns:a16="http://schemas.microsoft.com/office/drawing/2014/main" val="935732470"/>
                  </a:ext>
                </a:extLst>
              </a:tr>
            </a:tbl>
          </a:graphicData>
        </a:graphic>
      </p:graphicFrame>
      <p:sp>
        <p:nvSpPr>
          <p:cNvPr id="9" name="Rectangle 8">
            <a:extLst>
              <a:ext uri="{FF2B5EF4-FFF2-40B4-BE49-F238E27FC236}">
                <a16:creationId xmlns:a16="http://schemas.microsoft.com/office/drawing/2014/main" id="{67CF6390-4BED-7771-9E77-6346BBAB527D}"/>
              </a:ext>
            </a:extLst>
          </p:cNvPr>
          <p:cNvSpPr/>
          <p:nvPr/>
        </p:nvSpPr>
        <p:spPr>
          <a:xfrm>
            <a:off x="2281093" y="1976103"/>
            <a:ext cx="1772468" cy="305837"/>
          </a:xfrm>
          <a:prstGeom prst="rect">
            <a:avLst/>
          </a:prstGeom>
          <a:solidFill>
            <a:srgbClr val="C00000"/>
          </a:solidFill>
        </p:spPr>
        <p:style>
          <a:lnRef idx="3">
            <a:schemeClr val="lt1"/>
          </a:lnRef>
          <a:fillRef idx="1">
            <a:schemeClr val="dk1"/>
          </a:fillRef>
          <a:effectRef idx="1">
            <a:schemeClr val="dk1"/>
          </a:effectRef>
          <a:fontRef idx="minor">
            <a:schemeClr val="lt1"/>
          </a:fontRef>
        </p:style>
        <p:txBody>
          <a:bodyPr rtlCol="0" anchor="ctr"/>
          <a:lstStyle/>
          <a:p>
            <a:pPr algn="ctr"/>
            <a:r>
              <a:rPr lang="en-US" sz="1200" dirty="0"/>
              <a:t>Student is US Citizen</a:t>
            </a:r>
          </a:p>
        </p:txBody>
      </p:sp>
      <p:cxnSp>
        <p:nvCxnSpPr>
          <p:cNvPr id="10" name="Straight Arrow Connector 9">
            <a:extLst>
              <a:ext uri="{FF2B5EF4-FFF2-40B4-BE49-F238E27FC236}">
                <a16:creationId xmlns:a16="http://schemas.microsoft.com/office/drawing/2014/main" id="{6D4F20A0-E610-347A-A760-68D546BD7DBC}"/>
              </a:ext>
            </a:extLst>
          </p:cNvPr>
          <p:cNvCxnSpPr/>
          <p:nvPr/>
        </p:nvCxnSpPr>
        <p:spPr>
          <a:xfrm>
            <a:off x="3187146" y="2313099"/>
            <a:ext cx="0" cy="2586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91927977-5522-4EB4-E69A-10E552790C84}"/>
              </a:ext>
            </a:extLst>
          </p:cNvPr>
          <p:cNvCxnSpPr>
            <a:cxnSpLocks/>
          </p:cNvCxnSpPr>
          <p:nvPr/>
        </p:nvCxnSpPr>
        <p:spPr>
          <a:xfrm>
            <a:off x="2322462" y="3558421"/>
            <a:ext cx="0" cy="2360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80D27511-D846-51F6-159B-A11519DA696F}"/>
              </a:ext>
            </a:extLst>
          </p:cNvPr>
          <p:cNvCxnSpPr>
            <a:cxnSpLocks/>
          </p:cNvCxnSpPr>
          <p:nvPr/>
        </p:nvCxnSpPr>
        <p:spPr>
          <a:xfrm>
            <a:off x="3583101" y="2990674"/>
            <a:ext cx="240151" cy="25300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2" name="Rectangle 31">
            <a:extLst>
              <a:ext uri="{FF2B5EF4-FFF2-40B4-BE49-F238E27FC236}">
                <a16:creationId xmlns:a16="http://schemas.microsoft.com/office/drawing/2014/main" id="{C0A2B9E6-3F0B-8F78-DBA3-6F0D0DDDF088}"/>
              </a:ext>
            </a:extLst>
          </p:cNvPr>
          <p:cNvSpPr/>
          <p:nvPr/>
        </p:nvSpPr>
        <p:spPr>
          <a:xfrm>
            <a:off x="3833189" y="2921700"/>
            <a:ext cx="991431" cy="30304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solidFill>
                  <a:schemeClr val="accent1"/>
                </a:solidFill>
              </a:rPr>
              <a:t>No or Graduated </a:t>
            </a:r>
          </a:p>
        </p:txBody>
      </p:sp>
      <p:sp>
        <p:nvSpPr>
          <p:cNvPr id="36" name="Rectangle 35">
            <a:extLst>
              <a:ext uri="{FF2B5EF4-FFF2-40B4-BE49-F238E27FC236}">
                <a16:creationId xmlns:a16="http://schemas.microsoft.com/office/drawing/2014/main" id="{A24906EA-772B-51E9-52B2-FBA1C3D770D3}"/>
              </a:ext>
            </a:extLst>
          </p:cNvPr>
          <p:cNvSpPr/>
          <p:nvPr/>
        </p:nvSpPr>
        <p:spPr>
          <a:xfrm>
            <a:off x="3503537" y="3261542"/>
            <a:ext cx="1413018" cy="33475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dirty="0"/>
              <a:t>Process through Accounts Payable</a:t>
            </a:r>
          </a:p>
        </p:txBody>
      </p:sp>
      <p:cxnSp>
        <p:nvCxnSpPr>
          <p:cNvPr id="37" name="Straight Arrow Connector 36">
            <a:extLst>
              <a:ext uri="{FF2B5EF4-FFF2-40B4-BE49-F238E27FC236}">
                <a16:creationId xmlns:a16="http://schemas.microsoft.com/office/drawing/2014/main" id="{57A35BA3-5EFB-A9FF-AE0D-FDA6C1DFFB66}"/>
              </a:ext>
            </a:extLst>
          </p:cNvPr>
          <p:cNvCxnSpPr>
            <a:cxnSpLocks/>
          </p:cNvCxnSpPr>
          <p:nvPr/>
        </p:nvCxnSpPr>
        <p:spPr>
          <a:xfrm>
            <a:off x="4151193" y="3592792"/>
            <a:ext cx="0" cy="2360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9" name="Double Wave 38">
            <a:extLst>
              <a:ext uri="{FF2B5EF4-FFF2-40B4-BE49-F238E27FC236}">
                <a16:creationId xmlns:a16="http://schemas.microsoft.com/office/drawing/2014/main" id="{6D3067E3-4392-67D1-641B-40E16F79E6E7}"/>
              </a:ext>
            </a:extLst>
          </p:cNvPr>
          <p:cNvSpPr/>
          <p:nvPr/>
        </p:nvSpPr>
        <p:spPr>
          <a:xfrm>
            <a:off x="3459412" y="3795535"/>
            <a:ext cx="1490868" cy="734874"/>
          </a:xfrm>
          <a:prstGeom prst="doubleWave">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If applicable, AP will report on a 1099-MISC.</a:t>
            </a:r>
          </a:p>
        </p:txBody>
      </p:sp>
      <p:sp>
        <p:nvSpPr>
          <p:cNvPr id="43" name="Rectangle: Rounded Corners 42">
            <a:extLst>
              <a:ext uri="{FF2B5EF4-FFF2-40B4-BE49-F238E27FC236}">
                <a16:creationId xmlns:a16="http://schemas.microsoft.com/office/drawing/2014/main" id="{25EA0481-75E1-3A50-7220-0AE361DC8EE1}"/>
              </a:ext>
            </a:extLst>
          </p:cNvPr>
          <p:cNvSpPr/>
          <p:nvPr/>
        </p:nvSpPr>
        <p:spPr>
          <a:xfrm>
            <a:off x="6369330" y="1232589"/>
            <a:ext cx="1772468" cy="3821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Non- Qualified Scholarship/Fellowship</a:t>
            </a:r>
          </a:p>
        </p:txBody>
      </p:sp>
      <p:cxnSp>
        <p:nvCxnSpPr>
          <p:cNvPr id="44" name="Straight Arrow Connector 43">
            <a:extLst>
              <a:ext uri="{FF2B5EF4-FFF2-40B4-BE49-F238E27FC236}">
                <a16:creationId xmlns:a16="http://schemas.microsoft.com/office/drawing/2014/main" id="{71418901-2BB4-DD3E-FDA3-3DB60831CE88}"/>
              </a:ext>
            </a:extLst>
          </p:cNvPr>
          <p:cNvCxnSpPr>
            <a:cxnSpLocks/>
          </p:cNvCxnSpPr>
          <p:nvPr/>
        </p:nvCxnSpPr>
        <p:spPr>
          <a:xfrm>
            <a:off x="7196759" y="1614712"/>
            <a:ext cx="0" cy="1901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Rectangle 44">
            <a:extLst>
              <a:ext uri="{FF2B5EF4-FFF2-40B4-BE49-F238E27FC236}">
                <a16:creationId xmlns:a16="http://schemas.microsoft.com/office/drawing/2014/main" id="{28097227-C739-66A2-7B66-3BFCE9AE729B}"/>
              </a:ext>
            </a:extLst>
          </p:cNvPr>
          <p:cNvSpPr/>
          <p:nvPr/>
        </p:nvSpPr>
        <p:spPr>
          <a:xfrm>
            <a:off x="6223847" y="1834352"/>
            <a:ext cx="2133600" cy="305837"/>
          </a:xfrm>
          <a:prstGeom prst="rect">
            <a:avLst/>
          </a:prstGeom>
          <a:solidFill>
            <a:srgbClr val="C00000"/>
          </a:solidFill>
        </p:spPr>
        <p:style>
          <a:lnRef idx="3">
            <a:schemeClr val="lt1"/>
          </a:lnRef>
          <a:fillRef idx="1">
            <a:schemeClr val="dk1"/>
          </a:fillRef>
          <a:effectRef idx="1">
            <a:schemeClr val="dk1"/>
          </a:effectRef>
          <a:fontRef idx="minor">
            <a:schemeClr val="lt1"/>
          </a:fontRef>
        </p:style>
        <p:txBody>
          <a:bodyPr rtlCol="0" anchor="ctr"/>
          <a:lstStyle/>
          <a:p>
            <a:pPr algn="ctr"/>
            <a:r>
              <a:rPr lang="en-US" sz="1200" dirty="0"/>
              <a:t>Student is Foreign National</a:t>
            </a:r>
          </a:p>
        </p:txBody>
      </p:sp>
      <p:cxnSp>
        <p:nvCxnSpPr>
          <p:cNvPr id="46" name="Straight Arrow Connector 45">
            <a:extLst>
              <a:ext uri="{FF2B5EF4-FFF2-40B4-BE49-F238E27FC236}">
                <a16:creationId xmlns:a16="http://schemas.microsoft.com/office/drawing/2014/main" id="{5C4EB03F-D83E-22D2-26C9-E2C7280EA61A}"/>
              </a:ext>
            </a:extLst>
          </p:cNvPr>
          <p:cNvCxnSpPr/>
          <p:nvPr/>
        </p:nvCxnSpPr>
        <p:spPr>
          <a:xfrm>
            <a:off x="7196759" y="2152614"/>
            <a:ext cx="0" cy="2586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7" name="Rectangle: Rounded Corners 46">
            <a:extLst>
              <a:ext uri="{FF2B5EF4-FFF2-40B4-BE49-F238E27FC236}">
                <a16:creationId xmlns:a16="http://schemas.microsoft.com/office/drawing/2014/main" id="{2C4C6875-0711-FBBB-5F1E-2F0F28ED7A61}"/>
              </a:ext>
            </a:extLst>
          </p:cNvPr>
          <p:cNvSpPr/>
          <p:nvPr/>
        </p:nvSpPr>
        <p:spPr>
          <a:xfrm>
            <a:off x="6346961" y="3055009"/>
            <a:ext cx="1699595" cy="38212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200" dirty="0"/>
              <a:t>Student is enrolled</a:t>
            </a:r>
          </a:p>
        </p:txBody>
      </p:sp>
      <p:cxnSp>
        <p:nvCxnSpPr>
          <p:cNvPr id="48" name="Straight Arrow Connector 47">
            <a:extLst>
              <a:ext uri="{FF2B5EF4-FFF2-40B4-BE49-F238E27FC236}">
                <a16:creationId xmlns:a16="http://schemas.microsoft.com/office/drawing/2014/main" id="{4EF9FFBD-21EA-C374-761C-14685AAEB1B6}"/>
              </a:ext>
            </a:extLst>
          </p:cNvPr>
          <p:cNvCxnSpPr>
            <a:cxnSpLocks/>
          </p:cNvCxnSpPr>
          <p:nvPr/>
        </p:nvCxnSpPr>
        <p:spPr>
          <a:xfrm flipH="1">
            <a:off x="6745285" y="3498669"/>
            <a:ext cx="166285" cy="17014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9" name="Rectangle 48">
            <a:extLst>
              <a:ext uri="{FF2B5EF4-FFF2-40B4-BE49-F238E27FC236}">
                <a16:creationId xmlns:a16="http://schemas.microsoft.com/office/drawing/2014/main" id="{BC16907A-A34F-58DC-5ECD-1B64456C25CE}"/>
              </a:ext>
            </a:extLst>
          </p:cNvPr>
          <p:cNvSpPr/>
          <p:nvPr/>
        </p:nvSpPr>
        <p:spPr>
          <a:xfrm>
            <a:off x="6336195" y="2447456"/>
            <a:ext cx="1747638" cy="371438"/>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1050" dirty="0"/>
              <a:t>Contact the Payroll Office for TAX Analysis</a:t>
            </a:r>
          </a:p>
        </p:txBody>
      </p:sp>
      <p:cxnSp>
        <p:nvCxnSpPr>
          <p:cNvPr id="50" name="Straight Arrow Connector 49">
            <a:extLst>
              <a:ext uri="{FF2B5EF4-FFF2-40B4-BE49-F238E27FC236}">
                <a16:creationId xmlns:a16="http://schemas.microsoft.com/office/drawing/2014/main" id="{8BE8B276-63CD-99BE-3C46-754660AAA560}"/>
              </a:ext>
            </a:extLst>
          </p:cNvPr>
          <p:cNvCxnSpPr/>
          <p:nvPr/>
        </p:nvCxnSpPr>
        <p:spPr>
          <a:xfrm>
            <a:off x="7210009" y="2814569"/>
            <a:ext cx="0" cy="2586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1" name="Straight Arrow Connector 50">
            <a:extLst>
              <a:ext uri="{FF2B5EF4-FFF2-40B4-BE49-F238E27FC236}">
                <a16:creationId xmlns:a16="http://schemas.microsoft.com/office/drawing/2014/main" id="{F73EAF54-9AD7-5A9A-112F-ED2CC856BA67}"/>
              </a:ext>
            </a:extLst>
          </p:cNvPr>
          <p:cNvCxnSpPr>
            <a:cxnSpLocks/>
          </p:cNvCxnSpPr>
          <p:nvPr/>
        </p:nvCxnSpPr>
        <p:spPr>
          <a:xfrm>
            <a:off x="7499909" y="3478539"/>
            <a:ext cx="193817" cy="19789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4" name="Rectangle 53">
            <a:extLst>
              <a:ext uri="{FF2B5EF4-FFF2-40B4-BE49-F238E27FC236}">
                <a16:creationId xmlns:a16="http://schemas.microsoft.com/office/drawing/2014/main" id="{B4827BEB-785D-AA6E-CB80-BF18DB24782E}"/>
              </a:ext>
            </a:extLst>
          </p:cNvPr>
          <p:cNvSpPr/>
          <p:nvPr/>
        </p:nvSpPr>
        <p:spPr>
          <a:xfrm>
            <a:off x="5979924" y="3428540"/>
            <a:ext cx="490330" cy="30304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solidFill>
                  <a:schemeClr val="accent1"/>
                </a:solidFill>
              </a:rPr>
              <a:t>Yes</a:t>
            </a:r>
          </a:p>
        </p:txBody>
      </p:sp>
      <p:sp>
        <p:nvSpPr>
          <p:cNvPr id="55" name="Rectangle 54">
            <a:extLst>
              <a:ext uri="{FF2B5EF4-FFF2-40B4-BE49-F238E27FC236}">
                <a16:creationId xmlns:a16="http://schemas.microsoft.com/office/drawing/2014/main" id="{92EE2E58-D66C-B6CB-9514-2265B482B2EA}"/>
              </a:ext>
            </a:extLst>
          </p:cNvPr>
          <p:cNvSpPr/>
          <p:nvPr/>
        </p:nvSpPr>
        <p:spPr>
          <a:xfrm>
            <a:off x="7889185" y="3437131"/>
            <a:ext cx="490330" cy="30304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solidFill>
                  <a:schemeClr val="accent1"/>
                </a:solidFill>
              </a:rPr>
              <a:t>No</a:t>
            </a:r>
          </a:p>
        </p:txBody>
      </p:sp>
      <p:sp>
        <p:nvSpPr>
          <p:cNvPr id="56" name="Rectangle 55">
            <a:extLst>
              <a:ext uri="{FF2B5EF4-FFF2-40B4-BE49-F238E27FC236}">
                <a16:creationId xmlns:a16="http://schemas.microsoft.com/office/drawing/2014/main" id="{DFBBA843-02F3-ECC4-345A-CD976BD0206D}"/>
              </a:ext>
            </a:extLst>
          </p:cNvPr>
          <p:cNvSpPr/>
          <p:nvPr/>
        </p:nvSpPr>
        <p:spPr>
          <a:xfrm>
            <a:off x="5700693" y="3724030"/>
            <a:ext cx="1413018" cy="303041"/>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dirty="0"/>
              <a:t>Treat as Financial Aid </a:t>
            </a:r>
          </a:p>
        </p:txBody>
      </p:sp>
      <p:sp>
        <p:nvSpPr>
          <p:cNvPr id="57" name="Rectangle 56">
            <a:extLst>
              <a:ext uri="{FF2B5EF4-FFF2-40B4-BE49-F238E27FC236}">
                <a16:creationId xmlns:a16="http://schemas.microsoft.com/office/drawing/2014/main" id="{F21A0858-6E0F-DE27-253D-573075F96FAB}"/>
              </a:ext>
            </a:extLst>
          </p:cNvPr>
          <p:cNvSpPr/>
          <p:nvPr/>
        </p:nvSpPr>
        <p:spPr>
          <a:xfrm>
            <a:off x="7340047" y="3699148"/>
            <a:ext cx="1413018" cy="33475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dirty="0"/>
              <a:t>Process through Accounts Payable</a:t>
            </a:r>
          </a:p>
        </p:txBody>
      </p:sp>
      <p:cxnSp>
        <p:nvCxnSpPr>
          <p:cNvPr id="59" name="Straight Arrow Connector 58">
            <a:extLst>
              <a:ext uri="{FF2B5EF4-FFF2-40B4-BE49-F238E27FC236}">
                <a16:creationId xmlns:a16="http://schemas.microsoft.com/office/drawing/2014/main" id="{A2C663EF-092B-AD08-5023-6B008D03B158}"/>
              </a:ext>
            </a:extLst>
          </p:cNvPr>
          <p:cNvCxnSpPr>
            <a:cxnSpLocks/>
          </p:cNvCxnSpPr>
          <p:nvPr/>
        </p:nvCxnSpPr>
        <p:spPr>
          <a:xfrm>
            <a:off x="6763503" y="4037111"/>
            <a:ext cx="148067" cy="20210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1" name="Straight Arrow Connector 60">
            <a:extLst>
              <a:ext uri="{FF2B5EF4-FFF2-40B4-BE49-F238E27FC236}">
                <a16:creationId xmlns:a16="http://schemas.microsoft.com/office/drawing/2014/main" id="{9CCC5E9D-F049-EE69-F1CA-825ABF83F91C}"/>
              </a:ext>
            </a:extLst>
          </p:cNvPr>
          <p:cNvCxnSpPr>
            <a:cxnSpLocks/>
          </p:cNvCxnSpPr>
          <p:nvPr/>
        </p:nvCxnSpPr>
        <p:spPr>
          <a:xfrm flipH="1">
            <a:off x="7513397" y="4045196"/>
            <a:ext cx="166840" cy="19731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3" name="Double Wave 62">
            <a:extLst>
              <a:ext uri="{FF2B5EF4-FFF2-40B4-BE49-F238E27FC236}">
                <a16:creationId xmlns:a16="http://schemas.microsoft.com/office/drawing/2014/main" id="{329692D1-E755-B382-4DB0-44F901E0F53F}"/>
              </a:ext>
            </a:extLst>
          </p:cNvPr>
          <p:cNvSpPr/>
          <p:nvPr/>
        </p:nvSpPr>
        <p:spPr>
          <a:xfrm>
            <a:off x="6659214" y="4239214"/>
            <a:ext cx="1292089" cy="593248"/>
          </a:xfrm>
          <a:prstGeom prst="doubleWave">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Payroll will report on 1042-S</a:t>
            </a:r>
          </a:p>
        </p:txBody>
      </p:sp>
    </p:spTree>
    <p:extLst>
      <p:ext uri="{BB962C8B-B14F-4D97-AF65-F5344CB8AC3E}">
        <p14:creationId xmlns:p14="http://schemas.microsoft.com/office/powerpoint/2010/main" val="319482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4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6"/>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50"/>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7"/>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48"/>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54"/>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56"/>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59"/>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63"/>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51"/>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55"/>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57"/>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P spid="20" grpId="0" animBg="1"/>
      <p:bldP spid="23" grpId="0" animBg="1"/>
      <p:bldP spid="24" grpId="0"/>
      <p:bldP spid="9" grpId="0" animBg="1"/>
      <p:bldP spid="32" grpId="0"/>
      <p:bldP spid="36" grpId="0" animBg="1"/>
      <p:bldP spid="39" grpId="0" animBg="1"/>
      <p:bldP spid="43" grpId="0" animBg="1"/>
      <p:bldP spid="45" grpId="0" animBg="1"/>
      <p:bldP spid="47" grpId="0" animBg="1"/>
      <p:bldP spid="49" grpId="0" animBg="1"/>
      <p:bldP spid="54" grpId="0"/>
      <p:bldP spid="55" grpId="0"/>
      <p:bldP spid="56" grpId="0" animBg="1"/>
      <p:bldP spid="57" grpId="0" animBg="1"/>
      <p:bldP spid="6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606080"/>
          </a:xfrm>
        </p:spPr>
        <p:txBody>
          <a:bodyPr>
            <a:normAutofit fontScale="90000"/>
          </a:bodyPr>
          <a:lstStyle/>
          <a:p>
            <a:r>
              <a:rPr lang="en-US" dirty="0">
                <a:effectLst>
                  <a:outerShdw blurRad="38100" dist="38100" dir="2700000" algn="tl">
                    <a:srgbClr val="000000">
                      <a:alpha val="43137"/>
                    </a:srgbClr>
                  </a:outerShdw>
                </a:effectLst>
              </a:rPr>
              <a:t>            Employment</a:t>
            </a:r>
          </a:p>
        </p:txBody>
      </p:sp>
      <p:sp>
        <p:nvSpPr>
          <p:cNvPr id="4" name="Slide Number Placeholder 3"/>
          <p:cNvSpPr>
            <a:spLocks noGrp="1"/>
          </p:cNvSpPr>
          <p:nvPr>
            <p:ph type="sldNum" sz="quarter" idx="12"/>
          </p:nvPr>
        </p:nvSpPr>
        <p:spPr/>
        <p:txBody>
          <a:bodyPr/>
          <a:lstStyle/>
          <a:p>
            <a:fld id="{3CD5B470-24F1-6744-BE88-730898E97D2D}" type="slidenum">
              <a:rPr lang="en-US" smtClean="0"/>
              <a:t>13</a:t>
            </a:fld>
            <a:endParaRPr lang="en-US" dirty="0"/>
          </a:p>
        </p:txBody>
      </p:sp>
      <p:sp>
        <p:nvSpPr>
          <p:cNvPr id="6" name="Rectangle 5">
            <a:extLst>
              <a:ext uri="{FF2B5EF4-FFF2-40B4-BE49-F238E27FC236}">
                <a16:creationId xmlns:a16="http://schemas.microsoft.com/office/drawing/2014/main" id="{74A260EB-931E-D68F-5173-01A4D36DEE52}"/>
              </a:ext>
            </a:extLst>
          </p:cNvPr>
          <p:cNvSpPr/>
          <p:nvPr/>
        </p:nvSpPr>
        <p:spPr>
          <a:xfrm>
            <a:off x="2389333" y="2117921"/>
            <a:ext cx="1649896" cy="67174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(a) Past, present, or future employment services</a:t>
            </a:r>
          </a:p>
        </p:txBody>
      </p:sp>
      <p:cxnSp>
        <p:nvCxnSpPr>
          <p:cNvPr id="8" name="Straight Arrow Connector 7">
            <a:extLst>
              <a:ext uri="{FF2B5EF4-FFF2-40B4-BE49-F238E27FC236}">
                <a16:creationId xmlns:a16="http://schemas.microsoft.com/office/drawing/2014/main" id="{65C1FE53-F80F-3A20-557C-C13332F60C65}"/>
              </a:ext>
            </a:extLst>
          </p:cNvPr>
          <p:cNvCxnSpPr>
            <a:cxnSpLocks/>
          </p:cNvCxnSpPr>
          <p:nvPr/>
        </p:nvCxnSpPr>
        <p:spPr>
          <a:xfrm>
            <a:off x="5613961" y="1884716"/>
            <a:ext cx="0" cy="27354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Rectangle: Rounded Corners 10">
            <a:extLst>
              <a:ext uri="{FF2B5EF4-FFF2-40B4-BE49-F238E27FC236}">
                <a16:creationId xmlns:a16="http://schemas.microsoft.com/office/drawing/2014/main" id="{19CA8FB2-9EEE-D8E6-5E3B-214653DD45E2}"/>
              </a:ext>
            </a:extLst>
          </p:cNvPr>
          <p:cNvSpPr/>
          <p:nvPr/>
        </p:nvSpPr>
        <p:spPr>
          <a:xfrm>
            <a:off x="4731865" y="1301400"/>
            <a:ext cx="1711189" cy="54298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Employment</a:t>
            </a:r>
          </a:p>
        </p:txBody>
      </p:sp>
      <p:cxnSp>
        <p:nvCxnSpPr>
          <p:cNvPr id="13" name="Straight Arrow Connector 12">
            <a:extLst>
              <a:ext uri="{FF2B5EF4-FFF2-40B4-BE49-F238E27FC236}">
                <a16:creationId xmlns:a16="http://schemas.microsoft.com/office/drawing/2014/main" id="{F4C2A5E4-E1E9-42F8-E74D-B141922B0A05}"/>
              </a:ext>
            </a:extLst>
          </p:cNvPr>
          <p:cNvCxnSpPr>
            <a:cxnSpLocks/>
          </p:cNvCxnSpPr>
          <p:nvPr/>
        </p:nvCxnSpPr>
        <p:spPr>
          <a:xfrm flipH="1">
            <a:off x="3104326" y="1589004"/>
            <a:ext cx="1666882" cy="46350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Rectangle: Rounded Corners 13">
            <a:extLst>
              <a:ext uri="{FF2B5EF4-FFF2-40B4-BE49-F238E27FC236}">
                <a16:creationId xmlns:a16="http://schemas.microsoft.com/office/drawing/2014/main" id="{2144EFD4-1E9A-DFE0-807B-184809D5014D}"/>
              </a:ext>
            </a:extLst>
          </p:cNvPr>
          <p:cNvSpPr/>
          <p:nvPr/>
        </p:nvSpPr>
        <p:spPr>
          <a:xfrm>
            <a:off x="4731865" y="3041346"/>
            <a:ext cx="1825484" cy="60608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Process through established Payroll Process</a:t>
            </a:r>
          </a:p>
        </p:txBody>
      </p:sp>
      <p:sp>
        <p:nvSpPr>
          <p:cNvPr id="23" name="Double Wave 22">
            <a:extLst>
              <a:ext uri="{FF2B5EF4-FFF2-40B4-BE49-F238E27FC236}">
                <a16:creationId xmlns:a16="http://schemas.microsoft.com/office/drawing/2014/main" id="{E20F79B5-1A52-63B0-5CDE-046A4C62065A}"/>
              </a:ext>
            </a:extLst>
          </p:cNvPr>
          <p:cNvSpPr/>
          <p:nvPr/>
        </p:nvSpPr>
        <p:spPr>
          <a:xfrm>
            <a:off x="4771208" y="3809522"/>
            <a:ext cx="1749287" cy="857250"/>
          </a:xfrm>
          <a:prstGeom prst="doubleWave">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Payroll reports on W-2</a:t>
            </a:r>
          </a:p>
        </p:txBody>
      </p:sp>
      <p:graphicFrame>
        <p:nvGraphicFramePr>
          <p:cNvPr id="7" name="Table 11">
            <a:extLst>
              <a:ext uri="{FF2B5EF4-FFF2-40B4-BE49-F238E27FC236}">
                <a16:creationId xmlns:a16="http://schemas.microsoft.com/office/drawing/2014/main" id="{E9BA66BE-5F57-CC72-B666-729C9FF19D85}"/>
              </a:ext>
            </a:extLst>
          </p:cNvPr>
          <p:cNvGraphicFramePr>
            <a:graphicFrameLocks/>
          </p:cNvGraphicFramePr>
          <p:nvPr>
            <p:extLst>
              <p:ext uri="{D42A27DB-BD31-4B8C-83A1-F6EECF244321}">
                <p14:modId xmlns:p14="http://schemas.microsoft.com/office/powerpoint/2010/main" val="408153827"/>
              </p:ext>
            </p:extLst>
          </p:nvPr>
        </p:nvGraphicFramePr>
        <p:xfrm>
          <a:off x="178992" y="397480"/>
          <a:ext cx="2050574" cy="4022449"/>
        </p:xfrm>
        <a:graphic>
          <a:graphicData uri="http://schemas.openxmlformats.org/drawingml/2006/table">
            <a:tbl>
              <a:tblPr firstRow="1" bandRow="1">
                <a:tableStyleId>{5C22544A-7EE6-4342-B048-85BDC9FD1C3A}</a:tableStyleId>
              </a:tblPr>
              <a:tblGrid>
                <a:gridCol w="2050574">
                  <a:extLst>
                    <a:ext uri="{9D8B030D-6E8A-4147-A177-3AD203B41FA5}">
                      <a16:colId xmlns:a16="http://schemas.microsoft.com/office/drawing/2014/main" val="30512682"/>
                    </a:ext>
                  </a:extLst>
                </a:gridCol>
              </a:tblGrid>
              <a:tr h="493254">
                <a:tc>
                  <a:txBody>
                    <a:bodyPr/>
                    <a:lstStyle/>
                    <a:p>
                      <a:r>
                        <a:rPr lang="en-US" sz="1800" dirty="0"/>
                        <a:t>Employment</a:t>
                      </a:r>
                    </a:p>
                  </a:txBody>
                  <a:tcPr/>
                </a:tc>
                <a:extLst>
                  <a:ext uri="{0D108BD9-81ED-4DB2-BD59-A6C34878D82A}">
                    <a16:rowId xmlns:a16="http://schemas.microsoft.com/office/drawing/2014/main" val="1601170060"/>
                  </a:ext>
                </a:extLst>
              </a:tr>
              <a:tr h="493254">
                <a:tc>
                  <a:txBody>
                    <a:bodyPr/>
                    <a:lstStyle/>
                    <a:p>
                      <a:r>
                        <a:rPr lang="en-US" sz="1050" dirty="0"/>
                        <a:t>Paid for Work Agreements</a:t>
                      </a:r>
                    </a:p>
                  </a:txBody>
                  <a:tcPr/>
                </a:tc>
                <a:extLst>
                  <a:ext uri="{0D108BD9-81ED-4DB2-BD59-A6C34878D82A}">
                    <a16:rowId xmlns:a16="http://schemas.microsoft.com/office/drawing/2014/main" val="3960431410"/>
                  </a:ext>
                </a:extLst>
              </a:tr>
              <a:tr h="118583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dirty="0"/>
                        <a:t>Student Employment program provides opportunities to students to help finance their education and gain educational benefit.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sz="1050" dirty="0"/>
                        <a:t>I-9 is required</a:t>
                      </a:r>
                    </a:p>
                  </a:txBody>
                  <a:tcPr/>
                </a:tc>
                <a:extLst>
                  <a:ext uri="{0D108BD9-81ED-4DB2-BD59-A6C34878D82A}">
                    <a16:rowId xmlns:a16="http://schemas.microsoft.com/office/drawing/2014/main" val="1205256320"/>
                  </a:ext>
                </a:extLst>
              </a:tr>
              <a:tr h="182436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dirty="0"/>
                        <a:t>These includes:</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Part-Time Job</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Graduate Assistant</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Teaching Assistant</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Resident Assistant</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Internships @W&amp;M</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Support for external internships</a:t>
                      </a:r>
                    </a:p>
                    <a:p>
                      <a:pPr marL="228600" marR="0" lvl="0" indent="-228600" algn="l" defTabSz="457200" rtl="0" eaLnBrk="1" fontAlgn="auto" latinLnBrk="0" hangingPunct="1">
                        <a:lnSpc>
                          <a:spcPct val="100000"/>
                        </a:lnSpc>
                        <a:spcBef>
                          <a:spcPts val="0"/>
                        </a:spcBef>
                        <a:spcAft>
                          <a:spcPts val="0"/>
                        </a:spcAft>
                        <a:buClrTx/>
                        <a:buSzTx/>
                        <a:buFontTx/>
                        <a:buAutoNum type="arabicParenBoth"/>
                        <a:tabLst/>
                        <a:defRPr/>
                      </a:pPr>
                      <a:r>
                        <a:rPr lang="en-US" sz="1050" dirty="0"/>
                        <a:t>Employment Prizes and Awards </a:t>
                      </a:r>
                    </a:p>
                  </a:txBody>
                  <a:tcPr/>
                </a:tc>
                <a:extLst>
                  <a:ext uri="{0D108BD9-81ED-4DB2-BD59-A6C34878D82A}">
                    <a16:rowId xmlns:a16="http://schemas.microsoft.com/office/drawing/2014/main" val="2447397541"/>
                  </a:ext>
                </a:extLst>
              </a:tr>
            </a:tbl>
          </a:graphicData>
        </a:graphic>
      </p:graphicFrame>
      <p:sp>
        <p:nvSpPr>
          <p:cNvPr id="16" name="Rectangle 15">
            <a:extLst>
              <a:ext uri="{FF2B5EF4-FFF2-40B4-BE49-F238E27FC236}">
                <a16:creationId xmlns:a16="http://schemas.microsoft.com/office/drawing/2014/main" id="{53E94A53-0B85-1252-4227-7F3D29E5B8B5}"/>
              </a:ext>
            </a:extLst>
          </p:cNvPr>
          <p:cNvSpPr/>
          <p:nvPr/>
        </p:nvSpPr>
        <p:spPr>
          <a:xfrm>
            <a:off x="7030279" y="2160691"/>
            <a:ext cx="1649896" cy="67174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(c) Studies or research in which the primary beneficiary is the university or grantor?</a:t>
            </a:r>
          </a:p>
        </p:txBody>
      </p:sp>
      <p:sp>
        <p:nvSpPr>
          <p:cNvPr id="17" name="Rectangle 16">
            <a:extLst>
              <a:ext uri="{FF2B5EF4-FFF2-40B4-BE49-F238E27FC236}">
                <a16:creationId xmlns:a16="http://schemas.microsoft.com/office/drawing/2014/main" id="{313F61D3-6261-3359-73EA-D6D23A4484EC}"/>
              </a:ext>
            </a:extLst>
          </p:cNvPr>
          <p:cNvSpPr/>
          <p:nvPr/>
        </p:nvSpPr>
        <p:spPr>
          <a:xfrm>
            <a:off x="4789013" y="2148945"/>
            <a:ext cx="1649896" cy="67174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(b) Work performed by student in an activity under the control, direction and supervision of staff?</a:t>
            </a:r>
          </a:p>
        </p:txBody>
      </p:sp>
      <p:cxnSp>
        <p:nvCxnSpPr>
          <p:cNvPr id="25" name="Straight Arrow Connector 24">
            <a:extLst>
              <a:ext uri="{FF2B5EF4-FFF2-40B4-BE49-F238E27FC236}">
                <a16:creationId xmlns:a16="http://schemas.microsoft.com/office/drawing/2014/main" id="{8866F141-1CE8-5C9D-C199-0826FB5C637F}"/>
              </a:ext>
            </a:extLst>
          </p:cNvPr>
          <p:cNvCxnSpPr>
            <a:cxnSpLocks/>
            <a:stCxn id="11" idx="3"/>
          </p:cNvCxnSpPr>
          <p:nvPr/>
        </p:nvCxnSpPr>
        <p:spPr>
          <a:xfrm>
            <a:off x="6443054" y="1572891"/>
            <a:ext cx="1470165" cy="54503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2BF64E4B-E92F-35CB-6B4D-9663F2F29902}"/>
              </a:ext>
            </a:extLst>
          </p:cNvPr>
          <p:cNvCxnSpPr>
            <a:cxnSpLocks/>
          </p:cNvCxnSpPr>
          <p:nvPr/>
        </p:nvCxnSpPr>
        <p:spPr>
          <a:xfrm>
            <a:off x="5626394" y="2835594"/>
            <a:ext cx="0" cy="2057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5C01755D-11AE-0970-F3FF-B41330D7E3B0}"/>
              </a:ext>
            </a:extLst>
          </p:cNvPr>
          <p:cNvCxnSpPr>
            <a:cxnSpLocks/>
          </p:cNvCxnSpPr>
          <p:nvPr/>
        </p:nvCxnSpPr>
        <p:spPr>
          <a:xfrm>
            <a:off x="5613961" y="3637011"/>
            <a:ext cx="0" cy="2057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Content Placeholder 2">
            <a:extLst>
              <a:ext uri="{FF2B5EF4-FFF2-40B4-BE49-F238E27FC236}">
                <a16:creationId xmlns:a16="http://schemas.microsoft.com/office/drawing/2014/main" id="{BC8F47EA-88CC-6419-D350-B671EA45D9CD}"/>
              </a:ext>
            </a:extLst>
          </p:cNvPr>
          <p:cNvSpPr txBox="1">
            <a:spLocks/>
          </p:cNvSpPr>
          <p:nvPr/>
        </p:nvSpPr>
        <p:spPr>
          <a:xfrm>
            <a:off x="3004752" y="919431"/>
            <a:ext cx="5279709" cy="273844"/>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dk1"/>
                </a:solidFill>
                <a:latin typeface="+mn-lt"/>
                <a:ea typeface="+mn-ea"/>
                <a:cs typeface="+mn-cs"/>
              </a:defRPr>
            </a:lvl9pPr>
          </a:lstStyle>
          <a:p>
            <a:pPr marL="0" indent="0">
              <a:buFont typeface="Arial"/>
              <a:buNone/>
            </a:pPr>
            <a:r>
              <a:rPr lang="en-US" sz="1300" dirty="0"/>
              <a:t>Rule application is the same for US Citizens and Foreign National students. </a:t>
            </a:r>
            <a:endParaRPr lang="en-US" dirty="0"/>
          </a:p>
        </p:txBody>
      </p:sp>
    </p:spTree>
    <p:extLst>
      <p:ext uri="{BB962C8B-B14F-4D97-AF65-F5344CB8AC3E}">
        <p14:creationId xmlns:p14="http://schemas.microsoft.com/office/powerpoint/2010/main" val="1923521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4" grpId="0" animBg="1"/>
      <p:bldP spid="23"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606080"/>
          </a:xfrm>
        </p:spPr>
        <p:txBody>
          <a:bodyPr>
            <a:normAutofit fontScale="90000"/>
          </a:bodyPr>
          <a:lstStyle/>
          <a:p>
            <a:r>
              <a:rPr lang="en-US" dirty="0">
                <a:effectLst>
                  <a:outerShdw blurRad="38100" dist="38100" dir="2700000" algn="tl">
                    <a:srgbClr val="000000">
                      <a:alpha val="43137"/>
                    </a:srgbClr>
                  </a:outerShdw>
                </a:effectLst>
              </a:rPr>
              <a:t>Reimbursement</a:t>
            </a:r>
          </a:p>
        </p:txBody>
      </p:sp>
      <p:sp>
        <p:nvSpPr>
          <p:cNvPr id="4" name="Slide Number Placeholder 3"/>
          <p:cNvSpPr>
            <a:spLocks noGrp="1"/>
          </p:cNvSpPr>
          <p:nvPr>
            <p:ph type="sldNum" sz="quarter" idx="12"/>
          </p:nvPr>
        </p:nvSpPr>
        <p:spPr/>
        <p:txBody>
          <a:bodyPr/>
          <a:lstStyle/>
          <a:p>
            <a:fld id="{3CD5B470-24F1-6744-BE88-730898E97D2D}" type="slidenum">
              <a:rPr lang="en-US" smtClean="0"/>
              <a:t>14</a:t>
            </a:fld>
            <a:endParaRPr lang="en-US" dirty="0"/>
          </a:p>
        </p:txBody>
      </p:sp>
      <p:cxnSp>
        <p:nvCxnSpPr>
          <p:cNvPr id="8" name="Straight Arrow Connector 7">
            <a:extLst>
              <a:ext uri="{FF2B5EF4-FFF2-40B4-BE49-F238E27FC236}">
                <a16:creationId xmlns:a16="http://schemas.microsoft.com/office/drawing/2014/main" id="{65C1FE53-F80F-3A20-557C-C13332F60C65}"/>
              </a:ext>
            </a:extLst>
          </p:cNvPr>
          <p:cNvCxnSpPr>
            <a:cxnSpLocks/>
          </p:cNvCxnSpPr>
          <p:nvPr/>
        </p:nvCxnSpPr>
        <p:spPr>
          <a:xfrm>
            <a:off x="5122812" y="1982259"/>
            <a:ext cx="0" cy="27354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Rectangle: Rounded Corners 10">
            <a:extLst>
              <a:ext uri="{FF2B5EF4-FFF2-40B4-BE49-F238E27FC236}">
                <a16:creationId xmlns:a16="http://schemas.microsoft.com/office/drawing/2014/main" id="{19CA8FB2-9EEE-D8E6-5E3B-214653DD45E2}"/>
              </a:ext>
            </a:extLst>
          </p:cNvPr>
          <p:cNvSpPr/>
          <p:nvPr/>
        </p:nvSpPr>
        <p:spPr>
          <a:xfrm>
            <a:off x="4236571" y="1409311"/>
            <a:ext cx="1711189" cy="54298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Reimbursement</a:t>
            </a:r>
          </a:p>
        </p:txBody>
      </p:sp>
      <p:sp>
        <p:nvSpPr>
          <p:cNvPr id="23" name="Double Wave 22">
            <a:extLst>
              <a:ext uri="{FF2B5EF4-FFF2-40B4-BE49-F238E27FC236}">
                <a16:creationId xmlns:a16="http://schemas.microsoft.com/office/drawing/2014/main" id="{E20F79B5-1A52-63B0-5CDE-046A4C62065A}"/>
              </a:ext>
            </a:extLst>
          </p:cNvPr>
          <p:cNvSpPr/>
          <p:nvPr/>
        </p:nvSpPr>
        <p:spPr>
          <a:xfrm>
            <a:off x="4378196" y="3419061"/>
            <a:ext cx="1749287" cy="857250"/>
          </a:xfrm>
          <a:prstGeom prst="doubleWave">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Non-Reportable</a:t>
            </a:r>
          </a:p>
        </p:txBody>
      </p:sp>
      <p:sp>
        <p:nvSpPr>
          <p:cNvPr id="17" name="Rectangle 16">
            <a:extLst>
              <a:ext uri="{FF2B5EF4-FFF2-40B4-BE49-F238E27FC236}">
                <a16:creationId xmlns:a16="http://schemas.microsoft.com/office/drawing/2014/main" id="{313F61D3-6261-3359-73EA-D6D23A4484EC}"/>
              </a:ext>
            </a:extLst>
          </p:cNvPr>
          <p:cNvSpPr/>
          <p:nvPr/>
        </p:nvSpPr>
        <p:spPr>
          <a:xfrm>
            <a:off x="4297864" y="2285766"/>
            <a:ext cx="1649896" cy="67174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Treat as University Business Expense.  Process reimbursement through BuyW&amp;M</a:t>
            </a:r>
          </a:p>
        </p:txBody>
      </p:sp>
      <p:cxnSp>
        <p:nvCxnSpPr>
          <p:cNvPr id="28" name="Straight Arrow Connector 27">
            <a:extLst>
              <a:ext uri="{FF2B5EF4-FFF2-40B4-BE49-F238E27FC236}">
                <a16:creationId xmlns:a16="http://schemas.microsoft.com/office/drawing/2014/main" id="{2BF64E4B-E92F-35CB-6B4D-9663F2F29902}"/>
              </a:ext>
            </a:extLst>
          </p:cNvPr>
          <p:cNvCxnSpPr>
            <a:cxnSpLocks/>
          </p:cNvCxnSpPr>
          <p:nvPr/>
        </p:nvCxnSpPr>
        <p:spPr>
          <a:xfrm>
            <a:off x="5122812" y="3017997"/>
            <a:ext cx="0" cy="40106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Content Placeholder 2">
            <a:extLst>
              <a:ext uri="{FF2B5EF4-FFF2-40B4-BE49-F238E27FC236}">
                <a16:creationId xmlns:a16="http://schemas.microsoft.com/office/drawing/2014/main" id="{BC8F47EA-88CC-6419-D350-B671EA45D9CD}"/>
              </a:ext>
            </a:extLst>
          </p:cNvPr>
          <p:cNvSpPr txBox="1">
            <a:spLocks/>
          </p:cNvSpPr>
          <p:nvPr/>
        </p:nvSpPr>
        <p:spPr>
          <a:xfrm>
            <a:off x="2883630" y="971494"/>
            <a:ext cx="5676835" cy="273844"/>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dk1"/>
                </a:solidFill>
                <a:latin typeface="+mn-lt"/>
                <a:ea typeface="+mn-ea"/>
                <a:cs typeface="+mn-cs"/>
              </a:defRPr>
            </a:lvl9pPr>
          </a:lstStyle>
          <a:p>
            <a:pPr marL="0" indent="0">
              <a:buFont typeface="Arial"/>
              <a:buNone/>
            </a:pPr>
            <a:r>
              <a:rPr lang="en-US" sz="1300" dirty="0"/>
              <a:t>Rule application is the same for US Citizens and Foreign National students. </a:t>
            </a:r>
            <a:endParaRPr lang="en-US" dirty="0"/>
          </a:p>
        </p:txBody>
      </p:sp>
      <p:graphicFrame>
        <p:nvGraphicFramePr>
          <p:cNvPr id="3" name="Table 11">
            <a:extLst>
              <a:ext uri="{FF2B5EF4-FFF2-40B4-BE49-F238E27FC236}">
                <a16:creationId xmlns:a16="http://schemas.microsoft.com/office/drawing/2014/main" id="{BD63C6DF-1B21-5DF9-9318-5F216CC481B7}"/>
              </a:ext>
            </a:extLst>
          </p:cNvPr>
          <p:cNvGraphicFramePr>
            <a:graphicFrameLocks/>
          </p:cNvGraphicFramePr>
          <p:nvPr>
            <p:extLst>
              <p:ext uri="{D42A27DB-BD31-4B8C-83A1-F6EECF244321}">
                <p14:modId xmlns:p14="http://schemas.microsoft.com/office/powerpoint/2010/main" val="2378077929"/>
              </p:ext>
            </p:extLst>
          </p:nvPr>
        </p:nvGraphicFramePr>
        <p:xfrm>
          <a:off x="104815" y="812058"/>
          <a:ext cx="2366341" cy="3614167"/>
        </p:xfrm>
        <a:graphic>
          <a:graphicData uri="http://schemas.openxmlformats.org/drawingml/2006/table">
            <a:tbl>
              <a:tblPr firstRow="1" bandRow="1">
                <a:tableStyleId>{5C22544A-7EE6-4342-B048-85BDC9FD1C3A}</a:tableStyleId>
              </a:tblPr>
              <a:tblGrid>
                <a:gridCol w="2366341">
                  <a:extLst>
                    <a:ext uri="{9D8B030D-6E8A-4147-A177-3AD203B41FA5}">
                      <a16:colId xmlns:a16="http://schemas.microsoft.com/office/drawing/2014/main" val="30512682"/>
                    </a:ext>
                  </a:extLst>
                </a:gridCol>
              </a:tblGrid>
              <a:tr h="425196">
                <a:tc>
                  <a:txBody>
                    <a:bodyPr/>
                    <a:lstStyle/>
                    <a:p>
                      <a:pPr algn="ctr"/>
                      <a:r>
                        <a:rPr lang="en-US" sz="1800" dirty="0"/>
                        <a:t>Reimbursements</a:t>
                      </a:r>
                    </a:p>
                  </a:txBody>
                  <a:tcPr>
                    <a:solidFill>
                      <a:schemeClr val="tx2"/>
                    </a:solidFill>
                  </a:tcPr>
                </a:tc>
                <a:extLst>
                  <a:ext uri="{0D108BD9-81ED-4DB2-BD59-A6C34878D82A}">
                    <a16:rowId xmlns:a16="http://schemas.microsoft.com/office/drawing/2014/main" val="1601170060"/>
                  </a:ext>
                </a:extLst>
              </a:tr>
              <a:tr h="1966532">
                <a:tc>
                  <a:txBody>
                    <a:bodyPr/>
                    <a:lstStyle/>
                    <a:p>
                      <a:r>
                        <a:rPr lang="en-US" sz="1050" dirty="0"/>
                        <a:t>Reimbursements are not reportable to the IRS as income to the student ONLY if:</a:t>
                      </a:r>
                    </a:p>
                    <a:p>
                      <a:endParaRPr lang="en-US" sz="1050" dirty="0"/>
                    </a:p>
                    <a:p>
                      <a:pPr marL="228600" indent="-228600">
                        <a:buAutoNum type="arabicParenBoth"/>
                      </a:pPr>
                      <a:r>
                        <a:rPr lang="en-US" sz="1050" dirty="0"/>
                        <a:t>Directly Supports a faculty member project or research (this EXCLUDES) student research.</a:t>
                      </a:r>
                    </a:p>
                    <a:p>
                      <a:pPr marL="228600" indent="-228600">
                        <a:buAutoNum type="arabicParenBoth"/>
                      </a:pPr>
                      <a:r>
                        <a:rPr lang="en-US" sz="1050" dirty="0"/>
                        <a:t>Is related to presenting at a conference</a:t>
                      </a:r>
                    </a:p>
                    <a:p>
                      <a:pPr marL="228600" indent="-228600">
                        <a:buAutoNum type="arabicParenBoth"/>
                      </a:pPr>
                      <a:r>
                        <a:rPr lang="en-US" sz="1050" dirty="0"/>
                        <a:t>Is official University Business</a:t>
                      </a:r>
                    </a:p>
                    <a:p>
                      <a:pPr marL="228600" indent="-228600">
                        <a:buAutoNum type="arabicParenBoth"/>
                      </a:pPr>
                      <a:endParaRPr lang="en-US" sz="1050" dirty="0"/>
                    </a:p>
                  </a:txBody>
                  <a:tcPr/>
                </a:tc>
                <a:extLst>
                  <a:ext uri="{0D108BD9-81ED-4DB2-BD59-A6C34878D82A}">
                    <a16:rowId xmlns:a16="http://schemas.microsoft.com/office/drawing/2014/main" val="3960431410"/>
                  </a:ext>
                </a:extLst>
              </a:tr>
              <a:tr h="1222439">
                <a:tc>
                  <a:txBody>
                    <a:bodyPr/>
                    <a:lstStyle/>
                    <a:p>
                      <a:pPr marL="0" indent="0">
                        <a:buNone/>
                      </a:pPr>
                      <a:r>
                        <a:rPr lang="en-US" sz="1050" dirty="0"/>
                        <a:t>Any reimbursement to an undergraduate or graduate student which has not met one of the criteria above for University student reimbursement must be processed as a Non-Qualified Scholarship.  </a:t>
                      </a:r>
                    </a:p>
                  </a:txBody>
                  <a:tcPr/>
                </a:tc>
                <a:extLst>
                  <a:ext uri="{0D108BD9-81ED-4DB2-BD59-A6C34878D82A}">
                    <a16:rowId xmlns:a16="http://schemas.microsoft.com/office/drawing/2014/main" val="2301878510"/>
                  </a:ext>
                </a:extLst>
              </a:tr>
            </a:tbl>
          </a:graphicData>
        </a:graphic>
      </p:graphicFrame>
    </p:spTree>
    <p:extLst>
      <p:ext uri="{BB962C8B-B14F-4D97-AF65-F5344CB8AC3E}">
        <p14:creationId xmlns:p14="http://schemas.microsoft.com/office/powerpoint/2010/main" val="305940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3"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 up of a calculator&#10;&#10;Description automatically generated with medium confidence">
            <a:extLst>
              <a:ext uri="{FF2B5EF4-FFF2-40B4-BE49-F238E27FC236}">
                <a16:creationId xmlns:a16="http://schemas.microsoft.com/office/drawing/2014/main" id="{BFC8CD91-F11A-B9C7-B815-FB296C212A88}"/>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15730"/>
          <a:stretch/>
        </p:blipFill>
        <p:spPr>
          <a:xfrm>
            <a:off x="20" y="0"/>
            <a:ext cx="9143980" cy="5143490"/>
          </a:xfrm>
          <a:prstGeom prst="rect">
            <a:avLst/>
          </a:prstGeom>
          <a:noFill/>
        </p:spPr>
      </p:pic>
      <p:sp>
        <p:nvSpPr>
          <p:cNvPr id="5" name="Slide Number Placeholder 4" hidden="1">
            <a:extLst>
              <a:ext uri="{FF2B5EF4-FFF2-40B4-BE49-F238E27FC236}">
                <a16:creationId xmlns:a16="http://schemas.microsoft.com/office/drawing/2014/main" id="{C80B38E9-98BB-257C-EE03-E142FFFAC794}"/>
              </a:ext>
            </a:extLst>
          </p:cNvPr>
          <p:cNvSpPr>
            <a:spLocks noGrp="1"/>
          </p:cNvSpPr>
          <p:nvPr>
            <p:ph type="sldNum" sz="quarter" idx="12"/>
          </p:nvPr>
        </p:nvSpPr>
        <p:spPr/>
        <p:txBody>
          <a:bodyPr anchor="ctr">
            <a:normAutofit/>
          </a:bodyPr>
          <a:lstStyle/>
          <a:p>
            <a:pPr>
              <a:lnSpc>
                <a:spcPct val="90000"/>
              </a:lnSpc>
              <a:spcAft>
                <a:spcPts val="600"/>
              </a:spcAft>
            </a:pPr>
            <a:fld id="{3CD5B470-24F1-6744-BE88-730898E97D2D}" type="slidenum">
              <a:rPr lang="en-US" smtClean="0"/>
              <a:pPr>
                <a:lnSpc>
                  <a:spcPct val="90000"/>
                </a:lnSpc>
                <a:spcAft>
                  <a:spcPts val="600"/>
                </a:spcAft>
              </a:pPr>
              <a:t>15</a:t>
            </a:fld>
            <a:endParaRPr lang="en-US" dirty="0"/>
          </a:p>
        </p:txBody>
      </p:sp>
    </p:spTree>
    <p:extLst>
      <p:ext uri="{BB962C8B-B14F-4D97-AF65-F5344CB8AC3E}">
        <p14:creationId xmlns:p14="http://schemas.microsoft.com/office/powerpoint/2010/main" val="3796863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02AB4-4768-033F-163F-F92E4132EC4B}"/>
              </a:ext>
            </a:extLst>
          </p:cNvPr>
          <p:cNvSpPr>
            <a:spLocks noGrp="1"/>
          </p:cNvSpPr>
          <p:nvPr>
            <p:ph type="title"/>
          </p:nvPr>
        </p:nvSpPr>
        <p:spPr>
          <a:xfrm>
            <a:off x="-1" y="205979"/>
            <a:ext cx="8454789" cy="469585"/>
          </a:xfrm>
        </p:spPr>
        <p:txBody>
          <a:bodyPr>
            <a:normAutofit fontScale="90000"/>
          </a:bodyPr>
          <a:lstStyle/>
          <a:p>
            <a:r>
              <a:rPr lang="en-US" dirty="0">
                <a:effectLst>
                  <a:outerShdw blurRad="38100" dist="38100" dir="2700000" algn="tl">
                    <a:srgbClr val="000000">
                      <a:alpha val="43137"/>
                    </a:srgbClr>
                  </a:outerShdw>
                </a:effectLst>
              </a:rPr>
              <a:t>Financial Aid</a:t>
            </a:r>
          </a:p>
        </p:txBody>
      </p:sp>
      <p:sp>
        <p:nvSpPr>
          <p:cNvPr id="5" name="Slide Number Placeholder 4">
            <a:extLst>
              <a:ext uri="{FF2B5EF4-FFF2-40B4-BE49-F238E27FC236}">
                <a16:creationId xmlns:a16="http://schemas.microsoft.com/office/drawing/2014/main" id="{E42F7D01-8AAD-63B6-58EB-BFE63925A353}"/>
              </a:ext>
            </a:extLst>
          </p:cNvPr>
          <p:cNvSpPr>
            <a:spLocks noGrp="1"/>
          </p:cNvSpPr>
          <p:nvPr>
            <p:ph type="sldNum" sz="quarter" idx="12"/>
          </p:nvPr>
        </p:nvSpPr>
        <p:spPr/>
        <p:txBody>
          <a:bodyPr/>
          <a:lstStyle/>
          <a:p>
            <a:fld id="{3CD5B470-24F1-6744-BE88-730898E97D2D}" type="slidenum">
              <a:rPr lang="en-US" smtClean="0"/>
              <a:t>16</a:t>
            </a:fld>
            <a:endParaRPr lang="en-US" dirty="0"/>
          </a:p>
        </p:txBody>
      </p:sp>
      <p:graphicFrame>
        <p:nvGraphicFramePr>
          <p:cNvPr id="13" name="Diagram 12">
            <a:extLst>
              <a:ext uri="{FF2B5EF4-FFF2-40B4-BE49-F238E27FC236}">
                <a16:creationId xmlns:a16="http://schemas.microsoft.com/office/drawing/2014/main" id="{4439F5BE-1967-7E12-2C82-2D7091DB75E0}"/>
              </a:ext>
            </a:extLst>
          </p:cNvPr>
          <p:cNvGraphicFramePr/>
          <p:nvPr>
            <p:extLst>
              <p:ext uri="{D42A27DB-BD31-4B8C-83A1-F6EECF244321}">
                <p14:modId xmlns:p14="http://schemas.microsoft.com/office/powerpoint/2010/main" val="3497297259"/>
              </p:ext>
            </p:extLst>
          </p:nvPr>
        </p:nvGraphicFramePr>
        <p:xfrm>
          <a:off x="468572" y="873456"/>
          <a:ext cx="7938447" cy="3806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9512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02AB4-4768-033F-163F-F92E4132EC4B}"/>
              </a:ext>
            </a:extLst>
          </p:cNvPr>
          <p:cNvSpPr>
            <a:spLocks noGrp="1"/>
          </p:cNvSpPr>
          <p:nvPr>
            <p:ph type="title"/>
          </p:nvPr>
        </p:nvSpPr>
        <p:spPr>
          <a:xfrm>
            <a:off x="-1" y="205979"/>
            <a:ext cx="8454789" cy="469585"/>
          </a:xfrm>
        </p:spPr>
        <p:txBody>
          <a:bodyPr>
            <a:normAutofit fontScale="90000"/>
          </a:bodyPr>
          <a:lstStyle/>
          <a:p>
            <a:r>
              <a:rPr lang="en-US" dirty="0">
                <a:effectLst>
                  <a:outerShdw blurRad="38100" dist="38100" dir="2700000" algn="tl">
                    <a:srgbClr val="000000">
                      <a:alpha val="43137"/>
                    </a:srgbClr>
                  </a:outerShdw>
                </a:effectLst>
              </a:rPr>
              <a:t>Accounts Payable</a:t>
            </a:r>
          </a:p>
        </p:txBody>
      </p:sp>
      <p:sp>
        <p:nvSpPr>
          <p:cNvPr id="5" name="Slide Number Placeholder 4">
            <a:extLst>
              <a:ext uri="{FF2B5EF4-FFF2-40B4-BE49-F238E27FC236}">
                <a16:creationId xmlns:a16="http://schemas.microsoft.com/office/drawing/2014/main" id="{E42F7D01-8AAD-63B6-58EB-BFE63925A353}"/>
              </a:ext>
            </a:extLst>
          </p:cNvPr>
          <p:cNvSpPr>
            <a:spLocks noGrp="1"/>
          </p:cNvSpPr>
          <p:nvPr>
            <p:ph type="sldNum" sz="quarter" idx="12"/>
          </p:nvPr>
        </p:nvSpPr>
        <p:spPr/>
        <p:txBody>
          <a:bodyPr/>
          <a:lstStyle/>
          <a:p>
            <a:fld id="{3CD5B470-24F1-6744-BE88-730898E97D2D}" type="slidenum">
              <a:rPr lang="en-US" smtClean="0"/>
              <a:t>17</a:t>
            </a:fld>
            <a:endParaRPr lang="en-US" dirty="0"/>
          </a:p>
        </p:txBody>
      </p:sp>
      <p:graphicFrame>
        <p:nvGraphicFramePr>
          <p:cNvPr id="13" name="Diagram 12">
            <a:extLst>
              <a:ext uri="{FF2B5EF4-FFF2-40B4-BE49-F238E27FC236}">
                <a16:creationId xmlns:a16="http://schemas.microsoft.com/office/drawing/2014/main" id="{4439F5BE-1967-7E12-2C82-2D7091DB75E0}"/>
              </a:ext>
            </a:extLst>
          </p:cNvPr>
          <p:cNvGraphicFramePr/>
          <p:nvPr>
            <p:extLst>
              <p:ext uri="{D42A27DB-BD31-4B8C-83A1-F6EECF244321}">
                <p14:modId xmlns:p14="http://schemas.microsoft.com/office/powerpoint/2010/main" val="3231074467"/>
              </p:ext>
            </p:extLst>
          </p:nvPr>
        </p:nvGraphicFramePr>
        <p:xfrm>
          <a:off x="468572" y="675564"/>
          <a:ext cx="8059202" cy="4168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6642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02AB4-4768-033F-163F-F92E4132EC4B}"/>
              </a:ext>
            </a:extLst>
          </p:cNvPr>
          <p:cNvSpPr>
            <a:spLocks noGrp="1"/>
          </p:cNvSpPr>
          <p:nvPr>
            <p:ph type="title"/>
          </p:nvPr>
        </p:nvSpPr>
        <p:spPr>
          <a:xfrm>
            <a:off x="-1" y="205979"/>
            <a:ext cx="8454789" cy="469585"/>
          </a:xfrm>
        </p:spPr>
        <p:txBody>
          <a:bodyPr>
            <a:normAutofit fontScale="90000"/>
          </a:bodyPr>
          <a:lstStyle/>
          <a:p>
            <a:r>
              <a:rPr lang="en-US" dirty="0">
                <a:effectLst>
                  <a:outerShdw blurRad="38100" dist="38100" dir="2700000" algn="tl">
                    <a:srgbClr val="000000">
                      <a:alpha val="43137"/>
                    </a:srgbClr>
                  </a:outerShdw>
                </a:effectLst>
              </a:rPr>
              <a:t>Human Resources</a:t>
            </a:r>
          </a:p>
        </p:txBody>
      </p:sp>
      <p:sp>
        <p:nvSpPr>
          <p:cNvPr id="5" name="Slide Number Placeholder 4">
            <a:extLst>
              <a:ext uri="{FF2B5EF4-FFF2-40B4-BE49-F238E27FC236}">
                <a16:creationId xmlns:a16="http://schemas.microsoft.com/office/drawing/2014/main" id="{E42F7D01-8AAD-63B6-58EB-BFE63925A353}"/>
              </a:ext>
            </a:extLst>
          </p:cNvPr>
          <p:cNvSpPr>
            <a:spLocks noGrp="1"/>
          </p:cNvSpPr>
          <p:nvPr>
            <p:ph type="sldNum" sz="quarter" idx="12"/>
          </p:nvPr>
        </p:nvSpPr>
        <p:spPr/>
        <p:txBody>
          <a:bodyPr/>
          <a:lstStyle/>
          <a:p>
            <a:fld id="{3CD5B470-24F1-6744-BE88-730898E97D2D}" type="slidenum">
              <a:rPr lang="en-US" smtClean="0"/>
              <a:t>18</a:t>
            </a:fld>
            <a:endParaRPr lang="en-US" dirty="0"/>
          </a:p>
        </p:txBody>
      </p:sp>
      <p:graphicFrame>
        <p:nvGraphicFramePr>
          <p:cNvPr id="13" name="Diagram 12">
            <a:extLst>
              <a:ext uri="{FF2B5EF4-FFF2-40B4-BE49-F238E27FC236}">
                <a16:creationId xmlns:a16="http://schemas.microsoft.com/office/drawing/2014/main" id="{4439F5BE-1967-7E12-2C82-2D7091DB75E0}"/>
              </a:ext>
            </a:extLst>
          </p:cNvPr>
          <p:cNvGraphicFramePr/>
          <p:nvPr>
            <p:extLst>
              <p:ext uri="{D42A27DB-BD31-4B8C-83A1-F6EECF244321}">
                <p14:modId xmlns:p14="http://schemas.microsoft.com/office/powerpoint/2010/main" val="3078596523"/>
              </p:ext>
            </p:extLst>
          </p:nvPr>
        </p:nvGraphicFramePr>
        <p:xfrm>
          <a:off x="468572" y="675564"/>
          <a:ext cx="8059202" cy="4168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0157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DDBDC-ACA9-A922-24D7-087AF517DD89}"/>
              </a:ext>
            </a:extLst>
          </p:cNvPr>
          <p:cNvSpPr>
            <a:spLocks noGrp="1"/>
          </p:cNvSpPr>
          <p:nvPr>
            <p:ph type="title"/>
          </p:nvPr>
        </p:nvSpPr>
        <p:spPr>
          <a:xfrm>
            <a:off x="457200" y="205979"/>
            <a:ext cx="8229600" cy="857250"/>
          </a:xfrm>
        </p:spPr>
        <p:txBody>
          <a:bodyPr anchor="ctr">
            <a:normAutofit/>
          </a:bodyPr>
          <a:lstStyle/>
          <a:p>
            <a:r>
              <a:rPr lang="en-US" dirty="0"/>
              <a:t>Tools available to help you</a:t>
            </a:r>
          </a:p>
        </p:txBody>
      </p:sp>
      <p:pic>
        <p:nvPicPr>
          <p:cNvPr id="18" name="Content Placeholder 17">
            <a:extLst>
              <a:ext uri="{FF2B5EF4-FFF2-40B4-BE49-F238E27FC236}">
                <a16:creationId xmlns:a16="http://schemas.microsoft.com/office/drawing/2014/main" id="{2841EFE4-5021-B01E-6245-0446F5E9AC44}"/>
              </a:ext>
              <a:ext uri="{C183D7F6-B498-43B3-948B-1728B52AA6E4}">
                <adec:decorative xmlns:adec="http://schemas.microsoft.com/office/drawing/2017/decorative" val="1"/>
              </a:ext>
            </a:extLst>
          </p:cNvPr>
          <p:cNvPicPr>
            <a:picLocks noGrp="1" noChangeAspect="1"/>
          </p:cNvPicPr>
          <p:nvPr>
            <p:ph idx="1"/>
          </p:nvPr>
        </p:nvPicPr>
        <p:blipFill rotWithShape="1">
          <a:blip r:embed="rId3"/>
          <a:srcRect t="20266" b="8310"/>
          <a:stretch/>
        </p:blipFill>
        <p:spPr>
          <a:xfrm>
            <a:off x="457200" y="1200151"/>
            <a:ext cx="8229600" cy="3394472"/>
          </a:xfrm>
          <a:noFill/>
        </p:spPr>
      </p:pic>
      <p:sp>
        <p:nvSpPr>
          <p:cNvPr id="5" name="Slide Number Placeholder 4">
            <a:extLst>
              <a:ext uri="{FF2B5EF4-FFF2-40B4-BE49-F238E27FC236}">
                <a16:creationId xmlns:a16="http://schemas.microsoft.com/office/drawing/2014/main" id="{3D482C31-7630-FEFE-2288-1E669400BBD7}"/>
              </a:ext>
            </a:extLst>
          </p:cNvPr>
          <p:cNvSpPr>
            <a:spLocks noGrp="1"/>
          </p:cNvSpPr>
          <p:nvPr>
            <p:ph type="sldNum" sz="quarter" idx="12"/>
          </p:nvPr>
        </p:nvSpPr>
        <p:spPr>
          <a:xfrm>
            <a:off x="6553200" y="4767263"/>
            <a:ext cx="2133600" cy="273844"/>
          </a:xfrm>
        </p:spPr>
        <p:txBody>
          <a:bodyPr anchor="ctr">
            <a:normAutofit/>
          </a:bodyPr>
          <a:lstStyle/>
          <a:p>
            <a:pPr>
              <a:lnSpc>
                <a:spcPct val="90000"/>
              </a:lnSpc>
              <a:spcAft>
                <a:spcPts val="600"/>
              </a:spcAft>
            </a:pPr>
            <a:fld id="{3CD5B470-24F1-6744-BE88-730898E97D2D}" type="slidenum">
              <a:rPr lang="en-US" smtClean="0"/>
              <a:pPr>
                <a:lnSpc>
                  <a:spcPct val="90000"/>
                </a:lnSpc>
                <a:spcAft>
                  <a:spcPts val="600"/>
                </a:spcAft>
              </a:pPr>
              <a:t>19</a:t>
            </a:fld>
            <a:endParaRPr lang="en-US"/>
          </a:p>
        </p:txBody>
      </p:sp>
    </p:spTree>
    <p:extLst>
      <p:ext uri="{BB962C8B-B14F-4D97-AF65-F5344CB8AC3E}">
        <p14:creationId xmlns:p14="http://schemas.microsoft.com/office/powerpoint/2010/main" val="363724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CE824-8B51-275F-2BAA-55FFADBEC02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4EACEF58-4F75-1DF5-2292-BD440140CCE6}"/>
              </a:ext>
            </a:extLst>
          </p:cNvPr>
          <p:cNvSpPr>
            <a:spLocks noGrp="1"/>
          </p:cNvSpPr>
          <p:nvPr>
            <p:ph idx="1"/>
          </p:nvPr>
        </p:nvSpPr>
        <p:spPr>
          <a:xfrm>
            <a:off x="907772" y="1002199"/>
            <a:ext cx="7195931" cy="3765064"/>
          </a:xfrm>
        </p:spPr>
        <p:txBody>
          <a:bodyPr>
            <a:normAutofit lnSpcReduction="10000"/>
          </a:bodyPr>
          <a:lstStyle/>
          <a:p>
            <a:r>
              <a:rPr lang="en-US" sz="3600" dirty="0"/>
              <a:t>Administration</a:t>
            </a:r>
          </a:p>
          <a:p>
            <a:r>
              <a:rPr lang="en-US" sz="3600" dirty="0"/>
              <a:t>Types of Student Payments</a:t>
            </a:r>
          </a:p>
          <a:p>
            <a:r>
              <a:rPr lang="en-US" sz="3600" dirty="0"/>
              <a:t> Procedures</a:t>
            </a:r>
          </a:p>
          <a:p>
            <a:r>
              <a:rPr lang="en-US" sz="3600" dirty="0"/>
              <a:t>Tools &amp; Resources</a:t>
            </a:r>
          </a:p>
          <a:p>
            <a:r>
              <a:rPr lang="en-US" sz="3600" dirty="0"/>
              <a:t>Examples</a:t>
            </a:r>
          </a:p>
          <a:p>
            <a:r>
              <a:rPr lang="en-US" sz="3600" dirty="0"/>
              <a:t>Announcements</a:t>
            </a:r>
          </a:p>
          <a:p>
            <a:endParaRPr lang="en-US" dirty="0"/>
          </a:p>
          <a:p>
            <a:endParaRPr lang="en-US" dirty="0"/>
          </a:p>
        </p:txBody>
      </p:sp>
      <p:sp>
        <p:nvSpPr>
          <p:cNvPr id="4" name="Slide Number Placeholder 3">
            <a:extLst>
              <a:ext uri="{FF2B5EF4-FFF2-40B4-BE49-F238E27FC236}">
                <a16:creationId xmlns:a16="http://schemas.microsoft.com/office/drawing/2014/main" id="{AB908144-5E08-A1A2-8B6B-E64B0232CE40}"/>
              </a:ext>
            </a:extLst>
          </p:cNvPr>
          <p:cNvSpPr>
            <a:spLocks noGrp="1"/>
          </p:cNvSpPr>
          <p:nvPr>
            <p:ph type="sldNum" sz="quarter" idx="12"/>
          </p:nvPr>
        </p:nvSpPr>
        <p:spPr/>
        <p:txBody>
          <a:bodyPr/>
          <a:lstStyle/>
          <a:p>
            <a:fld id="{3CD5B470-24F1-6744-BE88-730898E97D2D}" type="slidenum">
              <a:rPr lang="en-US" smtClean="0"/>
              <a:t>2</a:t>
            </a:fld>
            <a:endParaRPr lang="en-US" dirty="0"/>
          </a:p>
        </p:txBody>
      </p:sp>
    </p:spTree>
    <p:extLst>
      <p:ext uri="{BB962C8B-B14F-4D97-AF65-F5344CB8AC3E}">
        <p14:creationId xmlns:p14="http://schemas.microsoft.com/office/powerpoint/2010/main" val="436520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10908-D294-630C-C5EF-BF7127604C63}"/>
              </a:ext>
            </a:extLst>
          </p:cNvPr>
          <p:cNvSpPr>
            <a:spLocks noGrp="1"/>
          </p:cNvSpPr>
          <p:nvPr>
            <p:ph type="title"/>
          </p:nvPr>
        </p:nvSpPr>
        <p:spPr>
          <a:xfrm>
            <a:off x="404191" y="349999"/>
            <a:ext cx="8229600" cy="429764"/>
          </a:xfrm>
        </p:spPr>
        <p:txBody>
          <a:bodyPr>
            <a:noAutofit/>
          </a:bodyPr>
          <a:lstStyle/>
          <a:p>
            <a:r>
              <a:rPr lang="en-US" sz="3600" dirty="0">
                <a:solidFill>
                  <a:srgbClr val="FF0000"/>
                </a:solidFill>
                <a:effectLst>
                  <a:outerShdw blurRad="38100" dist="38100" dir="2700000" algn="tl">
                    <a:srgbClr val="000000">
                      <a:alpha val="43137"/>
                    </a:srgbClr>
                  </a:outerShdw>
                </a:effectLst>
              </a:rPr>
              <a:t>NEW:</a:t>
            </a:r>
            <a:r>
              <a:rPr lang="en-US" sz="3600" dirty="0">
                <a:effectLst>
                  <a:outerShdw blurRad="38100" dist="38100" dir="2700000" algn="tl">
                    <a:srgbClr val="000000">
                      <a:alpha val="43137"/>
                    </a:srgbClr>
                  </a:outerShdw>
                </a:effectLst>
              </a:rPr>
              <a:t> Find student-specific information</a:t>
            </a:r>
          </a:p>
        </p:txBody>
      </p:sp>
      <p:sp>
        <p:nvSpPr>
          <p:cNvPr id="3" name="Content Placeholder 2">
            <a:extLst>
              <a:ext uri="{FF2B5EF4-FFF2-40B4-BE49-F238E27FC236}">
                <a16:creationId xmlns:a16="http://schemas.microsoft.com/office/drawing/2014/main" id="{11B2AE69-D7D8-2286-5BB3-581C18649B79}"/>
              </a:ext>
            </a:extLst>
          </p:cNvPr>
          <p:cNvSpPr>
            <a:spLocks noGrp="1"/>
          </p:cNvSpPr>
          <p:nvPr>
            <p:ph sz="half" idx="1"/>
          </p:nvPr>
        </p:nvSpPr>
        <p:spPr>
          <a:xfrm>
            <a:off x="457200" y="808383"/>
            <a:ext cx="3825164" cy="3958880"/>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sz="2400" dirty="0"/>
              <a:t>FinOps.wm.edu </a:t>
            </a:r>
            <a:r>
              <a:rPr lang="en-US" sz="1400" dirty="0"/>
              <a:t>(</a:t>
            </a:r>
            <a:r>
              <a:rPr lang="en-US" sz="1400" dirty="0">
                <a:hlinkClick r:id="rId2"/>
              </a:rPr>
              <a:t>Financial Operations Portal</a:t>
            </a:r>
            <a:r>
              <a:rPr lang="en-US" sz="1400" dirty="0"/>
              <a:t>)</a:t>
            </a:r>
            <a:endParaRPr lang="en-US" sz="2000" dirty="0"/>
          </a:p>
          <a:p>
            <a:pPr marL="0" indent="0">
              <a:buNone/>
            </a:pPr>
            <a:endParaRPr lang="en-US" sz="2000" dirty="0"/>
          </a:p>
          <a:p>
            <a:pPr marL="0" indent="0">
              <a:buNone/>
            </a:pPr>
            <a:endParaRPr lang="en-US" dirty="0"/>
          </a:p>
        </p:txBody>
      </p:sp>
      <p:sp>
        <p:nvSpPr>
          <p:cNvPr id="4" name="Slide Number Placeholder 3">
            <a:extLst>
              <a:ext uri="{FF2B5EF4-FFF2-40B4-BE49-F238E27FC236}">
                <a16:creationId xmlns:a16="http://schemas.microsoft.com/office/drawing/2014/main" id="{922AA7AD-A218-4044-4221-1EF509EA1940}"/>
              </a:ext>
            </a:extLst>
          </p:cNvPr>
          <p:cNvSpPr>
            <a:spLocks noGrp="1"/>
          </p:cNvSpPr>
          <p:nvPr>
            <p:ph type="sldNum" sz="quarter" idx="12"/>
          </p:nvPr>
        </p:nvSpPr>
        <p:spPr/>
        <p:txBody>
          <a:bodyPr/>
          <a:lstStyle/>
          <a:p>
            <a:fld id="{3CD5B470-24F1-6744-BE88-730898E97D2D}" type="slidenum">
              <a:rPr lang="en-US" smtClean="0"/>
              <a:t>20</a:t>
            </a:fld>
            <a:endParaRPr lang="en-US" dirty="0"/>
          </a:p>
        </p:txBody>
      </p:sp>
      <p:sp>
        <p:nvSpPr>
          <p:cNvPr id="5" name="Rectangle: Rounded Corners 4">
            <a:extLst>
              <a:ext uri="{FF2B5EF4-FFF2-40B4-BE49-F238E27FC236}">
                <a16:creationId xmlns:a16="http://schemas.microsoft.com/office/drawing/2014/main" id="{E7004561-4832-F74B-E26F-26B42A88D282}"/>
              </a:ext>
            </a:extLst>
          </p:cNvPr>
          <p:cNvSpPr/>
          <p:nvPr/>
        </p:nvSpPr>
        <p:spPr>
          <a:xfrm>
            <a:off x="978819" y="1480039"/>
            <a:ext cx="2263336" cy="18545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Student Search </a:t>
            </a:r>
            <a:r>
              <a:rPr lang="en-US" sz="1050" dirty="0"/>
              <a:t>(Residence, SSN &amp; Enrollment)</a:t>
            </a:r>
          </a:p>
          <a:p>
            <a:pPr algn="ctr"/>
            <a:endParaRPr lang="en-US" sz="1050" dirty="0"/>
          </a:p>
          <a:p>
            <a:pPr algn="ctr"/>
            <a:r>
              <a:rPr lang="en-US" sz="1200" dirty="0"/>
              <a:t>The output provides you with residency status, SSN and whether enrolled)</a:t>
            </a:r>
            <a:endParaRPr lang="en-US" dirty="0"/>
          </a:p>
        </p:txBody>
      </p:sp>
      <p:pic>
        <p:nvPicPr>
          <p:cNvPr id="9" name="Picture 8">
            <a:extLst>
              <a:ext uri="{FF2B5EF4-FFF2-40B4-BE49-F238E27FC236}">
                <a16:creationId xmlns:a16="http://schemas.microsoft.com/office/drawing/2014/main" id="{F7C573E8-E033-9825-5F1F-E54C517696A4}"/>
              </a:ext>
            </a:extLst>
          </p:cNvPr>
          <p:cNvPicPr>
            <a:picLocks noChangeAspect="1"/>
          </p:cNvPicPr>
          <p:nvPr/>
        </p:nvPicPr>
        <p:blipFill>
          <a:blip r:embed="rId3"/>
          <a:stretch>
            <a:fillRect/>
          </a:stretch>
        </p:blipFill>
        <p:spPr>
          <a:xfrm>
            <a:off x="978819" y="3334601"/>
            <a:ext cx="2263336" cy="1234547"/>
          </a:xfrm>
          <a:prstGeom prst="rect">
            <a:avLst/>
          </a:prstGeom>
        </p:spPr>
      </p:pic>
      <p:sp>
        <p:nvSpPr>
          <p:cNvPr id="10" name="Content Placeholder 2">
            <a:extLst>
              <a:ext uri="{FF2B5EF4-FFF2-40B4-BE49-F238E27FC236}">
                <a16:creationId xmlns:a16="http://schemas.microsoft.com/office/drawing/2014/main" id="{A4E86A45-2E18-FBDE-7FAC-6D818E0891C2}"/>
              </a:ext>
            </a:extLst>
          </p:cNvPr>
          <p:cNvSpPr txBox="1">
            <a:spLocks/>
          </p:cNvSpPr>
          <p:nvPr/>
        </p:nvSpPr>
        <p:spPr>
          <a:xfrm>
            <a:off x="4518991" y="808383"/>
            <a:ext cx="3825164" cy="3958880"/>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28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dk1"/>
                </a:solidFill>
                <a:latin typeface="+mn-lt"/>
                <a:ea typeface="+mn-ea"/>
                <a:cs typeface="+mn-cs"/>
              </a:defRPr>
            </a:lvl9pPr>
          </a:lstStyle>
          <a:p>
            <a:pPr marL="0" indent="0">
              <a:buFont typeface="Arial"/>
              <a:buNone/>
            </a:pPr>
            <a:r>
              <a:rPr lang="en-US" sz="2000" dirty="0"/>
              <a:t>Step 1: Enter 93#</a:t>
            </a:r>
          </a:p>
          <a:p>
            <a:pPr marL="0" indent="0">
              <a:buFont typeface="Arial"/>
              <a:buNone/>
            </a:pPr>
            <a:endParaRPr lang="en-US" dirty="0"/>
          </a:p>
          <a:p>
            <a:pPr marL="0" indent="0">
              <a:buFont typeface="Arial"/>
              <a:buNone/>
            </a:pPr>
            <a:endParaRPr lang="en-US" dirty="0"/>
          </a:p>
          <a:p>
            <a:pPr marL="0" indent="0">
              <a:buFont typeface="Arial"/>
              <a:buNone/>
            </a:pPr>
            <a:endParaRPr lang="en-US" sz="1600" dirty="0"/>
          </a:p>
          <a:p>
            <a:pPr marL="0" indent="0">
              <a:buFont typeface="Arial"/>
              <a:buNone/>
            </a:pPr>
            <a:r>
              <a:rPr lang="en-US" sz="2000" dirty="0"/>
              <a:t>Step 2: Evaluate Output</a:t>
            </a:r>
          </a:p>
          <a:p>
            <a:pPr marL="0" indent="0">
              <a:buFont typeface="Arial"/>
              <a:buNone/>
            </a:pPr>
            <a:endParaRPr lang="en-US" sz="2000" dirty="0"/>
          </a:p>
          <a:p>
            <a:pPr marL="0" indent="0">
              <a:buFont typeface="Arial"/>
              <a:buNone/>
            </a:pPr>
            <a:endParaRPr lang="en-US" dirty="0"/>
          </a:p>
        </p:txBody>
      </p:sp>
      <p:pic>
        <p:nvPicPr>
          <p:cNvPr id="14" name="Picture 13">
            <a:extLst>
              <a:ext uri="{FF2B5EF4-FFF2-40B4-BE49-F238E27FC236}">
                <a16:creationId xmlns:a16="http://schemas.microsoft.com/office/drawing/2014/main" id="{902B485A-52B8-907E-7699-4513CB636F3E}"/>
              </a:ext>
            </a:extLst>
          </p:cNvPr>
          <p:cNvPicPr>
            <a:picLocks noChangeAspect="1"/>
          </p:cNvPicPr>
          <p:nvPr/>
        </p:nvPicPr>
        <p:blipFill>
          <a:blip r:embed="rId4"/>
          <a:stretch>
            <a:fillRect/>
          </a:stretch>
        </p:blipFill>
        <p:spPr>
          <a:xfrm>
            <a:off x="4803983" y="1180906"/>
            <a:ext cx="2305808" cy="1152904"/>
          </a:xfrm>
          <a:prstGeom prst="rect">
            <a:avLst/>
          </a:prstGeom>
        </p:spPr>
      </p:pic>
      <p:pic>
        <p:nvPicPr>
          <p:cNvPr id="16" name="Picture 15">
            <a:extLst>
              <a:ext uri="{FF2B5EF4-FFF2-40B4-BE49-F238E27FC236}">
                <a16:creationId xmlns:a16="http://schemas.microsoft.com/office/drawing/2014/main" id="{BD446494-4B8A-3B19-4A72-FC58FEBC3B63}"/>
              </a:ext>
            </a:extLst>
          </p:cNvPr>
          <p:cNvPicPr>
            <a:picLocks noChangeAspect="1"/>
          </p:cNvPicPr>
          <p:nvPr/>
        </p:nvPicPr>
        <p:blipFill>
          <a:blip r:embed="rId5"/>
          <a:stretch>
            <a:fillRect/>
          </a:stretch>
        </p:blipFill>
        <p:spPr>
          <a:xfrm>
            <a:off x="4538869" y="3002268"/>
            <a:ext cx="3810903" cy="1566880"/>
          </a:xfrm>
          <a:prstGeom prst="rect">
            <a:avLst/>
          </a:prstGeom>
        </p:spPr>
      </p:pic>
    </p:spTree>
    <p:extLst>
      <p:ext uri="{BB962C8B-B14F-4D97-AF65-F5344CB8AC3E}">
        <p14:creationId xmlns:p14="http://schemas.microsoft.com/office/powerpoint/2010/main" val="117061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10908-D294-630C-C5EF-BF7127604C63}"/>
              </a:ext>
            </a:extLst>
          </p:cNvPr>
          <p:cNvSpPr>
            <a:spLocks noGrp="1"/>
          </p:cNvSpPr>
          <p:nvPr>
            <p:ph type="title"/>
          </p:nvPr>
        </p:nvSpPr>
        <p:spPr>
          <a:xfrm>
            <a:off x="457200" y="205979"/>
            <a:ext cx="8401878" cy="429764"/>
          </a:xfrm>
        </p:spPr>
        <p:txBody>
          <a:bodyPr>
            <a:normAutofit fontScale="90000"/>
          </a:bodyPr>
          <a:lstStyle/>
          <a:p>
            <a:r>
              <a:rPr lang="en-US" dirty="0">
                <a:solidFill>
                  <a:srgbClr val="FF0000"/>
                </a:solidFill>
                <a:effectLst>
                  <a:outerShdw blurRad="38100" dist="38100" dir="2700000" algn="tl">
                    <a:srgbClr val="000000">
                      <a:alpha val="43137"/>
                    </a:srgbClr>
                  </a:outerShdw>
                </a:effectLst>
              </a:rPr>
              <a:t>NEW:</a:t>
            </a:r>
            <a:r>
              <a:rPr lang="en-US" dirty="0">
                <a:effectLst>
                  <a:outerShdw blurRad="38100" dist="38100" dir="2700000" algn="tl">
                    <a:srgbClr val="000000">
                      <a:alpha val="43137"/>
                    </a:srgbClr>
                  </a:outerShdw>
                </a:effectLst>
              </a:rPr>
              <a:t> Tax Analysis Status Report</a:t>
            </a:r>
          </a:p>
        </p:txBody>
      </p:sp>
      <p:sp>
        <p:nvSpPr>
          <p:cNvPr id="3" name="Content Placeholder 2">
            <a:extLst>
              <a:ext uri="{FF2B5EF4-FFF2-40B4-BE49-F238E27FC236}">
                <a16:creationId xmlns:a16="http://schemas.microsoft.com/office/drawing/2014/main" id="{11B2AE69-D7D8-2286-5BB3-581C18649B79}"/>
              </a:ext>
            </a:extLst>
          </p:cNvPr>
          <p:cNvSpPr>
            <a:spLocks noGrp="1"/>
          </p:cNvSpPr>
          <p:nvPr>
            <p:ph sz="half" idx="1"/>
          </p:nvPr>
        </p:nvSpPr>
        <p:spPr>
          <a:xfrm>
            <a:off x="457200" y="808383"/>
            <a:ext cx="8229600" cy="3790121"/>
          </a:xfrm>
        </p:spPr>
        <p:style>
          <a:lnRef idx="2">
            <a:schemeClr val="accent2"/>
          </a:lnRef>
          <a:fillRef idx="1">
            <a:schemeClr val="lt1"/>
          </a:fillRef>
          <a:effectRef idx="0">
            <a:schemeClr val="accent2"/>
          </a:effectRef>
          <a:fontRef idx="minor">
            <a:schemeClr val="dk1"/>
          </a:fontRef>
        </p:style>
        <p:txBody>
          <a:bodyPr>
            <a:normAutofit lnSpcReduction="10000"/>
          </a:bodyPr>
          <a:lstStyle/>
          <a:p>
            <a:pPr marL="0" indent="0">
              <a:buNone/>
            </a:pPr>
            <a:r>
              <a:rPr lang="en-US" dirty="0"/>
              <a:t>It is the responsibility of the hiring department and/or employee to notify the Payroll Office if they are in the US on a qualifying visa to ensure they receive the proper tax treatment.  </a:t>
            </a:r>
          </a:p>
          <a:p>
            <a:r>
              <a:rPr lang="en-US" dirty="0"/>
              <a:t>To facilitate this process the Payroll office is now making available a </a:t>
            </a:r>
            <a:r>
              <a:rPr lang="en-US" b="1" dirty="0">
                <a:solidFill>
                  <a:schemeClr val="accent1"/>
                </a:solidFill>
              </a:rPr>
              <a:t>Tax Analysis Status Report</a:t>
            </a:r>
            <a:r>
              <a:rPr lang="en-US" dirty="0"/>
              <a:t>. This report includes a list of all NRA payees and their Tax Analysis status in the tax system. </a:t>
            </a:r>
          </a:p>
          <a:p>
            <a:pPr marL="0" indent="0">
              <a:buNone/>
            </a:pPr>
            <a:endParaRPr lang="en-US" sz="2400" dirty="0"/>
          </a:p>
          <a:p>
            <a:pPr marL="0" indent="0">
              <a:buNone/>
            </a:pPr>
            <a:endParaRPr lang="en-US" sz="2400" dirty="0"/>
          </a:p>
          <a:p>
            <a:pPr marL="0" indent="0">
              <a:buNone/>
            </a:pPr>
            <a:endParaRPr lang="en-US" dirty="0"/>
          </a:p>
        </p:txBody>
      </p:sp>
      <p:sp>
        <p:nvSpPr>
          <p:cNvPr id="4" name="Slide Number Placeholder 3">
            <a:extLst>
              <a:ext uri="{FF2B5EF4-FFF2-40B4-BE49-F238E27FC236}">
                <a16:creationId xmlns:a16="http://schemas.microsoft.com/office/drawing/2014/main" id="{922AA7AD-A218-4044-4221-1EF509EA1940}"/>
              </a:ext>
            </a:extLst>
          </p:cNvPr>
          <p:cNvSpPr>
            <a:spLocks noGrp="1"/>
          </p:cNvSpPr>
          <p:nvPr>
            <p:ph type="sldNum" sz="quarter" idx="12"/>
          </p:nvPr>
        </p:nvSpPr>
        <p:spPr/>
        <p:txBody>
          <a:bodyPr/>
          <a:lstStyle/>
          <a:p>
            <a:fld id="{3CD5B470-24F1-6744-BE88-730898E97D2D}" type="slidenum">
              <a:rPr lang="en-US" smtClean="0"/>
              <a:t>21</a:t>
            </a:fld>
            <a:endParaRPr lang="en-US" dirty="0"/>
          </a:p>
        </p:txBody>
      </p:sp>
    </p:spTree>
    <p:extLst>
      <p:ext uri="{BB962C8B-B14F-4D97-AF65-F5344CB8AC3E}">
        <p14:creationId xmlns:p14="http://schemas.microsoft.com/office/powerpoint/2010/main" val="3655010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3831576-067C-5A27-188B-F4737DDF58D7}"/>
              </a:ext>
            </a:extLst>
          </p:cNvPr>
          <p:cNvSpPr>
            <a:spLocks noGrp="1"/>
          </p:cNvSpPr>
          <p:nvPr>
            <p:ph type="title"/>
          </p:nvPr>
        </p:nvSpPr>
        <p:spPr>
          <a:xfrm>
            <a:off x="223364" y="321054"/>
            <a:ext cx="8229600" cy="584643"/>
          </a:xfrm>
        </p:spPr>
        <p:txBody>
          <a:bodyPr>
            <a:normAutofit fontScale="90000"/>
          </a:bodyPr>
          <a:lstStyle/>
          <a:p>
            <a:r>
              <a:rPr lang="en-US" dirty="0"/>
              <a:t>If your student status is:</a:t>
            </a:r>
          </a:p>
        </p:txBody>
      </p:sp>
      <p:sp>
        <p:nvSpPr>
          <p:cNvPr id="3" name="Content Placeholder 2">
            <a:extLst>
              <a:ext uri="{FF2B5EF4-FFF2-40B4-BE49-F238E27FC236}">
                <a16:creationId xmlns:a16="http://schemas.microsoft.com/office/drawing/2014/main" id="{11B2AE69-D7D8-2286-5BB3-581C18649B79}"/>
              </a:ext>
            </a:extLst>
          </p:cNvPr>
          <p:cNvSpPr>
            <a:spLocks noGrp="1"/>
          </p:cNvSpPr>
          <p:nvPr>
            <p:ph idx="1"/>
          </p:nvPr>
        </p:nvSpPr>
        <p:spPr>
          <a:xfrm>
            <a:off x="401358" y="960782"/>
            <a:ext cx="8463436" cy="3974185"/>
          </a:xfrm>
        </p:spPr>
        <p:style>
          <a:lnRef idx="2">
            <a:schemeClr val="accent2"/>
          </a:lnRef>
          <a:fillRef idx="1">
            <a:schemeClr val="lt1"/>
          </a:fillRef>
          <a:effectRef idx="0">
            <a:schemeClr val="accent2"/>
          </a:effectRef>
          <a:fontRef idx="minor">
            <a:schemeClr val="dk1"/>
          </a:fontRef>
        </p:style>
        <p:txBody>
          <a:bodyPr>
            <a:normAutofit/>
          </a:bodyPr>
          <a:lstStyle/>
          <a:p>
            <a:pPr marL="0" indent="0">
              <a:lnSpc>
                <a:spcPct val="120000"/>
              </a:lnSpc>
              <a:spcBef>
                <a:spcPts val="0"/>
              </a:spcBef>
              <a:buNone/>
            </a:pPr>
            <a:r>
              <a:rPr lang="en-US" sz="2400" b="1" dirty="0">
                <a:solidFill>
                  <a:schemeClr val="accent1"/>
                </a:solidFill>
              </a:rPr>
              <a:t>Approved/Pending Approval </a:t>
            </a:r>
          </a:p>
          <a:p>
            <a:pPr>
              <a:lnSpc>
                <a:spcPct val="120000"/>
              </a:lnSpc>
              <a:spcBef>
                <a:spcPts val="0"/>
              </a:spcBef>
            </a:pPr>
            <a:r>
              <a:rPr lang="en-US" sz="2000" dirty="0"/>
              <a:t>Do not submit a Request for Tax analysis</a:t>
            </a:r>
          </a:p>
          <a:p>
            <a:pPr>
              <a:lnSpc>
                <a:spcPct val="120000"/>
              </a:lnSpc>
              <a:spcBef>
                <a:spcPts val="0"/>
              </a:spcBef>
            </a:pPr>
            <a:r>
              <a:rPr lang="en-US" sz="2000" dirty="0"/>
              <a:t>Email </a:t>
            </a:r>
            <a:r>
              <a:rPr lang="en-US" sz="2000" dirty="0">
                <a:hlinkClick r:id="rId2"/>
              </a:rPr>
              <a:t>foreignnationals@wm.edu</a:t>
            </a:r>
            <a:r>
              <a:rPr lang="en-US" sz="2000" dirty="0"/>
              <a:t> to inquiry about the status</a:t>
            </a:r>
          </a:p>
          <a:p>
            <a:pPr marL="0" indent="0">
              <a:lnSpc>
                <a:spcPct val="120000"/>
              </a:lnSpc>
              <a:spcBef>
                <a:spcPts val="0"/>
              </a:spcBef>
              <a:buNone/>
            </a:pPr>
            <a:r>
              <a:rPr lang="en-US" sz="2400" b="1" dirty="0">
                <a:solidFill>
                  <a:schemeClr val="accent1"/>
                </a:solidFill>
              </a:rPr>
              <a:t>Unprocessed</a:t>
            </a:r>
          </a:p>
          <a:p>
            <a:pPr>
              <a:lnSpc>
                <a:spcPct val="120000"/>
              </a:lnSpc>
              <a:spcBef>
                <a:spcPts val="0"/>
              </a:spcBef>
            </a:pPr>
            <a:r>
              <a:rPr lang="en-US" sz="2000" dirty="0"/>
              <a:t>Do not submit a Request for Tax analysis</a:t>
            </a:r>
          </a:p>
          <a:p>
            <a:pPr>
              <a:lnSpc>
                <a:spcPct val="120000"/>
              </a:lnSpc>
              <a:spcBef>
                <a:spcPts val="0"/>
              </a:spcBef>
            </a:pPr>
            <a:r>
              <a:rPr lang="en-US" sz="2000" b="1" i="1" dirty="0"/>
              <a:t>Contact your student </a:t>
            </a:r>
            <a:r>
              <a:rPr lang="en-US" sz="2000" dirty="0"/>
              <a:t>directly to remind them that they must complete the tax analysis process before their payment can be processed.</a:t>
            </a:r>
          </a:p>
          <a:p>
            <a:pPr marL="0" indent="0">
              <a:lnSpc>
                <a:spcPct val="120000"/>
              </a:lnSpc>
              <a:spcBef>
                <a:spcPts val="0"/>
              </a:spcBef>
              <a:buNone/>
            </a:pPr>
            <a:r>
              <a:rPr lang="en-US" sz="2400" b="1" dirty="0">
                <a:solidFill>
                  <a:schemeClr val="accent1"/>
                </a:solidFill>
              </a:rPr>
              <a:t>Payee is not on the Tax Analysis Status Report</a:t>
            </a:r>
          </a:p>
          <a:p>
            <a:pPr>
              <a:lnSpc>
                <a:spcPct val="120000"/>
              </a:lnSpc>
              <a:spcBef>
                <a:spcPts val="0"/>
              </a:spcBef>
            </a:pPr>
            <a:r>
              <a:rPr lang="en-US" sz="2000" dirty="0"/>
              <a:t>Submit the Request for Tax Analysis to initiate the process</a:t>
            </a:r>
          </a:p>
          <a:p>
            <a:pPr>
              <a:lnSpc>
                <a:spcPct val="120000"/>
              </a:lnSpc>
              <a:spcBef>
                <a:spcPts val="0"/>
              </a:spcBef>
            </a:pPr>
            <a:endParaRPr lang="en-US" sz="2400" dirty="0"/>
          </a:p>
          <a:p>
            <a:pPr>
              <a:lnSpc>
                <a:spcPct val="120000"/>
              </a:lnSpc>
              <a:spcBef>
                <a:spcPts val="0"/>
              </a:spcBef>
            </a:pPr>
            <a:endParaRPr lang="en-US" sz="2400" dirty="0"/>
          </a:p>
          <a:p>
            <a:pPr>
              <a:lnSpc>
                <a:spcPct val="120000"/>
              </a:lnSpc>
              <a:spcBef>
                <a:spcPts val="0"/>
              </a:spcBef>
            </a:pPr>
            <a:endParaRPr lang="en-US" sz="2400" dirty="0"/>
          </a:p>
          <a:p>
            <a:pPr>
              <a:lnSpc>
                <a:spcPct val="120000"/>
              </a:lnSpc>
              <a:spcBef>
                <a:spcPts val="0"/>
              </a:spcBef>
            </a:pPr>
            <a:endParaRPr lang="en-US" sz="2400" dirty="0"/>
          </a:p>
          <a:p>
            <a:pPr>
              <a:lnSpc>
                <a:spcPct val="120000"/>
              </a:lnSpc>
              <a:spcBef>
                <a:spcPts val="0"/>
              </a:spcBef>
            </a:pPr>
            <a:endParaRPr lang="en-US" sz="2400" dirty="0"/>
          </a:p>
          <a:p>
            <a:pPr marL="0" indent="0">
              <a:buNone/>
            </a:pPr>
            <a:endParaRPr lang="en-US" sz="2400" dirty="0"/>
          </a:p>
          <a:p>
            <a:pPr marL="0" indent="0">
              <a:buNone/>
            </a:pPr>
            <a:endParaRPr lang="en-US" dirty="0"/>
          </a:p>
        </p:txBody>
      </p:sp>
      <p:sp>
        <p:nvSpPr>
          <p:cNvPr id="4" name="Slide Number Placeholder 3">
            <a:extLst>
              <a:ext uri="{FF2B5EF4-FFF2-40B4-BE49-F238E27FC236}">
                <a16:creationId xmlns:a16="http://schemas.microsoft.com/office/drawing/2014/main" id="{922AA7AD-A218-4044-4221-1EF509EA1940}"/>
              </a:ext>
            </a:extLst>
          </p:cNvPr>
          <p:cNvSpPr>
            <a:spLocks noGrp="1"/>
          </p:cNvSpPr>
          <p:nvPr>
            <p:ph type="sldNum" sz="quarter" idx="12"/>
          </p:nvPr>
        </p:nvSpPr>
        <p:spPr/>
        <p:txBody>
          <a:bodyPr/>
          <a:lstStyle/>
          <a:p>
            <a:fld id="{3CD5B470-24F1-6744-BE88-730898E97D2D}" type="slidenum">
              <a:rPr lang="en-US" smtClean="0"/>
              <a:t>22</a:t>
            </a:fld>
            <a:endParaRPr lang="en-US" dirty="0"/>
          </a:p>
        </p:txBody>
      </p:sp>
    </p:spTree>
    <p:extLst>
      <p:ext uri="{BB962C8B-B14F-4D97-AF65-F5344CB8AC3E}">
        <p14:creationId xmlns:p14="http://schemas.microsoft.com/office/powerpoint/2010/main" val="214513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C9902-6174-5E77-B934-3E8F8AF9DAB9}"/>
              </a:ext>
            </a:extLst>
          </p:cNvPr>
          <p:cNvSpPr>
            <a:spLocks noGrp="1"/>
          </p:cNvSpPr>
          <p:nvPr>
            <p:ph type="title"/>
          </p:nvPr>
        </p:nvSpPr>
        <p:spPr>
          <a:xfrm>
            <a:off x="457200" y="205979"/>
            <a:ext cx="8530330" cy="857250"/>
          </a:xfrm>
        </p:spPr>
        <p:txBody>
          <a:bodyPr>
            <a:noAutofit/>
          </a:bodyPr>
          <a:lstStyle/>
          <a:p>
            <a:r>
              <a:rPr lang="en-US" sz="3600" dirty="0">
                <a:solidFill>
                  <a:srgbClr val="FF0000"/>
                </a:solidFill>
              </a:rPr>
              <a:t>NEW: </a:t>
            </a:r>
            <a:r>
              <a:rPr lang="en-US" sz="3600" dirty="0"/>
              <a:t>Student Programs Payment Guide</a:t>
            </a:r>
          </a:p>
        </p:txBody>
      </p:sp>
      <p:sp>
        <p:nvSpPr>
          <p:cNvPr id="3" name="Content Placeholder 2">
            <a:extLst>
              <a:ext uri="{FF2B5EF4-FFF2-40B4-BE49-F238E27FC236}">
                <a16:creationId xmlns:a16="http://schemas.microsoft.com/office/drawing/2014/main" id="{5CD1BF37-59E1-0A66-28AA-F7090828186C}"/>
              </a:ext>
            </a:extLst>
          </p:cNvPr>
          <p:cNvSpPr>
            <a:spLocks noGrp="1"/>
          </p:cNvSpPr>
          <p:nvPr>
            <p:ph idx="1"/>
          </p:nvPr>
        </p:nvSpPr>
        <p:spPr>
          <a:xfrm>
            <a:off x="457200" y="921855"/>
            <a:ext cx="8229600" cy="3394472"/>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sz="2400" dirty="0"/>
              <a:t>The Tax Office has compiled a list of the student programs.  The information repository offer guidance on the process.</a:t>
            </a:r>
          </a:p>
          <a:p>
            <a:r>
              <a:rPr lang="en-US" sz="2400" dirty="0"/>
              <a:t>Visit:  </a:t>
            </a:r>
            <a:r>
              <a:rPr lang="en-US" sz="2000" dirty="0">
                <a:hlinkClick r:id="rId2"/>
              </a:rPr>
              <a:t>Student Programs Payment Repository</a:t>
            </a:r>
            <a:endParaRPr lang="en-US" sz="2000" dirty="0"/>
          </a:p>
          <a:p>
            <a:pPr marL="0" indent="0">
              <a:buNone/>
            </a:pPr>
            <a:endParaRPr lang="en-US" dirty="0"/>
          </a:p>
        </p:txBody>
      </p:sp>
      <p:sp>
        <p:nvSpPr>
          <p:cNvPr id="4" name="Slide Number Placeholder 3">
            <a:extLst>
              <a:ext uri="{FF2B5EF4-FFF2-40B4-BE49-F238E27FC236}">
                <a16:creationId xmlns:a16="http://schemas.microsoft.com/office/drawing/2014/main" id="{CE95BCA1-2204-B29F-29DD-D7BB2B33764B}"/>
              </a:ext>
            </a:extLst>
          </p:cNvPr>
          <p:cNvSpPr>
            <a:spLocks noGrp="1"/>
          </p:cNvSpPr>
          <p:nvPr>
            <p:ph type="sldNum" sz="quarter" idx="12"/>
          </p:nvPr>
        </p:nvSpPr>
        <p:spPr/>
        <p:txBody>
          <a:bodyPr/>
          <a:lstStyle/>
          <a:p>
            <a:fld id="{3CD5B470-24F1-6744-BE88-730898E97D2D}" type="slidenum">
              <a:rPr lang="en-US" smtClean="0"/>
              <a:t>23</a:t>
            </a:fld>
            <a:endParaRPr lang="en-US" dirty="0"/>
          </a:p>
        </p:txBody>
      </p:sp>
      <p:pic>
        <p:nvPicPr>
          <p:cNvPr id="6" name="Picture 5">
            <a:extLst>
              <a:ext uri="{FF2B5EF4-FFF2-40B4-BE49-F238E27FC236}">
                <a16:creationId xmlns:a16="http://schemas.microsoft.com/office/drawing/2014/main" id="{B769866D-049E-1BD8-8D9C-DF432DFD943B}"/>
              </a:ext>
            </a:extLst>
          </p:cNvPr>
          <p:cNvPicPr>
            <a:picLocks noChangeAspect="1"/>
          </p:cNvPicPr>
          <p:nvPr/>
        </p:nvPicPr>
        <p:blipFill>
          <a:blip r:embed="rId3"/>
          <a:stretch>
            <a:fillRect/>
          </a:stretch>
        </p:blipFill>
        <p:spPr>
          <a:xfrm>
            <a:off x="781777" y="2285421"/>
            <a:ext cx="8205753" cy="2530884"/>
          </a:xfrm>
          <a:prstGeom prst="rect">
            <a:avLst/>
          </a:prstGeom>
        </p:spPr>
      </p:pic>
      <p:sp>
        <p:nvSpPr>
          <p:cNvPr id="7" name="Rectangle 6">
            <a:extLst>
              <a:ext uri="{FF2B5EF4-FFF2-40B4-BE49-F238E27FC236}">
                <a16:creationId xmlns:a16="http://schemas.microsoft.com/office/drawing/2014/main" id="{0BCA04B3-DBD2-BDDE-CC02-38B075F4A3B7}"/>
              </a:ext>
            </a:extLst>
          </p:cNvPr>
          <p:cNvSpPr/>
          <p:nvPr/>
        </p:nvSpPr>
        <p:spPr>
          <a:xfrm>
            <a:off x="2310431" y="3252751"/>
            <a:ext cx="2149887" cy="635194"/>
          </a:xfrm>
          <a:prstGeom prst="rect">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2585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FCF58-E92D-31A6-1946-F1C83B57D440}"/>
              </a:ext>
            </a:extLst>
          </p:cNvPr>
          <p:cNvSpPr>
            <a:spLocks noGrp="1"/>
          </p:cNvSpPr>
          <p:nvPr>
            <p:ph type="title"/>
          </p:nvPr>
        </p:nvSpPr>
        <p:spPr>
          <a:xfrm>
            <a:off x="457200" y="424639"/>
            <a:ext cx="8229600" cy="993343"/>
          </a:xfrm>
        </p:spPr>
        <p:txBody>
          <a:bodyPr>
            <a:normAutofit fontScale="90000"/>
          </a:bodyPr>
          <a:lstStyle/>
          <a:p>
            <a:r>
              <a:rPr lang="en-US" dirty="0"/>
              <a:t>What happens if you don’t see your program listed in the portal </a:t>
            </a:r>
          </a:p>
        </p:txBody>
      </p:sp>
      <p:sp>
        <p:nvSpPr>
          <p:cNvPr id="3" name="Content Placeholder 2">
            <a:extLst>
              <a:ext uri="{FF2B5EF4-FFF2-40B4-BE49-F238E27FC236}">
                <a16:creationId xmlns:a16="http://schemas.microsoft.com/office/drawing/2014/main" id="{ACD13FF5-BA07-8F06-5719-D604981D1EAD}"/>
              </a:ext>
            </a:extLst>
          </p:cNvPr>
          <p:cNvSpPr>
            <a:spLocks noGrp="1"/>
          </p:cNvSpPr>
          <p:nvPr>
            <p:ph idx="1"/>
          </p:nvPr>
        </p:nvSpPr>
        <p:spPr>
          <a:xfrm>
            <a:off x="457200" y="1497496"/>
            <a:ext cx="8229600" cy="3379303"/>
          </a:xfrm>
        </p:spPr>
        <p:style>
          <a:lnRef idx="2">
            <a:schemeClr val="accent2"/>
          </a:lnRef>
          <a:fillRef idx="1">
            <a:schemeClr val="lt1"/>
          </a:fillRef>
          <a:effectRef idx="0">
            <a:schemeClr val="accent2"/>
          </a:effectRef>
          <a:fontRef idx="minor">
            <a:schemeClr val="dk1"/>
          </a:fontRef>
        </p:style>
        <p:txBody>
          <a:bodyPr>
            <a:normAutofit/>
          </a:bodyPr>
          <a:lstStyle/>
          <a:p>
            <a:pPr marL="0" marR="8190" indent="0" algn="l">
              <a:spcBef>
                <a:spcPts val="0"/>
              </a:spcBef>
              <a:buNone/>
            </a:pPr>
            <a:r>
              <a:rPr lang="en-US" sz="2400" b="0" i="0" u="none" strike="noStrike" baseline="0" dirty="0">
                <a:solidFill>
                  <a:srgbClr val="000000"/>
                </a:solidFill>
                <a:latin typeface="Arial" panose="020B0604020202020204" pitchFamily="34" charset="0"/>
              </a:rPr>
              <a:t>The Tax and Compliance office will help you determine how to pay the student.</a:t>
            </a:r>
          </a:p>
          <a:p>
            <a:pPr marL="0" marR="8190" indent="0" algn="l">
              <a:spcBef>
                <a:spcPts val="0"/>
              </a:spcBef>
              <a:buNone/>
            </a:pPr>
            <a:r>
              <a:rPr lang="en-US" sz="2400" b="1" i="0" u="none" strike="noStrike" baseline="0" dirty="0">
                <a:solidFill>
                  <a:srgbClr val="000000"/>
                </a:solidFill>
                <a:latin typeface="Arial" panose="020B0604020202020204" pitchFamily="34" charset="0"/>
              </a:rPr>
              <a:t>	Step 1: </a:t>
            </a:r>
            <a:r>
              <a:rPr lang="en-US" sz="2400" b="0" i="0" u="none" strike="noStrike" baseline="0" dirty="0">
                <a:solidFill>
                  <a:srgbClr val="000000"/>
                </a:solidFill>
                <a:latin typeface="Arial" panose="020B0604020202020204" pitchFamily="34" charset="0"/>
              </a:rPr>
              <a:t>Review the repository of student payments to 	find your program and instructions. </a:t>
            </a:r>
          </a:p>
          <a:p>
            <a:pPr marL="0" marR="8190" indent="0" algn="l">
              <a:spcBef>
                <a:spcPts val="0"/>
              </a:spcBef>
              <a:buNone/>
            </a:pPr>
            <a:r>
              <a:rPr lang="en-US" sz="2400" b="1" i="0" u="none" strike="noStrike" baseline="0" dirty="0">
                <a:solidFill>
                  <a:srgbClr val="000000"/>
                </a:solidFill>
                <a:latin typeface="Arial" panose="020B0604020202020204" pitchFamily="34" charset="0"/>
              </a:rPr>
              <a:t>	Step 2: </a:t>
            </a:r>
            <a:r>
              <a:rPr lang="en-US" sz="2400" b="0" i="0" u="none" strike="noStrike" baseline="0" dirty="0">
                <a:solidFill>
                  <a:srgbClr val="000000"/>
                </a:solidFill>
                <a:latin typeface="Arial" panose="020B0604020202020204" pitchFamily="34" charset="0"/>
              </a:rPr>
              <a:t>If your program is NOT listed, send an email to 	</a:t>
            </a:r>
            <a:r>
              <a:rPr lang="en-US" sz="2400" b="0" i="0" u="none" strike="noStrike" baseline="0" dirty="0">
                <a:solidFill>
                  <a:srgbClr val="006500"/>
                </a:solidFill>
                <a:latin typeface="Arial" panose="020B0604020202020204" pitchFamily="34" charset="0"/>
                <a:hlinkClick r:id="rId2"/>
              </a:rPr>
              <a:t>Tax@wm.edu</a:t>
            </a:r>
            <a:r>
              <a:rPr lang="en-US" sz="2400" b="0" i="0" u="none" strike="noStrike" baseline="0" dirty="0">
                <a:solidFill>
                  <a:srgbClr val="006500"/>
                </a:solidFill>
                <a:latin typeface="Arial" panose="020B0604020202020204" pitchFamily="34" charset="0"/>
              </a:rPr>
              <a:t> </a:t>
            </a:r>
            <a:r>
              <a:rPr lang="en-US" sz="2400" b="0" i="0" u="none" strike="noStrike" baseline="0" dirty="0">
                <a:solidFill>
                  <a:srgbClr val="000000"/>
                </a:solidFill>
                <a:latin typeface="Arial" panose="020B0604020202020204" pitchFamily="34" charset="0"/>
              </a:rPr>
              <a:t>to request review and guidance. </a:t>
            </a:r>
          </a:p>
          <a:p>
            <a:pPr marL="0" marR="8190" indent="0" algn="l">
              <a:spcBef>
                <a:spcPts val="0"/>
              </a:spcBef>
              <a:buNone/>
            </a:pPr>
            <a:r>
              <a:rPr lang="en-US" sz="2400" b="1" i="0" u="none" strike="noStrike" baseline="0" dirty="0">
                <a:solidFill>
                  <a:srgbClr val="000000"/>
                </a:solidFill>
                <a:latin typeface="Arial" panose="020B0604020202020204" pitchFamily="34" charset="0"/>
              </a:rPr>
              <a:t>	Step 3: </a:t>
            </a:r>
            <a:r>
              <a:rPr lang="en-US" sz="2400" b="0" i="0" u="none" strike="noStrike" baseline="0" dirty="0">
                <a:solidFill>
                  <a:srgbClr val="000000"/>
                </a:solidFill>
                <a:latin typeface="Arial" panose="020B0604020202020204" pitchFamily="34" charset="0"/>
              </a:rPr>
              <a:t>Tax office will update the repository with the 	new programs. </a:t>
            </a:r>
            <a:endParaRPr lang="en-US" dirty="0">
              <a:effectLst/>
              <a:latin typeface="+mn-lt"/>
              <a:ea typeface="Calibri" panose="020F0502020204030204" pitchFamily="34" charset="0"/>
            </a:endParaRPr>
          </a:p>
        </p:txBody>
      </p:sp>
      <p:sp>
        <p:nvSpPr>
          <p:cNvPr id="4" name="Slide Number Placeholder 3">
            <a:extLst>
              <a:ext uri="{FF2B5EF4-FFF2-40B4-BE49-F238E27FC236}">
                <a16:creationId xmlns:a16="http://schemas.microsoft.com/office/drawing/2014/main" id="{B17C022E-7879-78EF-B146-D465615DED91}"/>
              </a:ext>
            </a:extLst>
          </p:cNvPr>
          <p:cNvSpPr>
            <a:spLocks noGrp="1"/>
          </p:cNvSpPr>
          <p:nvPr>
            <p:ph type="sldNum" sz="quarter" idx="12"/>
          </p:nvPr>
        </p:nvSpPr>
        <p:spPr/>
        <p:txBody>
          <a:bodyPr/>
          <a:lstStyle/>
          <a:p>
            <a:fld id="{3CD5B470-24F1-6744-BE88-730898E97D2D}" type="slidenum">
              <a:rPr lang="en-US" smtClean="0"/>
              <a:t>24</a:t>
            </a:fld>
            <a:endParaRPr lang="en-US" dirty="0"/>
          </a:p>
        </p:txBody>
      </p:sp>
    </p:spTree>
    <p:extLst>
      <p:ext uri="{BB962C8B-B14F-4D97-AF65-F5344CB8AC3E}">
        <p14:creationId xmlns:p14="http://schemas.microsoft.com/office/powerpoint/2010/main" val="3219388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476AC-DF4B-6AED-FE3A-9A041AA1054D}"/>
              </a:ext>
            </a:extLst>
          </p:cNvPr>
          <p:cNvSpPr>
            <a:spLocks noGrp="1"/>
          </p:cNvSpPr>
          <p:nvPr>
            <p:ph type="title"/>
          </p:nvPr>
        </p:nvSpPr>
        <p:spPr>
          <a:xfrm>
            <a:off x="457200" y="205979"/>
            <a:ext cx="8229600" cy="857250"/>
          </a:xfrm>
        </p:spPr>
        <p:txBody>
          <a:bodyPr anchor="ctr">
            <a:normAutofit/>
          </a:bodyPr>
          <a:lstStyle/>
          <a:p>
            <a:r>
              <a:rPr lang="en-US" dirty="0"/>
              <a:t>Examples</a:t>
            </a:r>
          </a:p>
        </p:txBody>
      </p:sp>
      <p:pic>
        <p:nvPicPr>
          <p:cNvPr id="19" name="Picture 18">
            <a:extLst>
              <a:ext uri="{FF2B5EF4-FFF2-40B4-BE49-F238E27FC236}">
                <a16:creationId xmlns:a16="http://schemas.microsoft.com/office/drawing/2014/main" id="{C5798044-A169-1D3E-ADF5-A3D54C826B43}"/>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10858" b="14142"/>
          <a:stretch/>
        </p:blipFill>
        <p:spPr>
          <a:xfrm>
            <a:off x="1554692" y="1200151"/>
            <a:ext cx="6034616" cy="3394472"/>
          </a:xfrm>
          <a:prstGeom prst="rect">
            <a:avLst/>
          </a:prstGeom>
          <a:noFill/>
        </p:spPr>
      </p:pic>
      <p:sp>
        <p:nvSpPr>
          <p:cNvPr id="24" name="Slide Number Placeholder 3">
            <a:extLst>
              <a:ext uri="{FF2B5EF4-FFF2-40B4-BE49-F238E27FC236}">
                <a16:creationId xmlns:a16="http://schemas.microsoft.com/office/drawing/2014/main" id="{E22DE42B-4CAD-E116-E6A8-C686A4DE1915}"/>
              </a:ext>
            </a:extLst>
          </p:cNvPr>
          <p:cNvSpPr>
            <a:spLocks noGrp="1"/>
          </p:cNvSpPr>
          <p:nvPr>
            <p:ph type="sldNum" sz="quarter" idx="12"/>
          </p:nvPr>
        </p:nvSpPr>
        <p:spPr>
          <a:xfrm>
            <a:off x="6553200" y="4767263"/>
            <a:ext cx="2133600" cy="273844"/>
          </a:xfrm>
        </p:spPr>
        <p:txBody>
          <a:bodyPr/>
          <a:lstStyle/>
          <a:p>
            <a:pPr>
              <a:spcAft>
                <a:spcPts val="600"/>
              </a:spcAft>
            </a:pPr>
            <a:fld id="{3CD5B470-24F1-6744-BE88-730898E97D2D}" type="slidenum">
              <a:rPr lang="en-US" smtClean="0"/>
              <a:pPr>
                <a:spcAft>
                  <a:spcPts val="600"/>
                </a:spcAft>
              </a:pPr>
              <a:t>25</a:t>
            </a:fld>
            <a:endParaRPr lang="en-US"/>
          </a:p>
        </p:txBody>
      </p:sp>
      <p:sp>
        <p:nvSpPr>
          <p:cNvPr id="5" name="Slide Number Placeholder 4" hidden="1">
            <a:extLst>
              <a:ext uri="{FF2B5EF4-FFF2-40B4-BE49-F238E27FC236}">
                <a16:creationId xmlns:a16="http://schemas.microsoft.com/office/drawing/2014/main" id="{C80B38E9-98BB-257C-EE03-E142FFFAC794}"/>
              </a:ext>
            </a:extLst>
          </p:cNvPr>
          <p:cNvSpPr>
            <a:spLocks noGrp="1"/>
          </p:cNvSpPr>
          <p:nvPr>
            <p:ph type="sldNum" sz="quarter" idx="12"/>
          </p:nvPr>
        </p:nvSpPr>
        <p:spPr/>
        <p:txBody>
          <a:bodyPr anchor="ctr">
            <a:normAutofit/>
          </a:bodyPr>
          <a:lstStyle/>
          <a:p>
            <a:pPr>
              <a:lnSpc>
                <a:spcPct val="90000"/>
              </a:lnSpc>
              <a:spcAft>
                <a:spcPts val="600"/>
              </a:spcAft>
            </a:pPr>
            <a:fld id="{3CD5B470-24F1-6744-BE88-730898E97D2D}" type="slidenum">
              <a:rPr lang="en-US" smtClean="0"/>
              <a:pPr>
                <a:lnSpc>
                  <a:spcPct val="90000"/>
                </a:lnSpc>
                <a:spcAft>
                  <a:spcPts val="600"/>
                </a:spcAft>
              </a:pPr>
              <a:t>25</a:t>
            </a:fld>
            <a:endParaRPr lang="en-US" dirty="0"/>
          </a:p>
        </p:txBody>
      </p:sp>
      <p:sp>
        <p:nvSpPr>
          <p:cNvPr id="13" name="Slide Number Placeholder 3" hidden="1">
            <a:extLst>
              <a:ext uri="{FF2B5EF4-FFF2-40B4-BE49-F238E27FC236}">
                <a16:creationId xmlns:a16="http://schemas.microsoft.com/office/drawing/2014/main" id="{F567A804-205B-65F7-893F-3672BCA62894}"/>
              </a:ext>
            </a:extLst>
          </p:cNvPr>
          <p:cNvSpPr>
            <a:spLocks noGrp="1"/>
          </p:cNvSpPr>
          <p:nvPr>
            <p:ph type="sldNum" sz="quarter" idx="4294967295"/>
          </p:nvPr>
        </p:nvSpPr>
        <p:spPr>
          <a:xfrm>
            <a:off x="7010400" y="4767263"/>
            <a:ext cx="2133600" cy="274637"/>
          </a:xfrm>
        </p:spPr>
        <p:txBody>
          <a:bodyPr/>
          <a:lstStyle/>
          <a:p>
            <a:pPr>
              <a:spcAft>
                <a:spcPts val="600"/>
              </a:spcAft>
            </a:pPr>
            <a:fld id="{3CD5B470-24F1-6744-BE88-730898E97D2D}" type="slidenum">
              <a:rPr lang="en-US" smtClean="0"/>
              <a:pPr>
                <a:spcAft>
                  <a:spcPts val="600"/>
                </a:spcAft>
              </a:pPr>
              <a:t>25</a:t>
            </a:fld>
            <a:endParaRPr lang="en-US" dirty="0"/>
          </a:p>
        </p:txBody>
      </p:sp>
      <p:sp>
        <p:nvSpPr>
          <p:cNvPr id="4" name="Rectangle 3">
            <a:extLst>
              <a:ext uri="{FF2B5EF4-FFF2-40B4-BE49-F238E27FC236}">
                <a16:creationId xmlns:a16="http://schemas.microsoft.com/office/drawing/2014/main" id="{82176E6D-470D-278E-73C2-3FD6B0BAAD1A}"/>
              </a:ext>
            </a:extLst>
          </p:cNvPr>
          <p:cNvSpPr/>
          <p:nvPr/>
        </p:nvSpPr>
        <p:spPr>
          <a:xfrm>
            <a:off x="5779566" y="3713441"/>
            <a:ext cx="2806022" cy="7538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Remember you are not alone in this process</a:t>
            </a:r>
          </a:p>
        </p:txBody>
      </p:sp>
    </p:spTree>
    <p:extLst>
      <p:ext uri="{BB962C8B-B14F-4D97-AF65-F5344CB8AC3E}">
        <p14:creationId xmlns:p14="http://schemas.microsoft.com/office/powerpoint/2010/main" val="1868909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7D2661F1-86BE-9B62-EF5E-797C268E35BB}"/>
              </a:ext>
            </a:extLst>
          </p:cNvPr>
          <p:cNvSpPr>
            <a:spLocks noGrp="1"/>
          </p:cNvSpPr>
          <p:nvPr>
            <p:ph type="title"/>
          </p:nvPr>
        </p:nvSpPr>
        <p:spPr/>
        <p:txBody>
          <a:bodyPr/>
          <a:lstStyle/>
          <a:p>
            <a:r>
              <a:rPr lang="en-US" dirty="0"/>
              <a:t>Examples</a:t>
            </a:r>
          </a:p>
        </p:txBody>
      </p:sp>
      <p:graphicFrame>
        <p:nvGraphicFramePr>
          <p:cNvPr id="21" name="Table 21">
            <a:extLst>
              <a:ext uri="{FF2B5EF4-FFF2-40B4-BE49-F238E27FC236}">
                <a16:creationId xmlns:a16="http://schemas.microsoft.com/office/drawing/2014/main" id="{354D4626-85DD-45C4-DA7C-E0C7F10B476F}"/>
              </a:ext>
            </a:extLst>
          </p:cNvPr>
          <p:cNvGraphicFramePr>
            <a:graphicFrameLocks noGrp="1"/>
          </p:cNvGraphicFramePr>
          <p:nvPr>
            <p:ph idx="1"/>
            <p:extLst>
              <p:ext uri="{D42A27DB-BD31-4B8C-83A1-F6EECF244321}">
                <p14:modId xmlns:p14="http://schemas.microsoft.com/office/powerpoint/2010/main" val="96696482"/>
              </p:ext>
            </p:extLst>
          </p:nvPr>
        </p:nvGraphicFramePr>
        <p:xfrm>
          <a:off x="192157" y="1027718"/>
          <a:ext cx="1828802" cy="2231778"/>
        </p:xfrm>
        <a:graphic>
          <a:graphicData uri="http://schemas.openxmlformats.org/drawingml/2006/table">
            <a:tbl>
              <a:tblPr firstRow="1" bandRow="1">
                <a:tableStyleId>{5C22544A-7EE6-4342-B048-85BDC9FD1C3A}</a:tableStyleId>
              </a:tblPr>
              <a:tblGrid>
                <a:gridCol w="1828802">
                  <a:extLst>
                    <a:ext uri="{9D8B030D-6E8A-4147-A177-3AD203B41FA5}">
                      <a16:colId xmlns:a16="http://schemas.microsoft.com/office/drawing/2014/main" val="2200245354"/>
                    </a:ext>
                  </a:extLst>
                </a:gridCol>
              </a:tblGrid>
              <a:tr h="2231778">
                <a:tc>
                  <a:txBody>
                    <a:bodyPr/>
                    <a:lstStyle/>
                    <a:p>
                      <a:r>
                        <a:rPr lang="en-US" sz="1800" b="1" kern="1200" dirty="0">
                          <a:solidFill>
                            <a:schemeClr val="lt1"/>
                          </a:solidFill>
                          <a:effectLst/>
                          <a:latin typeface="+mn-lt"/>
                          <a:ea typeface="+mn-ea"/>
                          <a:cs typeface="+mn-cs"/>
                        </a:rPr>
                        <a:t>Faculty invites a student to a conference. The student will present research findings. </a:t>
                      </a:r>
                      <a:endParaRPr lang="en-US" dirty="0"/>
                    </a:p>
                  </a:txBody>
                  <a:tcPr/>
                </a:tc>
                <a:extLst>
                  <a:ext uri="{0D108BD9-81ED-4DB2-BD59-A6C34878D82A}">
                    <a16:rowId xmlns:a16="http://schemas.microsoft.com/office/drawing/2014/main" val="2387652884"/>
                  </a:ext>
                </a:extLst>
              </a:tr>
            </a:tbl>
          </a:graphicData>
        </a:graphic>
      </p:graphicFrame>
      <p:sp>
        <p:nvSpPr>
          <p:cNvPr id="4" name="Slide Number Placeholder 3">
            <a:extLst>
              <a:ext uri="{FF2B5EF4-FFF2-40B4-BE49-F238E27FC236}">
                <a16:creationId xmlns:a16="http://schemas.microsoft.com/office/drawing/2014/main" id="{3E4BB4C2-9F29-BD88-0419-DE6CB5B2F6A5}"/>
              </a:ext>
            </a:extLst>
          </p:cNvPr>
          <p:cNvSpPr>
            <a:spLocks noGrp="1"/>
          </p:cNvSpPr>
          <p:nvPr>
            <p:ph type="sldNum" sz="quarter" idx="12"/>
          </p:nvPr>
        </p:nvSpPr>
        <p:spPr/>
        <p:txBody>
          <a:bodyPr/>
          <a:lstStyle/>
          <a:p>
            <a:fld id="{3CD5B470-24F1-6744-BE88-730898E97D2D}" type="slidenum">
              <a:rPr lang="en-US" smtClean="0"/>
              <a:t>26</a:t>
            </a:fld>
            <a:endParaRPr lang="en-US" dirty="0"/>
          </a:p>
        </p:txBody>
      </p:sp>
      <p:graphicFrame>
        <p:nvGraphicFramePr>
          <p:cNvPr id="22" name="Table 22">
            <a:extLst>
              <a:ext uri="{FF2B5EF4-FFF2-40B4-BE49-F238E27FC236}">
                <a16:creationId xmlns:a16="http://schemas.microsoft.com/office/drawing/2014/main" id="{F3498E54-21B5-1AEA-F373-8F30B2355429}"/>
              </a:ext>
            </a:extLst>
          </p:cNvPr>
          <p:cNvGraphicFramePr>
            <a:graphicFrameLocks noGrp="1"/>
          </p:cNvGraphicFramePr>
          <p:nvPr>
            <p:extLst>
              <p:ext uri="{D42A27DB-BD31-4B8C-83A1-F6EECF244321}">
                <p14:modId xmlns:p14="http://schemas.microsoft.com/office/powerpoint/2010/main" val="663763020"/>
              </p:ext>
            </p:extLst>
          </p:nvPr>
        </p:nvGraphicFramePr>
        <p:xfrm>
          <a:off x="2020959" y="1050566"/>
          <a:ext cx="2040834" cy="2232454"/>
        </p:xfrm>
        <a:graphic>
          <a:graphicData uri="http://schemas.openxmlformats.org/drawingml/2006/table">
            <a:tbl>
              <a:tblPr firstRow="1" bandRow="1">
                <a:tableStyleId>{7E9639D4-E3E2-4D34-9284-5A2195B3D0D7}</a:tableStyleId>
              </a:tblPr>
              <a:tblGrid>
                <a:gridCol w="2040834">
                  <a:extLst>
                    <a:ext uri="{9D8B030D-6E8A-4147-A177-3AD203B41FA5}">
                      <a16:colId xmlns:a16="http://schemas.microsoft.com/office/drawing/2014/main" val="3948188206"/>
                    </a:ext>
                  </a:extLst>
                </a:gridCol>
              </a:tblGrid>
              <a:tr h="2232454">
                <a:tc>
                  <a:txBody>
                    <a:bodyPr/>
                    <a:lstStyle/>
                    <a:p>
                      <a:r>
                        <a:rPr lang="en-US" dirty="0"/>
                        <a:t>The student is receiving a graduation award but has graduated. </a:t>
                      </a:r>
                    </a:p>
                  </a:txBody>
                  <a:tcPr/>
                </a:tc>
                <a:extLst>
                  <a:ext uri="{0D108BD9-81ED-4DB2-BD59-A6C34878D82A}">
                    <a16:rowId xmlns:a16="http://schemas.microsoft.com/office/drawing/2014/main" val="3567300711"/>
                  </a:ext>
                </a:extLst>
              </a:tr>
            </a:tbl>
          </a:graphicData>
        </a:graphic>
      </p:graphicFrame>
      <p:graphicFrame>
        <p:nvGraphicFramePr>
          <p:cNvPr id="23" name="Table 23">
            <a:extLst>
              <a:ext uri="{FF2B5EF4-FFF2-40B4-BE49-F238E27FC236}">
                <a16:creationId xmlns:a16="http://schemas.microsoft.com/office/drawing/2014/main" id="{AE2CE014-608C-095A-740C-AF5E37FD6ECD}"/>
              </a:ext>
            </a:extLst>
          </p:cNvPr>
          <p:cNvGraphicFramePr>
            <a:graphicFrameLocks noGrp="1"/>
          </p:cNvGraphicFramePr>
          <p:nvPr>
            <p:extLst>
              <p:ext uri="{D42A27DB-BD31-4B8C-83A1-F6EECF244321}">
                <p14:modId xmlns:p14="http://schemas.microsoft.com/office/powerpoint/2010/main" val="1793706666"/>
              </p:ext>
            </p:extLst>
          </p:nvPr>
        </p:nvGraphicFramePr>
        <p:xfrm>
          <a:off x="4068417" y="1051242"/>
          <a:ext cx="2332384" cy="2286000"/>
        </p:xfrm>
        <a:graphic>
          <a:graphicData uri="http://schemas.openxmlformats.org/drawingml/2006/table">
            <a:tbl>
              <a:tblPr firstRow="1" bandRow="1">
                <a:tableStyleId>{6E25E649-3F16-4E02-A733-19D2CDBF48F0}</a:tableStyleId>
              </a:tblPr>
              <a:tblGrid>
                <a:gridCol w="2332384">
                  <a:extLst>
                    <a:ext uri="{9D8B030D-6E8A-4147-A177-3AD203B41FA5}">
                      <a16:colId xmlns:a16="http://schemas.microsoft.com/office/drawing/2014/main" val="2368591325"/>
                    </a:ext>
                  </a:extLst>
                </a:gridCol>
              </a:tblGrid>
              <a:tr h="2231778">
                <a:tc>
                  <a:txBody>
                    <a:bodyPr/>
                    <a:lstStyle/>
                    <a:p>
                      <a:r>
                        <a:rPr lang="en-US" sz="1600" b="1" kern="1200" dirty="0">
                          <a:solidFill>
                            <a:schemeClr val="lt1"/>
                          </a:solidFill>
                          <a:effectLst/>
                          <a:latin typeface="+mn-lt"/>
                          <a:ea typeface="+mn-ea"/>
                          <a:cs typeface="+mn-cs"/>
                        </a:rPr>
                        <a:t>The student attended a conference in July that benefited the student’s independent research. The student is asking to be reimbursed and he is enrolled. </a:t>
                      </a:r>
                      <a:endParaRPr lang="en-US" sz="1400" dirty="0"/>
                    </a:p>
                  </a:txBody>
                  <a:tcPr/>
                </a:tc>
                <a:extLst>
                  <a:ext uri="{0D108BD9-81ED-4DB2-BD59-A6C34878D82A}">
                    <a16:rowId xmlns:a16="http://schemas.microsoft.com/office/drawing/2014/main" val="2233379351"/>
                  </a:ext>
                </a:extLst>
              </a:tr>
            </a:tbl>
          </a:graphicData>
        </a:graphic>
      </p:graphicFrame>
      <p:graphicFrame>
        <p:nvGraphicFramePr>
          <p:cNvPr id="24" name="Table 24">
            <a:extLst>
              <a:ext uri="{FF2B5EF4-FFF2-40B4-BE49-F238E27FC236}">
                <a16:creationId xmlns:a16="http://schemas.microsoft.com/office/drawing/2014/main" id="{6806CEA7-A01F-8703-91C5-8ACEC545D511}"/>
              </a:ext>
            </a:extLst>
          </p:cNvPr>
          <p:cNvGraphicFramePr>
            <a:graphicFrameLocks noGrp="1"/>
          </p:cNvGraphicFramePr>
          <p:nvPr>
            <p:extLst>
              <p:ext uri="{D42A27DB-BD31-4B8C-83A1-F6EECF244321}">
                <p14:modId xmlns:p14="http://schemas.microsoft.com/office/powerpoint/2010/main" val="1598923109"/>
              </p:ext>
            </p:extLst>
          </p:nvPr>
        </p:nvGraphicFramePr>
        <p:xfrm>
          <a:off x="6400801" y="1050566"/>
          <a:ext cx="2464902" cy="2232453"/>
        </p:xfrm>
        <a:graphic>
          <a:graphicData uri="http://schemas.openxmlformats.org/drawingml/2006/table">
            <a:tbl>
              <a:tblPr firstRow="1" bandRow="1">
                <a:tableStyleId>{7E9639D4-E3E2-4D34-9284-5A2195B3D0D7}</a:tableStyleId>
              </a:tblPr>
              <a:tblGrid>
                <a:gridCol w="2464902">
                  <a:extLst>
                    <a:ext uri="{9D8B030D-6E8A-4147-A177-3AD203B41FA5}">
                      <a16:colId xmlns:a16="http://schemas.microsoft.com/office/drawing/2014/main" val="469612752"/>
                    </a:ext>
                  </a:extLst>
                </a:gridCol>
              </a:tblGrid>
              <a:tr h="2232453">
                <a:tc>
                  <a:txBody>
                    <a:bodyPr/>
                    <a:lstStyle/>
                    <a:p>
                      <a:r>
                        <a:rPr lang="en-US" sz="1600" dirty="0"/>
                        <a:t>A donor gift mandates that the university buys supplies and books for a student.  </a:t>
                      </a:r>
                    </a:p>
                  </a:txBody>
                  <a:tcPr/>
                </a:tc>
                <a:extLst>
                  <a:ext uri="{0D108BD9-81ED-4DB2-BD59-A6C34878D82A}">
                    <a16:rowId xmlns:a16="http://schemas.microsoft.com/office/drawing/2014/main" val="2348944880"/>
                  </a:ext>
                </a:extLst>
              </a:tr>
            </a:tbl>
          </a:graphicData>
        </a:graphic>
      </p:graphicFrame>
      <p:sp>
        <p:nvSpPr>
          <p:cNvPr id="3" name="Star: 12 Points 2">
            <a:extLst>
              <a:ext uri="{FF2B5EF4-FFF2-40B4-BE49-F238E27FC236}">
                <a16:creationId xmlns:a16="http://schemas.microsoft.com/office/drawing/2014/main" id="{045418BA-8DBB-D1FC-CE7C-37F5AAE1CE4E}"/>
              </a:ext>
            </a:extLst>
          </p:cNvPr>
          <p:cNvSpPr/>
          <p:nvPr/>
        </p:nvSpPr>
        <p:spPr>
          <a:xfrm>
            <a:off x="207063" y="3419736"/>
            <a:ext cx="1785733" cy="1271534"/>
          </a:xfrm>
          <a:prstGeom prst="star12">
            <a:avLst/>
          </a:prstGeom>
        </p:spPr>
        <p:style>
          <a:lnRef idx="1">
            <a:schemeClr val="accent1"/>
          </a:lnRef>
          <a:fillRef idx="1001">
            <a:schemeClr val="dk2"/>
          </a:fillRef>
          <a:effectRef idx="2">
            <a:schemeClr val="accent1"/>
          </a:effectRef>
          <a:fontRef idx="minor">
            <a:schemeClr val="lt1"/>
          </a:fontRef>
        </p:style>
        <p:txBody>
          <a:bodyPr rtlCol="0" anchor="ctr"/>
          <a:lstStyle/>
          <a:p>
            <a:pPr algn="ctr"/>
            <a:r>
              <a:rPr lang="en-US" sz="1200" dirty="0"/>
              <a:t>Reimbursement</a:t>
            </a:r>
          </a:p>
        </p:txBody>
      </p:sp>
      <p:sp>
        <p:nvSpPr>
          <p:cNvPr id="5" name="Star: 12 Points 4">
            <a:extLst>
              <a:ext uri="{FF2B5EF4-FFF2-40B4-BE49-F238E27FC236}">
                <a16:creationId xmlns:a16="http://schemas.microsoft.com/office/drawing/2014/main" id="{7686B217-BF91-CD8E-5FC1-018133992F2E}"/>
              </a:ext>
            </a:extLst>
          </p:cNvPr>
          <p:cNvSpPr/>
          <p:nvPr/>
        </p:nvSpPr>
        <p:spPr>
          <a:xfrm>
            <a:off x="2251215" y="3419737"/>
            <a:ext cx="1673091" cy="1176127"/>
          </a:xfrm>
          <a:prstGeom prst="star12">
            <a:avLst/>
          </a:prstGeom>
        </p:spPr>
        <p:style>
          <a:lnRef idx="1">
            <a:schemeClr val="accent1"/>
          </a:lnRef>
          <a:fillRef idx="1003">
            <a:schemeClr val="dk2"/>
          </a:fillRef>
          <a:effectRef idx="2">
            <a:schemeClr val="accent1"/>
          </a:effectRef>
          <a:fontRef idx="minor">
            <a:schemeClr val="lt1"/>
          </a:fontRef>
        </p:style>
        <p:txBody>
          <a:bodyPr rtlCol="0" anchor="ctr"/>
          <a:lstStyle/>
          <a:p>
            <a:pPr algn="ctr"/>
            <a:r>
              <a:rPr lang="en-US" sz="1400" dirty="0"/>
              <a:t>Awards- AP</a:t>
            </a:r>
          </a:p>
        </p:txBody>
      </p:sp>
      <p:sp>
        <p:nvSpPr>
          <p:cNvPr id="7" name="Star: 12 Points 6">
            <a:extLst>
              <a:ext uri="{FF2B5EF4-FFF2-40B4-BE49-F238E27FC236}">
                <a16:creationId xmlns:a16="http://schemas.microsoft.com/office/drawing/2014/main" id="{A7524890-6CDA-9DAE-C2D0-FD9FF9C7EDDA}"/>
              </a:ext>
            </a:extLst>
          </p:cNvPr>
          <p:cNvSpPr/>
          <p:nvPr/>
        </p:nvSpPr>
        <p:spPr>
          <a:xfrm>
            <a:off x="4338430" y="3419736"/>
            <a:ext cx="1785733" cy="1140358"/>
          </a:xfrm>
          <a:prstGeom prst="star12">
            <a:avLst/>
          </a:prstGeom>
        </p:spPr>
        <p:style>
          <a:lnRef idx="1">
            <a:schemeClr val="accent1"/>
          </a:lnRef>
          <a:fillRef idx="1001">
            <a:schemeClr val="dk2"/>
          </a:fillRef>
          <a:effectRef idx="2">
            <a:schemeClr val="accent1"/>
          </a:effectRef>
          <a:fontRef idx="minor">
            <a:schemeClr val="lt1"/>
          </a:fontRef>
        </p:style>
        <p:txBody>
          <a:bodyPr rtlCol="0" anchor="ctr"/>
          <a:lstStyle/>
          <a:p>
            <a:pPr algn="ctr"/>
            <a:r>
              <a:rPr lang="en-US" sz="1400" dirty="0"/>
              <a:t>Non-Qualified Financial Aid</a:t>
            </a:r>
          </a:p>
        </p:txBody>
      </p:sp>
      <p:sp>
        <p:nvSpPr>
          <p:cNvPr id="8" name="Star: 12 Points 7">
            <a:extLst>
              <a:ext uri="{FF2B5EF4-FFF2-40B4-BE49-F238E27FC236}">
                <a16:creationId xmlns:a16="http://schemas.microsoft.com/office/drawing/2014/main" id="{3C74CDBB-E5F0-9A05-3DF5-6AE6DD30A5EE}"/>
              </a:ext>
            </a:extLst>
          </p:cNvPr>
          <p:cNvSpPr/>
          <p:nvPr/>
        </p:nvSpPr>
        <p:spPr>
          <a:xfrm>
            <a:off x="6796706" y="3383965"/>
            <a:ext cx="1785733" cy="1211899"/>
          </a:xfrm>
          <a:prstGeom prst="star12">
            <a:avLst/>
          </a:prstGeom>
        </p:spPr>
        <p:style>
          <a:lnRef idx="1">
            <a:schemeClr val="accent1"/>
          </a:lnRef>
          <a:fillRef idx="1003">
            <a:schemeClr val="dk2"/>
          </a:fillRef>
          <a:effectRef idx="2">
            <a:schemeClr val="accent1"/>
          </a:effectRef>
          <a:fontRef idx="minor">
            <a:schemeClr val="lt1"/>
          </a:fontRef>
        </p:style>
        <p:txBody>
          <a:bodyPr rtlCol="0" anchor="ctr"/>
          <a:lstStyle/>
          <a:p>
            <a:pPr algn="ctr"/>
            <a:r>
              <a:rPr lang="en-US" sz="1400" dirty="0"/>
              <a:t>Non-Qualified Financial Aid</a:t>
            </a:r>
          </a:p>
        </p:txBody>
      </p:sp>
    </p:spTree>
    <p:extLst>
      <p:ext uri="{BB962C8B-B14F-4D97-AF65-F5344CB8AC3E}">
        <p14:creationId xmlns:p14="http://schemas.microsoft.com/office/powerpoint/2010/main" val="1525559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ppt_x"/>
                                          </p:val>
                                        </p:tav>
                                        <p:tav tm="100000">
                                          <p:val>
                                            <p:strVal val="#ppt_x"/>
                                          </p:val>
                                        </p:tav>
                                      </p:tavLst>
                                    </p:anim>
                                    <p:anim calcmode="lin" valueType="num">
                                      <p:cBhvr additive="base">
                                        <p:cTn id="4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7D2661F1-86BE-9B62-EF5E-797C268E35BB}"/>
              </a:ext>
            </a:extLst>
          </p:cNvPr>
          <p:cNvSpPr>
            <a:spLocks noGrp="1"/>
          </p:cNvSpPr>
          <p:nvPr>
            <p:ph type="title"/>
          </p:nvPr>
        </p:nvSpPr>
        <p:spPr/>
        <p:txBody>
          <a:bodyPr/>
          <a:lstStyle/>
          <a:p>
            <a:r>
              <a:rPr lang="en-US" dirty="0"/>
              <a:t>Examples - Continued</a:t>
            </a:r>
          </a:p>
        </p:txBody>
      </p:sp>
      <p:graphicFrame>
        <p:nvGraphicFramePr>
          <p:cNvPr id="21" name="Table 21">
            <a:extLst>
              <a:ext uri="{FF2B5EF4-FFF2-40B4-BE49-F238E27FC236}">
                <a16:creationId xmlns:a16="http://schemas.microsoft.com/office/drawing/2014/main" id="{354D4626-85DD-45C4-DA7C-E0C7F10B476F}"/>
              </a:ext>
            </a:extLst>
          </p:cNvPr>
          <p:cNvGraphicFramePr>
            <a:graphicFrameLocks noGrp="1"/>
          </p:cNvGraphicFramePr>
          <p:nvPr>
            <p:ph idx="1"/>
            <p:extLst>
              <p:ext uri="{D42A27DB-BD31-4B8C-83A1-F6EECF244321}">
                <p14:modId xmlns:p14="http://schemas.microsoft.com/office/powerpoint/2010/main" val="2255127252"/>
              </p:ext>
            </p:extLst>
          </p:nvPr>
        </p:nvGraphicFramePr>
        <p:xfrm>
          <a:off x="106021" y="1027717"/>
          <a:ext cx="1914938" cy="2286000"/>
        </p:xfrm>
        <a:graphic>
          <a:graphicData uri="http://schemas.openxmlformats.org/drawingml/2006/table">
            <a:tbl>
              <a:tblPr firstRow="1" bandRow="1">
                <a:tableStyleId>{5C22544A-7EE6-4342-B048-85BDC9FD1C3A}</a:tableStyleId>
              </a:tblPr>
              <a:tblGrid>
                <a:gridCol w="1914938">
                  <a:extLst>
                    <a:ext uri="{9D8B030D-6E8A-4147-A177-3AD203B41FA5}">
                      <a16:colId xmlns:a16="http://schemas.microsoft.com/office/drawing/2014/main" val="2200245354"/>
                    </a:ext>
                  </a:extLst>
                </a:gridCol>
              </a:tblGrid>
              <a:tr h="2255301">
                <a:tc>
                  <a:txBody>
                    <a:bodyPr/>
                    <a:lstStyle/>
                    <a:p>
                      <a:r>
                        <a:rPr lang="en-US" sz="1800" b="1" kern="1200" dirty="0">
                          <a:solidFill>
                            <a:schemeClr val="lt1"/>
                          </a:solidFill>
                          <a:effectLst/>
                          <a:latin typeface="+mn-lt"/>
                          <a:ea typeface="+mn-ea"/>
                          <a:cs typeface="+mn-cs"/>
                        </a:rPr>
                        <a:t>The student is attending a conference in the summer that will benefit their research. The student is not enrolled.</a:t>
                      </a:r>
                      <a:endParaRPr lang="en-US" dirty="0"/>
                    </a:p>
                  </a:txBody>
                  <a:tcPr/>
                </a:tc>
                <a:extLst>
                  <a:ext uri="{0D108BD9-81ED-4DB2-BD59-A6C34878D82A}">
                    <a16:rowId xmlns:a16="http://schemas.microsoft.com/office/drawing/2014/main" val="2387652884"/>
                  </a:ext>
                </a:extLst>
              </a:tr>
            </a:tbl>
          </a:graphicData>
        </a:graphic>
      </p:graphicFrame>
      <p:sp>
        <p:nvSpPr>
          <p:cNvPr id="4" name="Slide Number Placeholder 3">
            <a:extLst>
              <a:ext uri="{FF2B5EF4-FFF2-40B4-BE49-F238E27FC236}">
                <a16:creationId xmlns:a16="http://schemas.microsoft.com/office/drawing/2014/main" id="{3E4BB4C2-9F29-BD88-0419-DE6CB5B2F6A5}"/>
              </a:ext>
            </a:extLst>
          </p:cNvPr>
          <p:cNvSpPr>
            <a:spLocks noGrp="1"/>
          </p:cNvSpPr>
          <p:nvPr>
            <p:ph type="sldNum" sz="quarter" idx="12"/>
          </p:nvPr>
        </p:nvSpPr>
        <p:spPr/>
        <p:txBody>
          <a:bodyPr/>
          <a:lstStyle/>
          <a:p>
            <a:fld id="{3CD5B470-24F1-6744-BE88-730898E97D2D}" type="slidenum">
              <a:rPr lang="en-US" smtClean="0"/>
              <a:t>27</a:t>
            </a:fld>
            <a:endParaRPr lang="en-US" dirty="0"/>
          </a:p>
        </p:txBody>
      </p:sp>
      <p:graphicFrame>
        <p:nvGraphicFramePr>
          <p:cNvPr id="22" name="Table 22">
            <a:extLst>
              <a:ext uri="{FF2B5EF4-FFF2-40B4-BE49-F238E27FC236}">
                <a16:creationId xmlns:a16="http://schemas.microsoft.com/office/drawing/2014/main" id="{F3498E54-21B5-1AEA-F373-8F30B2355429}"/>
              </a:ext>
            </a:extLst>
          </p:cNvPr>
          <p:cNvGraphicFramePr>
            <a:graphicFrameLocks noGrp="1"/>
          </p:cNvGraphicFramePr>
          <p:nvPr>
            <p:extLst>
              <p:ext uri="{D42A27DB-BD31-4B8C-83A1-F6EECF244321}">
                <p14:modId xmlns:p14="http://schemas.microsoft.com/office/powerpoint/2010/main" val="3132042098"/>
              </p:ext>
            </p:extLst>
          </p:nvPr>
        </p:nvGraphicFramePr>
        <p:xfrm>
          <a:off x="2020959" y="1050566"/>
          <a:ext cx="2040834" cy="2232454"/>
        </p:xfrm>
        <a:graphic>
          <a:graphicData uri="http://schemas.openxmlformats.org/drawingml/2006/table">
            <a:tbl>
              <a:tblPr firstRow="1" bandRow="1">
                <a:tableStyleId>{7E9639D4-E3E2-4D34-9284-5A2195B3D0D7}</a:tableStyleId>
              </a:tblPr>
              <a:tblGrid>
                <a:gridCol w="2040834">
                  <a:extLst>
                    <a:ext uri="{9D8B030D-6E8A-4147-A177-3AD203B41FA5}">
                      <a16:colId xmlns:a16="http://schemas.microsoft.com/office/drawing/2014/main" val="3948188206"/>
                    </a:ext>
                  </a:extLst>
                </a:gridCol>
              </a:tblGrid>
              <a:tr h="2232454">
                <a:tc>
                  <a:txBody>
                    <a:bodyPr/>
                    <a:lstStyle/>
                    <a:p>
                      <a:r>
                        <a:rPr lang="en-US" dirty="0"/>
                        <a:t>The student is receiving a graduation award and is currently enrolled in classes</a:t>
                      </a:r>
                    </a:p>
                  </a:txBody>
                  <a:tcPr/>
                </a:tc>
                <a:extLst>
                  <a:ext uri="{0D108BD9-81ED-4DB2-BD59-A6C34878D82A}">
                    <a16:rowId xmlns:a16="http://schemas.microsoft.com/office/drawing/2014/main" val="3567300711"/>
                  </a:ext>
                </a:extLst>
              </a:tr>
            </a:tbl>
          </a:graphicData>
        </a:graphic>
      </p:graphicFrame>
      <p:graphicFrame>
        <p:nvGraphicFramePr>
          <p:cNvPr id="23" name="Table 23">
            <a:extLst>
              <a:ext uri="{FF2B5EF4-FFF2-40B4-BE49-F238E27FC236}">
                <a16:creationId xmlns:a16="http://schemas.microsoft.com/office/drawing/2014/main" id="{AE2CE014-608C-095A-740C-AF5E37FD6ECD}"/>
              </a:ext>
            </a:extLst>
          </p:cNvPr>
          <p:cNvGraphicFramePr>
            <a:graphicFrameLocks noGrp="1"/>
          </p:cNvGraphicFramePr>
          <p:nvPr>
            <p:extLst>
              <p:ext uri="{D42A27DB-BD31-4B8C-83A1-F6EECF244321}">
                <p14:modId xmlns:p14="http://schemas.microsoft.com/office/powerpoint/2010/main" val="3191568868"/>
              </p:ext>
            </p:extLst>
          </p:nvPr>
        </p:nvGraphicFramePr>
        <p:xfrm>
          <a:off x="4061793" y="1051242"/>
          <a:ext cx="2339008" cy="2231778"/>
        </p:xfrm>
        <a:graphic>
          <a:graphicData uri="http://schemas.openxmlformats.org/drawingml/2006/table">
            <a:tbl>
              <a:tblPr firstRow="1" bandRow="1">
                <a:tableStyleId>{6E25E649-3F16-4E02-A733-19D2CDBF48F0}</a:tableStyleId>
              </a:tblPr>
              <a:tblGrid>
                <a:gridCol w="2339008">
                  <a:extLst>
                    <a:ext uri="{9D8B030D-6E8A-4147-A177-3AD203B41FA5}">
                      <a16:colId xmlns:a16="http://schemas.microsoft.com/office/drawing/2014/main" val="2368591325"/>
                    </a:ext>
                  </a:extLst>
                </a:gridCol>
              </a:tblGrid>
              <a:tr h="2231778">
                <a:tc>
                  <a:txBody>
                    <a:bodyPr/>
                    <a:lstStyle/>
                    <a:p>
                      <a:r>
                        <a:rPr lang="en-US" sz="1600" b="1" kern="1200" dirty="0">
                          <a:solidFill>
                            <a:schemeClr val="lt1"/>
                          </a:solidFill>
                          <a:effectLst/>
                        </a:rPr>
                        <a:t>The student is being awarded a summer fellowship. The payment is being given to the student in advance and the student is currently enrolled in classes. </a:t>
                      </a:r>
                      <a:endParaRPr lang="en-US" sz="1600" dirty="0"/>
                    </a:p>
                  </a:txBody>
                  <a:tcPr/>
                </a:tc>
                <a:extLst>
                  <a:ext uri="{0D108BD9-81ED-4DB2-BD59-A6C34878D82A}">
                    <a16:rowId xmlns:a16="http://schemas.microsoft.com/office/drawing/2014/main" val="2233379351"/>
                  </a:ext>
                </a:extLst>
              </a:tr>
            </a:tbl>
          </a:graphicData>
        </a:graphic>
      </p:graphicFrame>
      <p:graphicFrame>
        <p:nvGraphicFramePr>
          <p:cNvPr id="24" name="Table 24">
            <a:extLst>
              <a:ext uri="{FF2B5EF4-FFF2-40B4-BE49-F238E27FC236}">
                <a16:creationId xmlns:a16="http://schemas.microsoft.com/office/drawing/2014/main" id="{6806CEA7-A01F-8703-91C5-8ACEC545D511}"/>
              </a:ext>
            </a:extLst>
          </p:cNvPr>
          <p:cNvGraphicFramePr>
            <a:graphicFrameLocks noGrp="1"/>
          </p:cNvGraphicFramePr>
          <p:nvPr/>
        </p:nvGraphicFramePr>
        <p:xfrm>
          <a:off x="6400801" y="1050566"/>
          <a:ext cx="2464902" cy="2232453"/>
        </p:xfrm>
        <a:graphic>
          <a:graphicData uri="http://schemas.openxmlformats.org/drawingml/2006/table">
            <a:tbl>
              <a:tblPr firstRow="1" bandRow="1">
                <a:tableStyleId>{7E9639D4-E3E2-4D34-9284-5A2195B3D0D7}</a:tableStyleId>
              </a:tblPr>
              <a:tblGrid>
                <a:gridCol w="2464902">
                  <a:extLst>
                    <a:ext uri="{9D8B030D-6E8A-4147-A177-3AD203B41FA5}">
                      <a16:colId xmlns:a16="http://schemas.microsoft.com/office/drawing/2014/main" val="469612752"/>
                    </a:ext>
                  </a:extLst>
                </a:gridCol>
              </a:tblGrid>
              <a:tr h="2232453">
                <a:tc>
                  <a:txBody>
                    <a:bodyPr/>
                    <a:lstStyle/>
                    <a:p>
                      <a:r>
                        <a:rPr lang="en-US" sz="1600" dirty="0"/>
                        <a:t>The student is being awarded a summer fellowship. The award is being paid to the student in the summer (5/23-8/21) and the student is not enrolled in Summer classes. </a:t>
                      </a:r>
                    </a:p>
                  </a:txBody>
                  <a:tcPr/>
                </a:tc>
                <a:extLst>
                  <a:ext uri="{0D108BD9-81ED-4DB2-BD59-A6C34878D82A}">
                    <a16:rowId xmlns:a16="http://schemas.microsoft.com/office/drawing/2014/main" val="2348944880"/>
                  </a:ext>
                </a:extLst>
              </a:tr>
            </a:tbl>
          </a:graphicData>
        </a:graphic>
      </p:graphicFrame>
      <p:sp>
        <p:nvSpPr>
          <p:cNvPr id="3" name="Star: 12 Points 2">
            <a:extLst>
              <a:ext uri="{FF2B5EF4-FFF2-40B4-BE49-F238E27FC236}">
                <a16:creationId xmlns:a16="http://schemas.microsoft.com/office/drawing/2014/main" id="{045418BA-8DBB-D1FC-CE7C-37F5AAE1CE4E}"/>
              </a:ext>
            </a:extLst>
          </p:cNvPr>
          <p:cNvSpPr/>
          <p:nvPr/>
        </p:nvSpPr>
        <p:spPr>
          <a:xfrm>
            <a:off x="207063" y="3419736"/>
            <a:ext cx="1673091" cy="1086004"/>
          </a:xfrm>
          <a:prstGeom prst="star12">
            <a:avLst/>
          </a:prstGeom>
        </p:spPr>
        <p:style>
          <a:lnRef idx="1">
            <a:schemeClr val="accent1"/>
          </a:lnRef>
          <a:fillRef idx="1001">
            <a:schemeClr val="dk2"/>
          </a:fillRef>
          <a:effectRef idx="2">
            <a:schemeClr val="accent1"/>
          </a:effectRef>
          <a:fontRef idx="minor">
            <a:schemeClr val="lt1"/>
          </a:fontRef>
        </p:style>
        <p:txBody>
          <a:bodyPr rtlCol="0" anchor="ctr"/>
          <a:lstStyle/>
          <a:p>
            <a:pPr algn="ctr"/>
            <a:r>
              <a:rPr lang="en-US" sz="1600" dirty="0"/>
              <a:t>Stipend - AP</a:t>
            </a:r>
          </a:p>
        </p:txBody>
      </p:sp>
      <p:sp>
        <p:nvSpPr>
          <p:cNvPr id="5" name="Star: 12 Points 4">
            <a:extLst>
              <a:ext uri="{FF2B5EF4-FFF2-40B4-BE49-F238E27FC236}">
                <a16:creationId xmlns:a16="http://schemas.microsoft.com/office/drawing/2014/main" id="{7686B217-BF91-CD8E-5FC1-018133992F2E}"/>
              </a:ext>
            </a:extLst>
          </p:cNvPr>
          <p:cNvSpPr/>
          <p:nvPr/>
        </p:nvSpPr>
        <p:spPr>
          <a:xfrm>
            <a:off x="2251215" y="3419737"/>
            <a:ext cx="1580321" cy="1086003"/>
          </a:xfrm>
          <a:prstGeom prst="star12">
            <a:avLst/>
          </a:prstGeom>
        </p:spPr>
        <p:style>
          <a:lnRef idx="1">
            <a:schemeClr val="accent1"/>
          </a:lnRef>
          <a:fillRef idx="1002">
            <a:schemeClr val="dk1"/>
          </a:fillRef>
          <a:effectRef idx="2">
            <a:schemeClr val="accent1"/>
          </a:effectRef>
          <a:fontRef idx="minor">
            <a:schemeClr val="lt1"/>
          </a:fontRef>
        </p:style>
        <p:txBody>
          <a:bodyPr rtlCol="0" anchor="ctr"/>
          <a:lstStyle/>
          <a:p>
            <a:pPr algn="ctr"/>
            <a:r>
              <a:rPr lang="en-US" sz="1200" dirty="0"/>
              <a:t>Non-Qualified- Financial Aid</a:t>
            </a:r>
          </a:p>
        </p:txBody>
      </p:sp>
      <p:sp>
        <p:nvSpPr>
          <p:cNvPr id="7" name="Star: 12 Points 6">
            <a:extLst>
              <a:ext uri="{FF2B5EF4-FFF2-40B4-BE49-F238E27FC236}">
                <a16:creationId xmlns:a16="http://schemas.microsoft.com/office/drawing/2014/main" id="{A7524890-6CDA-9DAE-C2D0-FD9FF9C7EDDA}"/>
              </a:ext>
            </a:extLst>
          </p:cNvPr>
          <p:cNvSpPr/>
          <p:nvPr/>
        </p:nvSpPr>
        <p:spPr>
          <a:xfrm>
            <a:off x="4338430" y="3419737"/>
            <a:ext cx="1785733" cy="1176128"/>
          </a:xfrm>
          <a:prstGeom prst="star12">
            <a:avLst/>
          </a:prstGeom>
        </p:spPr>
        <p:style>
          <a:lnRef idx="1">
            <a:schemeClr val="accent1"/>
          </a:lnRef>
          <a:fillRef idx="1001">
            <a:schemeClr val="dk2"/>
          </a:fillRef>
          <a:effectRef idx="2">
            <a:schemeClr val="accent1"/>
          </a:effectRef>
          <a:fontRef idx="minor">
            <a:schemeClr val="lt1"/>
          </a:fontRef>
        </p:style>
        <p:txBody>
          <a:bodyPr rtlCol="0" anchor="ctr"/>
          <a:lstStyle/>
          <a:p>
            <a:pPr algn="ctr"/>
            <a:r>
              <a:rPr lang="en-US" sz="1200" dirty="0"/>
              <a:t>Fellowship -</a:t>
            </a:r>
            <a:r>
              <a:rPr lang="en-US" sz="1400" dirty="0"/>
              <a:t> AP</a:t>
            </a:r>
          </a:p>
        </p:txBody>
      </p:sp>
      <p:sp>
        <p:nvSpPr>
          <p:cNvPr id="8" name="Star: 12 Points 7">
            <a:extLst>
              <a:ext uri="{FF2B5EF4-FFF2-40B4-BE49-F238E27FC236}">
                <a16:creationId xmlns:a16="http://schemas.microsoft.com/office/drawing/2014/main" id="{3C74CDBB-E5F0-9A05-3DF5-6AE6DD30A5EE}"/>
              </a:ext>
            </a:extLst>
          </p:cNvPr>
          <p:cNvSpPr/>
          <p:nvPr/>
        </p:nvSpPr>
        <p:spPr>
          <a:xfrm>
            <a:off x="6796706" y="3383965"/>
            <a:ext cx="1785733" cy="1211899"/>
          </a:xfrm>
          <a:prstGeom prst="star12">
            <a:avLst/>
          </a:prstGeom>
        </p:spPr>
        <p:style>
          <a:lnRef idx="1">
            <a:schemeClr val="accent1"/>
          </a:lnRef>
          <a:fillRef idx="1002">
            <a:schemeClr val="dk1"/>
          </a:fillRef>
          <a:effectRef idx="2">
            <a:schemeClr val="accent1"/>
          </a:effectRef>
          <a:fontRef idx="minor">
            <a:schemeClr val="lt1"/>
          </a:fontRef>
        </p:style>
        <p:txBody>
          <a:bodyPr rtlCol="0" anchor="ctr"/>
          <a:lstStyle/>
          <a:p>
            <a:pPr algn="ctr"/>
            <a:r>
              <a:rPr lang="en-US" sz="1200" dirty="0"/>
              <a:t>Fellowship- AP</a:t>
            </a:r>
          </a:p>
        </p:txBody>
      </p:sp>
    </p:spTree>
    <p:extLst>
      <p:ext uri="{BB962C8B-B14F-4D97-AF65-F5344CB8AC3E}">
        <p14:creationId xmlns:p14="http://schemas.microsoft.com/office/powerpoint/2010/main" val="3362896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ppt_x"/>
                                          </p:val>
                                        </p:tav>
                                        <p:tav tm="100000">
                                          <p:val>
                                            <p:strVal val="#ppt_x"/>
                                          </p:val>
                                        </p:tav>
                                      </p:tavLst>
                                    </p:anim>
                                    <p:anim calcmode="lin" valueType="num">
                                      <p:cBhvr additive="base">
                                        <p:cTn id="4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Many question marks on black background">
            <a:extLst>
              <a:ext uri="{FF2B5EF4-FFF2-40B4-BE49-F238E27FC236}">
                <a16:creationId xmlns:a16="http://schemas.microsoft.com/office/drawing/2014/main" id="{BD888B49-20DA-207A-ACBD-02BF68973E95}"/>
              </a:ext>
            </a:extLst>
          </p:cNvPr>
          <p:cNvPicPr>
            <a:picLocks noGrp="1" noChangeAspect="1"/>
          </p:cNvPicPr>
          <p:nvPr>
            <p:ph idx="1"/>
          </p:nvPr>
        </p:nvPicPr>
        <p:blipFill rotWithShape="1">
          <a:blip r:embed="rId2"/>
          <a:srcRect t="7787"/>
          <a:stretch/>
        </p:blipFill>
        <p:spPr>
          <a:xfrm>
            <a:off x="20" y="10"/>
            <a:ext cx="9143980" cy="5143490"/>
          </a:xfrm>
          <a:noFill/>
        </p:spPr>
      </p:pic>
      <p:sp>
        <p:nvSpPr>
          <p:cNvPr id="4" name="Slide Number Placeholder 3" hidden="1">
            <a:extLst>
              <a:ext uri="{FF2B5EF4-FFF2-40B4-BE49-F238E27FC236}">
                <a16:creationId xmlns:a16="http://schemas.microsoft.com/office/drawing/2014/main" id="{4A2B8F5D-4F84-A117-EFFD-D360CDA5A051}"/>
              </a:ext>
            </a:extLst>
          </p:cNvPr>
          <p:cNvSpPr>
            <a:spLocks noGrp="1"/>
          </p:cNvSpPr>
          <p:nvPr>
            <p:ph type="sldNum" sz="quarter" idx="12"/>
          </p:nvPr>
        </p:nvSpPr>
        <p:spPr/>
        <p:txBody>
          <a:bodyPr/>
          <a:lstStyle/>
          <a:p>
            <a:pPr>
              <a:spcAft>
                <a:spcPts val="600"/>
              </a:spcAft>
            </a:pPr>
            <a:fld id="{3CD5B470-24F1-6744-BE88-730898E97D2D}" type="slidenum">
              <a:rPr lang="en-US" smtClean="0"/>
              <a:pPr>
                <a:spcAft>
                  <a:spcPts val="600"/>
                </a:spcAft>
              </a:pPr>
              <a:t>28</a:t>
            </a:fld>
            <a:endParaRPr lang="en-US"/>
          </a:p>
        </p:txBody>
      </p:sp>
      <p:sp>
        <p:nvSpPr>
          <p:cNvPr id="7" name="TextBox 6">
            <a:extLst>
              <a:ext uri="{FF2B5EF4-FFF2-40B4-BE49-F238E27FC236}">
                <a16:creationId xmlns:a16="http://schemas.microsoft.com/office/drawing/2014/main" id="{681683EE-C0F3-5A1F-7715-5B3BABC61092}"/>
              </a:ext>
            </a:extLst>
          </p:cNvPr>
          <p:cNvSpPr txBox="1"/>
          <p:nvPr/>
        </p:nvSpPr>
        <p:spPr>
          <a:xfrm>
            <a:off x="586333" y="596348"/>
            <a:ext cx="4780797" cy="2862322"/>
          </a:xfrm>
          <a:prstGeom prst="rect">
            <a:avLst/>
          </a:prstGeom>
          <a:noFill/>
        </p:spPr>
        <p:txBody>
          <a:bodyPr wrap="square" rtlCol="0">
            <a:spAutoFit/>
          </a:bodyPr>
          <a:lstStyle/>
          <a:p>
            <a:r>
              <a:rPr lang="en-US" sz="3600" dirty="0">
                <a:solidFill>
                  <a:schemeClr val="accent1">
                    <a:lumMod val="75000"/>
                  </a:schemeClr>
                </a:solidFill>
              </a:rPr>
              <a:t>Questions about this presentation:</a:t>
            </a:r>
          </a:p>
          <a:p>
            <a:endParaRPr lang="en-US" sz="3600" dirty="0">
              <a:solidFill>
                <a:schemeClr val="accent1">
                  <a:lumMod val="75000"/>
                </a:schemeClr>
              </a:solidFill>
            </a:endParaRPr>
          </a:p>
          <a:p>
            <a:r>
              <a:rPr lang="en-US" sz="3600" dirty="0">
                <a:solidFill>
                  <a:schemeClr val="accent1">
                    <a:lumMod val="75000"/>
                  </a:schemeClr>
                </a:solidFill>
              </a:rPr>
              <a:t>Please send email to tax@wm.edu</a:t>
            </a:r>
          </a:p>
        </p:txBody>
      </p:sp>
    </p:spTree>
    <p:extLst>
      <p:ext uri="{BB962C8B-B14F-4D97-AF65-F5344CB8AC3E}">
        <p14:creationId xmlns:p14="http://schemas.microsoft.com/office/powerpoint/2010/main" val="73266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nchor="ctr">
            <a:normAutofit/>
          </a:bodyPr>
          <a:lstStyle/>
          <a:p>
            <a:r>
              <a:rPr lang="en-US" dirty="0">
                <a:effectLst>
                  <a:outerShdw blurRad="38100" dist="38100" dir="2700000" algn="tl">
                    <a:srgbClr val="000000">
                      <a:alpha val="43137"/>
                    </a:srgbClr>
                  </a:outerShdw>
                </a:effectLst>
              </a:rPr>
              <a:t>Introduction</a:t>
            </a:r>
          </a:p>
        </p:txBody>
      </p:sp>
      <p:sp>
        <p:nvSpPr>
          <p:cNvPr id="3" name="Content Placeholder 2"/>
          <p:cNvSpPr>
            <a:spLocks noGrp="1"/>
          </p:cNvSpPr>
          <p:nvPr>
            <p:ph sz="half" idx="1"/>
          </p:nvPr>
        </p:nvSpPr>
        <p:spPr>
          <a:xfrm>
            <a:off x="457200" y="1085820"/>
            <a:ext cx="4038600" cy="3623134"/>
          </a:xfrm>
        </p:spPr>
        <p:txBody>
          <a:bodyPr>
            <a:normAutofit fontScale="92500" lnSpcReduction="10000"/>
          </a:bodyPr>
          <a:lstStyle/>
          <a:p>
            <a:pPr marL="0" indent="0">
              <a:lnSpc>
                <a:spcPct val="90000"/>
              </a:lnSpc>
              <a:buNone/>
            </a:pPr>
            <a:r>
              <a:rPr lang="en-US" sz="1800" dirty="0"/>
              <a:t>William and Mary makes various payments to students for tuition and fees, research, other education-related activities and employment. </a:t>
            </a:r>
          </a:p>
          <a:p>
            <a:pPr>
              <a:lnSpc>
                <a:spcPct val="90000"/>
              </a:lnSpc>
            </a:pPr>
            <a:endParaRPr lang="en-US" sz="1800" dirty="0"/>
          </a:p>
          <a:p>
            <a:pPr marL="0" indent="0">
              <a:lnSpc>
                <a:spcPct val="90000"/>
              </a:lnSpc>
              <a:buNone/>
            </a:pPr>
            <a:r>
              <a:rPr lang="en-US" sz="1800" dirty="0"/>
              <a:t>In awarding and processing such payments, care must be taken to </a:t>
            </a:r>
            <a:r>
              <a:rPr lang="en-US" sz="1800" b="1" dirty="0"/>
              <a:t>classify</a:t>
            </a:r>
            <a:r>
              <a:rPr lang="en-US" sz="1800" dirty="0"/>
              <a:t> these payments correctly for tax purposes. </a:t>
            </a:r>
          </a:p>
          <a:p>
            <a:pPr>
              <a:lnSpc>
                <a:spcPct val="90000"/>
              </a:lnSpc>
            </a:pPr>
            <a:endParaRPr lang="en-US" sz="1800" dirty="0"/>
          </a:p>
          <a:p>
            <a:pPr marL="0" indent="0">
              <a:lnSpc>
                <a:spcPct val="90000"/>
              </a:lnSpc>
              <a:buNone/>
            </a:pPr>
            <a:r>
              <a:rPr lang="en-US" sz="1800" dirty="0"/>
              <a:t>This document addresses types of payments made to both graduate and undergraduate students, including scholarships, fellowships, stipends, prizes and awards, compensation for services and reimbursements.  </a:t>
            </a:r>
          </a:p>
        </p:txBody>
      </p:sp>
      <p:pic>
        <p:nvPicPr>
          <p:cNvPr id="6" name="Picture 5" descr="A group of people wearing graduation caps and gowns&#10;&#10;Description automatically generated with medium confidence">
            <a:extLst>
              <a:ext uri="{FF2B5EF4-FFF2-40B4-BE49-F238E27FC236}">
                <a16:creationId xmlns:a16="http://schemas.microsoft.com/office/drawing/2014/main" id="{C87824C4-7EB4-C3DB-BD6E-2ACF9FD4CF3F}"/>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5015" r="23602" b="3"/>
          <a:stretch/>
        </p:blipFill>
        <p:spPr>
          <a:xfrm>
            <a:off x="4648200" y="1200151"/>
            <a:ext cx="4038600" cy="3394472"/>
          </a:xfrm>
          <a:prstGeom prst="rect">
            <a:avLst/>
          </a:prstGeom>
          <a:noFill/>
        </p:spPr>
      </p:pic>
      <p:sp>
        <p:nvSpPr>
          <p:cNvPr id="4" name="Slide Number Placeholder 3"/>
          <p:cNvSpPr>
            <a:spLocks noGrp="1"/>
          </p:cNvSpPr>
          <p:nvPr>
            <p:ph type="sldNum" sz="quarter" idx="12"/>
          </p:nvPr>
        </p:nvSpPr>
        <p:spPr>
          <a:xfrm>
            <a:off x="6553200" y="4767263"/>
            <a:ext cx="2133600" cy="273844"/>
          </a:xfrm>
        </p:spPr>
        <p:txBody>
          <a:bodyPr anchor="ctr">
            <a:normAutofit/>
          </a:bodyPr>
          <a:lstStyle/>
          <a:p>
            <a:pPr>
              <a:lnSpc>
                <a:spcPct val="90000"/>
              </a:lnSpc>
              <a:spcAft>
                <a:spcPts val="600"/>
              </a:spcAft>
            </a:pPr>
            <a:fld id="{3CD5B470-24F1-6744-BE88-730898E97D2D}" type="slidenum">
              <a:rPr lang="en-US" smtClean="0"/>
              <a:pPr>
                <a:lnSpc>
                  <a:spcPct val="90000"/>
                </a:lnSpc>
                <a:spcAft>
                  <a:spcPts val="600"/>
                </a:spcAft>
              </a:pPr>
              <a:t>3</a:t>
            </a:fld>
            <a:endParaRPr lang="en-US"/>
          </a:p>
        </p:txBody>
      </p:sp>
    </p:spTree>
    <p:extLst>
      <p:ext uri="{BB962C8B-B14F-4D97-AF65-F5344CB8AC3E}">
        <p14:creationId xmlns:p14="http://schemas.microsoft.com/office/powerpoint/2010/main" val="2692632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Tax Law (IRC Section 117)</a:t>
            </a:r>
          </a:p>
        </p:txBody>
      </p:sp>
      <p:graphicFrame>
        <p:nvGraphicFramePr>
          <p:cNvPr id="6" name="Content Placeholder 2">
            <a:extLst>
              <a:ext uri="{FF2B5EF4-FFF2-40B4-BE49-F238E27FC236}">
                <a16:creationId xmlns:a16="http://schemas.microsoft.com/office/drawing/2014/main" id="{5DFFD17C-DEEF-7BE7-8725-92E7B39DEC0D}"/>
              </a:ext>
            </a:extLst>
          </p:cNvPr>
          <p:cNvGraphicFramePr>
            <a:graphicFrameLocks noGrp="1"/>
          </p:cNvGraphicFramePr>
          <p:nvPr>
            <p:ph idx="1"/>
            <p:extLst>
              <p:ext uri="{D42A27DB-BD31-4B8C-83A1-F6EECF244321}">
                <p14:modId xmlns:p14="http://schemas.microsoft.com/office/powerpoint/2010/main" val="1201317143"/>
              </p:ext>
            </p:extLst>
          </p:nvPr>
        </p:nvGraphicFramePr>
        <p:xfrm>
          <a:off x="457200" y="998162"/>
          <a:ext cx="8229600" cy="39393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3CD5B470-24F1-6744-BE88-730898E97D2D}" type="slidenum">
              <a:rPr lang="en-US" smtClean="0"/>
              <a:t>4</a:t>
            </a:fld>
            <a:endParaRPr lang="en-US" dirty="0"/>
          </a:p>
        </p:txBody>
      </p:sp>
    </p:spTree>
    <p:extLst>
      <p:ext uri="{BB962C8B-B14F-4D97-AF65-F5344CB8AC3E}">
        <p14:creationId xmlns:p14="http://schemas.microsoft.com/office/powerpoint/2010/main" val="4134982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04715"/>
            <a:ext cx="2186609" cy="2470246"/>
          </a:xfrm>
        </p:spPr>
        <p:txBody>
          <a:bodyPr>
            <a:normAutofit/>
          </a:bodyPr>
          <a:lstStyle/>
          <a:p>
            <a:r>
              <a:rPr lang="en-US" sz="3600" dirty="0">
                <a:effectLst>
                  <a:outerShdw blurRad="38100" dist="38100" dir="2700000" algn="tl">
                    <a:srgbClr val="000000">
                      <a:alpha val="43137"/>
                    </a:srgbClr>
                  </a:outerShdw>
                </a:effectLst>
              </a:rPr>
              <a:t>Student Definition</a:t>
            </a:r>
          </a:p>
        </p:txBody>
      </p:sp>
      <p:sp>
        <p:nvSpPr>
          <p:cNvPr id="4" name="Slide Number Placeholder 3"/>
          <p:cNvSpPr>
            <a:spLocks noGrp="1"/>
          </p:cNvSpPr>
          <p:nvPr>
            <p:ph type="sldNum" sz="quarter" idx="12"/>
          </p:nvPr>
        </p:nvSpPr>
        <p:spPr/>
        <p:txBody>
          <a:bodyPr/>
          <a:lstStyle/>
          <a:p>
            <a:fld id="{3CD5B470-24F1-6744-BE88-730898E97D2D}" type="slidenum">
              <a:rPr lang="en-US" smtClean="0"/>
              <a:t>5</a:t>
            </a:fld>
            <a:endParaRPr lang="en-US" dirty="0"/>
          </a:p>
        </p:txBody>
      </p:sp>
      <p:graphicFrame>
        <p:nvGraphicFramePr>
          <p:cNvPr id="5" name="Diagram 4">
            <a:extLst>
              <a:ext uri="{FF2B5EF4-FFF2-40B4-BE49-F238E27FC236}">
                <a16:creationId xmlns:a16="http://schemas.microsoft.com/office/drawing/2014/main" id="{FAE8A764-8D74-249C-D4B4-620AC0591E09}"/>
              </a:ext>
            </a:extLst>
          </p:cNvPr>
          <p:cNvGraphicFramePr/>
          <p:nvPr>
            <p:extLst>
              <p:ext uri="{D42A27DB-BD31-4B8C-83A1-F6EECF244321}">
                <p14:modId xmlns:p14="http://schemas.microsoft.com/office/powerpoint/2010/main" val="3621312548"/>
              </p:ext>
            </p:extLst>
          </p:nvPr>
        </p:nvGraphicFramePr>
        <p:xfrm>
          <a:off x="2247332"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5420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6E08F-8D2F-231A-6821-93119576E785}"/>
              </a:ext>
            </a:extLst>
          </p:cNvPr>
          <p:cNvSpPr>
            <a:spLocks noGrp="1"/>
          </p:cNvSpPr>
          <p:nvPr>
            <p:ph type="title"/>
          </p:nvPr>
        </p:nvSpPr>
        <p:spPr/>
        <p:txBody>
          <a:bodyPr/>
          <a:lstStyle/>
          <a:p>
            <a:r>
              <a:rPr lang="en-US" dirty="0"/>
              <a:t>WM Employee - Student</a:t>
            </a:r>
          </a:p>
        </p:txBody>
      </p:sp>
      <p:sp>
        <p:nvSpPr>
          <p:cNvPr id="3" name="Content Placeholder 2">
            <a:extLst>
              <a:ext uri="{FF2B5EF4-FFF2-40B4-BE49-F238E27FC236}">
                <a16:creationId xmlns:a16="http://schemas.microsoft.com/office/drawing/2014/main" id="{4EC2B26A-F220-22E0-9892-92D24C8F0F7F}"/>
              </a:ext>
            </a:extLst>
          </p:cNvPr>
          <p:cNvSpPr>
            <a:spLocks noGrp="1"/>
          </p:cNvSpPr>
          <p:nvPr>
            <p:ph idx="1"/>
          </p:nvPr>
        </p:nvSpPr>
        <p:spPr>
          <a:xfrm>
            <a:off x="457200" y="960783"/>
            <a:ext cx="8355496" cy="3806480"/>
          </a:xfrm>
        </p:spPr>
        <p:txBody>
          <a:bodyPr>
            <a:normAutofit fontScale="92500" lnSpcReduction="20000"/>
          </a:bodyPr>
          <a:lstStyle/>
          <a:p>
            <a:r>
              <a:rPr lang="en-US" dirty="0"/>
              <a:t>WM employees may have a student status because they are taking classes under the </a:t>
            </a:r>
            <a:r>
              <a:rPr lang="en-US" i="1" u="sng" dirty="0"/>
              <a:t>Employee Educational Assistance Policy </a:t>
            </a:r>
            <a:r>
              <a:rPr lang="en-US" dirty="0"/>
              <a:t>and are limited to an annual maximum benefit of $5,250.</a:t>
            </a:r>
          </a:p>
          <a:p>
            <a:r>
              <a:rPr lang="en-US" dirty="0"/>
              <a:t>Under IRS rules, WM employees can </a:t>
            </a:r>
            <a:r>
              <a:rPr lang="en-US" dirty="0">
                <a:solidFill>
                  <a:schemeClr val="accent1">
                    <a:lumMod val="50000"/>
                  </a:schemeClr>
                </a:solidFill>
                <a:effectLst>
                  <a:outerShdw blurRad="38100" dist="38100" dir="2700000" algn="tl">
                    <a:srgbClr val="000000">
                      <a:alpha val="43137"/>
                    </a:srgbClr>
                  </a:outerShdw>
                </a:effectLst>
              </a:rPr>
              <a:t>NOT</a:t>
            </a:r>
            <a:r>
              <a:rPr lang="en-US" dirty="0"/>
              <a:t> receive any additional </a:t>
            </a:r>
            <a:r>
              <a:rPr lang="en-US" i="1" dirty="0"/>
              <a:t>institutional payments </a:t>
            </a:r>
            <a:r>
              <a:rPr lang="en-US" dirty="0"/>
              <a:t>toward their educational benefits not included in the policy. </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8E3068E1-C095-B9C7-79D1-3899B247065E}"/>
              </a:ext>
            </a:extLst>
          </p:cNvPr>
          <p:cNvSpPr>
            <a:spLocks noGrp="1"/>
          </p:cNvSpPr>
          <p:nvPr>
            <p:ph type="sldNum" sz="quarter" idx="12"/>
          </p:nvPr>
        </p:nvSpPr>
        <p:spPr/>
        <p:txBody>
          <a:bodyPr/>
          <a:lstStyle/>
          <a:p>
            <a:fld id="{3CD5B470-24F1-6744-BE88-730898E97D2D}" type="slidenum">
              <a:rPr lang="en-US" smtClean="0"/>
              <a:t>6</a:t>
            </a:fld>
            <a:endParaRPr lang="en-US" dirty="0"/>
          </a:p>
        </p:txBody>
      </p:sp>
    </p:spTree>
    <p:extLst>
      <p:ext uri="{BB962C8B-B14F-4D97-AF65-F5344CB8AC3E}">
        <p14:creationId xmlns:p14="http://schemas.microsoft.com/office/powerpoint/2010/main" val="2254852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06D7D-02F5-2BA2-B7B0-3DD135ECD6D1}"/>
              </a:ext>
            </a:extLst>
          </p:cNvPr>
          <p:cNvSpPr>
            <a:spLocks noGrp="1"/>
          </p:cNvSpPr>
          <p:nvPr>
            <p:ph type="title"/>
          </p:nvPr>
        </p:nvSpPr>
        <p:spPr>
          <a:xfrm>
            <a:off x="457200" y="205979"/>
            <a:ext cx="8229600" cy="556021"/>
          </a:xfrm>
        </p:spPr>
        <p:txBody>
          <a:bodyPr>
            <a:normAutofit fontScale="90000"/>
          </a:bodyPr>
          <a:lstStyle/>
          <a:p>
            <a:r>
              <a:rPr lang="en-US" dirty="0"/>
              <a:t>Payment Timing</a:t>
            </a:r>
          </a:p>
        </p:txBody>
      </p:sp>
      <p:sp>
        <p:nvSpPr>
          <p:cNvPr id="3" name="Content Placeholder 2">
            <a:extLst>
              <a:ext uri="{FF2B5EF4-FFF2-40B4-BE49-F238E27FC236}">
                <a16:creationId xmlns:a16="http://schemas.microsoft.com/office/drawing/2014/main" id="{EABAFD6D-91CF-AE80-7C5F-13642E45AE53}"/>
              </a:ext>
            </a:extLst>
          </p:cNvPr>
          <p:cNvSpPr>
            <a:spLocks noGrp="1"/>
          </p:cNvSpPr>
          <p:nvPr>
            <p:ph idx="1"/>
          </p:nvPr>
        </p:nvSpPr>
        <p:spPr>
          <a:xfrm>
            <a:off x="457200" y="762000"/>
            <a:ext cx="8229600" cy="4279107"/>
          </a:xfrm>
        </p:spPr>
        <p:txBody>
          <a:bodyPr>
            <a:normAutofit/>
          </a:bodyPr>
          <a:lstStyle/>
          <a:p>
            <a:pPr>
              <a:spcBef>
                <a:spcPts val="0"/>
              </a:spcBef>
            </a:pPr>
            <a:r>
              <a:rPr lang="en-US" sz="3600" dirty="0"/>
              <a:t>Payment to the student must be made as soon as possible.  </a:t>
            </a:r>
          </a:p>
          <a:p>
            <a:pPr>
              <a:spcBef>
                <a:spcPts val="0"/>
              </a:spcBef>
            </a:pPr>
            <a:r>
              <a:rPr lang="en-US" sz="3600" dirty="0"/>
              <a:t>Do not </a:t>
            </a:r>
            <a:r>
              <a:rPr lang="en-US" sz="3600" dirty="0">
                <a:solidFill>
                  <a:schemeClr val="accent1">
                    <a:lumMod val="75000"/>
                  </a:schemeClr>
                </a:solidFill>
              </a:rPr>
              <a:t>“hold” </a:t>
            </a:r>
            <a:r>
              <a:rPr lang="en-US" sz="3600" dirty="0"/>
              <a:t>payment to try to time the process.</a:t>
            </a:r>
          </a:p>
          <a:p>
            <a:pPr>
              <a:spcBef>
                <a:spcPts val="0"/>
              </a:spcBef>
            </a:pPr>
            <a:r>
              <a:rPr lang="en-US" sz="3600" dirty="0"/>
              <a:t>Methodology for payment processing is directly related to the timing of the activity. </a:t>
            </a:r>
          </a:p>
        </p:txBody>
      </p:sp>
      <p:sp>
        <p:nvSpPr>
          <p:cNvPr id="4" name="Slide Number Placeholder 3">
            <a:extLst>
              <a:ext uri="{FF2B5EF4-FFF2-40B4-BE49-F238E27FC236}">
                <a16:creationId xmlns:a16="http://schemas.microsoft.com/office/drawing/2014/main" id="{5DB1AF22-235B-5885-F376-4E3AD2F9E01D}"/>
              </a:ext>
            </a:extLst>
          </p:cNvPr>
          <p:cNvSpPr>
            <a:spLocks noGrp="1"/>
          </p:cNvSpPr>
          <p:nvPr>
            <p:ph type="sldNum" sz="quarter" idx="12"/>
          </p:nvPr>
        </p:nvSpPr>
        <p:spPr/>
        <p:txBody>
          <a:bodyPr/>
          <a:lstStyle/>
          <a:p>
            <a:fld id="{3CD5B470-24F1-6744-BE88-730898E97D2D}" type="slidenum">
              <a:rPr lang="en-US" smtClean="0"/>
              <a:t>7</a:t>
            </a:fld>
            <a:endParaRPr lang="en-US" dirty="0"/>
          </a:p>
        </p:txBody>
      </p:sp>
    </p:spTree>
    <p:extLst>
      <p:ext uri="{BB962C8B-B14F-4D97-AF65-F5344CB8AC3E}">
        <p14:creationId xmlns:p14="http://schemas.microsoft.com/office/powerpoint/2010/main" val="1943641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536712"/>
          </a:xfrm>
        </p:spPr>
        <p:txBody>
          <a:bodyPr>
            <a:normAutofit fontScale="90000"/>
          </a:bodyPr>
          <a:lstStyle/>
          <a:p>
            <a:r>
              <a:rPr lang="en-US" dirty="0">
                <a:effectLst>
                  <a:outerShdw blurRad="38100" dist="38100" dir="2700000" algn="tl">
                    <a:srgbClr val="000000">
                      <a:alpha val="43137"/>
                    </a:srgbClr>
                  </a:outerShdw>
                </a:effectLst>
              </a:rPr>
              <a:t>Processing a Student Payment</a:t>
            </a:r>
          </a:p>
        </p:txBody>
      </p:sp>
      <p:sp>
        <p:nvSpPr>
          <p:cNvPr id="3" name="Content Placeholder 2"/>
          <p:cNvSpPr>
            <a:spLocks noGrp="1"/>
          </p:cNvSpPr>
          <p:nvPr>
            <p:ph idx="1"/>
          </p:nvPr>
        </p:nvSpPr>
        <p:spPr>
          <a:xfrm>
            <a:off x="344558" y="815179"/>
            <a:ext cx="8587408" cy="536712"/>
          </a:xfrm>
        </p:spPr>
        <p:txBody>
          <a:bodyPr>
            <a:noAutofit/>
          </a:bodyPr>
          <a:lstStyle/>
          <a:p>
            <a:pPr marL="0" indent="0">
              <a:buNone/>
            </a:pPr>
            <a:r>
              <a:rPr lang="en-US" sz="2800" dirty="0"/>
              <a:t>There are 3 components for each Student Payment.</a:t>
            </a:r>
          </a:p>
          <a:p>
            <a:pPr marL="0" indent="0">
              <a:buNone/>
            </a:pPr>
            <a:endParaRPr lang="en-US" sz="2400" dirty="0"/>
          </a:p>
          <a:p>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3CD5B470-24F1-6744-BE88-730898E97D2D}" type="slidenum">
              <a:rPr lang="en-US" smtClean="0"/>
              <a:t>8</a:t>
            </a:fld>
            <a:endParaRPr lang="en-US" dirty="0"/>
          </a:p>
        </p:txBody>
      </p:sp>
      <p:graphicFrame>
        <p:nvGraphicFramePr>
          <p:cNvPr id="6" name="Diagram 5">
            <a:extLst>
              <a:ext uri="{FF2B5EF4-FFF2-40B4-BE49-F238E27FC236}">
                <a16:creationId xmlns:a16="http://schemas.microsoft.com/office/drawing/2014/main" id="{CA6C4791-F922-1BCA-93CE-F01BFAA79D42}"/>
              </a:ext>
            </a:extLst>
          </p:cNvPr>
          <p:cNvGraphicFramePr/>
          <p:nvPr>
            <p:extLst>
              <p:ext uri="{D42A27DB-BD31-4B8C-83A1-F6EECF244321}">
                <p14:modId xmlns:p14="http://schemas.microsoft.com/office/powerpoint/2010/main" val="2254894491"/>
              </p:ext>
            </p:extLst>
          </p:nvPr>
        </p:nvGraphicFramePr>
        <p:xfrm>
          <a:off x="457200" y="1105468"/>
          <a:ext cx="8229600" cy="3743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1800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3C0D99E-D4E9-DFE7-A70C-E8F167203CA5}"/>
              </a:ext>
            </a:extLst>
          </p:cNvPr>
          <p:cNvSpPr>
            <a:spLocks noGrp="1"/>
          </p:cNvSpPr>
          <p:nvPr>
            <p:ph type="title"/>
          </p:nvPr>
        </p:nvSpPr>
        <p:spPr/>
        <p:txBody>
          <a:bodyPr anchor="ctr">
            <a:normAutofit/>
          </a:bodyPr>
          <a:lstStyle/>
          <a:p>
            <a:r>
              <a:rPr lang="en-US" dirty="0">
                <a:effectLst>
                  <a:outerShdw blurRad="38100" dist="38100" dir="2700000" algn="tl">
                    <a:srgbClr val="000000">
                      <a:alpha val="43137"/>
                    </a:srgbClr>
                  </a:outerShdw>
                </a:effectLst>
              </a:rPr>
              <a:t>Payment Types</a:t>
            </a:r>
          </a:p>
        </p:txBody>
      </p:sp>
      <p:sp>
        <p:nvSpPr>
          <p:cNvPr id="5" name="Slide Number Placeholder 4">
            <a:extLst>
              <a:ext uri="{FF2B5EF4-FFF2-40B4-BE49-F238E27FC236}">
                <a16:creationId xmlns:a16="http://schemas.microsoft.com/office/drawing/2014/main" id="{C80B38E9-98BB-257C-EE03-E142FFFAC794}"/>
              </a:ext>
            </a:extLst>
          </p:cNvPr>
          <p:cNvSpPr>
            <a:spLocks noGrp="1"/>
          </p:cNvSpPr>
          <p:nvPr>
            <p:ph type="sldNum" sz="quarter" idx="12"/>
          </p:nvPr>
        </p:nvSpPr>
        <p:spPr/>
        <p:txBody>
          <a:bodyPr anchor="ctr">
            <a:normAutofit/>
          </a:bodyPr>
          <a:lstStyle/>
          <a:p>
            <a:pPr>
              <a:lnSpc>
                <a:spcPct val="90000"/>
              </a:lnSpc>
              <a:spcAft>
                <a:spcPts val="600"/>
              </a:spcAft>
            </a:pPr>
            <a:fld id="{3CD5B470-24F1-6744-BE88-730898E97D2D}" type="slidenum">
              <a:rPr lang="en-US" smtClean="0"/>
              <a:pPr>
                <a:lnSpc>
                  <a:spcPct val="90000"/>
                </a:lnSpc>
                <a:spcAft>
                  <a:spcPts val="600"/>
                </a:spcAft>
              </a:pPr>
              <a:t>9</a:t>
            </a:fld>
            <a:endParaRPr lang="en-US" dirty="0"/>
          </a:p>
        </p:txBody>
      </p:sp>
      <p:pic>
        <p:nvPicPr>
          <p:cNvPr id="8" name="Picture 7">
            <a:extLst>
              <a:ext uri="{FF2B5EF4-FFF2-40B4-BE49-F238E27FC236}">
                <a16:creationId xmlns:a16="http://schemas.microsoft.com/office/drawing/2014/main" id="{A21D43B0-1854-3479-9EAB-CBEEE98DF334}"/>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25983" b="9569"/>
          <a:stretch/>
        </p:blipFill>
        <p:spPr>
          <a:xfrm>
            <a:off x="457200" y="1200151"/>
            <a:ext cx="8229600" cy="3394472"/>
          </a:xfrm>
          <a:prstGeom prst="rect">
            <a:avLst/>
          </a:prstGeom>
          <a:noFill/>
        </p:spPr>
      </p:pic>
    </p:spTree>
    <p:extLst>
      <p:ext uri="{BB962C8B-B14F-4D97-AF65-F5344CB8AC3E}">
        <p14:creationId xmlns:p14="http://schemas.microsoft.com/office/powerpoint/2010/main" val="17436733"/>
      </p:ext>
    </p:extLst>
  </p:cSld>
  <p:clrMapOvr>
    <a:masterClrMapping/>
  </p:clrMapOvr>
</p:sld>
</file>

<file path=ppt/theme/theme1.xml><?xml version="1.0" encoding="utf-8"?>
<a:theme xmlns:a="http://schemas.openxmlformats.org/drawingml/2006/main" name="informal_presentation_powerpoint_2">
  <a:themeElements>
    <a:clrScheme name="Custom WM">
      <a:dk1>
        <a:sysClr val="windowText" lastClr="000000"/>
      </a:dk1>
      <a:lt1>
        <a:sysClr val="window" lastClr="FFFFFF"/>
      </a:lt1>
      <a:dk2>
        <a:srgbClr val="B9975B"/>
      </a:dk2>
      <a:lt2>
        <a:srgbClr val="EEECE1"/>
      </a:lt2>
      <a:accent1>
        <a:srgbClr val="115740"/>
      </a:accent1>
      <a:accent2>
        <a:srgbClr val="D0D3D4"/>
      </a:accent2>
      <a:accent3>
        <a:srgbClr val="FFFFFF"/>
      </a:accent3>
      <a:accent4>
        <a:srgbClr val="FFFFFF"/>
      </a:accent4>
      <a:accent5>
        <a:srgbClr val="FFFFFF"/>
      </a:accent5>
      <a:accent6>
        <a:srgbClr val="FFFFFF"/>
      </a:accent6>
      <a:hlink>
        <a:srgbClr val="006600"/>
      </a:hlink>
      <a:folHlink>
        <a:srgbClr val="0066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97B52E494A6F41A85B2E619542C6DE" ma:contentTypeVersion="14" ma:contentTypeDescription="Create a new document." ma:contentTypeScope="" ma:versionID="f2f6dae13f5132a57f0b3dfc122f2517">
  <xsd:schema xmlns:xsd="http://www.w3.org/2001/XMLSchema" xmlns:xs="http://www.w3.org/2001/XMLSchema" xmlns:p="http://schemas.microsoft.com/office/2006/metadata/properties" xmlns:ns2="789edc42-32b6-4c00-9b84-a4a4f7aee39d" xmlns:ns3="4e9e68da-1053-44f6-a970-f055f23dedc5" targetNamespace="http://schemas.microsoft.com/office/2006/metadata/properties" ma:root="true" ma:fieldsID="4af75646fa2ff10eb7a6317848d02e80" ns2:_="" ns3:_="">
    <xsd:import namespace="789edc42-32b6-4c00-9b84-a4a4f7aee39d"/>
    <xsd:import namespace="4e9e68da-1053-44f6-a970-f055f23dedc5"/>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9edc42-32b6-4c00-9b84-a4a4f7aee39d"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afe3cb0c-d40f-4108-bef2-3c64d4822ccd"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e9e68da-1053-44f6-a970-f055f23dedc5"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5156d2c3-8416-424e-bd63-188495a05370}" ma:internalName="TaxCatchAll" ma:showField="CatchAllData" ma:web="4e9e68da-1053-44f6-a970-f055f23dedc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e9e68da-1053-44f6-a970-f055f23dedc5" xsi:nil="true"/>
    <lcf76f155ced4ddcb4097134ff3c332f xmlns="789edc42-32b6-4c00-9b84-a4a4f7aee39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6BE2732-AD11-4D5B-AD8B-129079CD7232}"/>
</file>

<file path=customXml/itemProps2.xml><?xml version="1.0" encoding="utf-8"?>
<ds:datastoreItem xmlns:ds="http://schemas.openxmlformats.org/officeDocument/2006/customXml" ds:itemID="{96709C7C-8E5A-4F17-9B2C-92E6D147E949}"/>
</file>

<file path=customXml/itemProps3.xml><?xml version="1.0" encoding="utf-8"?>
<ds:datastoreItem xmlns:ds="http://schemas.openxmlformats.org/officeDocument/2006/customXml" ds:itemID="{89EB7B80-C4EE-4AF8-A5B9-ACAA501F6118}"/>
</file>

<file path=docProps/app.xml><?xml version="1.0" encoding="utf-8"?>
<Properties xmlns="http://schemas.openxmlformats.org/officeDocument/2006/extended-properties" xmlns:vt="http://schemas.openxmlformats.org/officeDocument/2006/docPropsVTypes">
  <Template/>
  <TotalTime>1952</TotalTime>
  <Words>2037</Words>
  <Application>Microsoft Office PowerPoint</Application>
  <PresentationFormat>On-screen Show (16:9)</PresentationFormat>
  <Paragraphs>278</Paragraphs>
  <Slides>28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Amasis MT Pro Black</vt:lpstr>
      <vt:lpstr>Arial</vt:lpstr>
      <vt:lpstr>Avenir Next Regular</vt:lpstr>
      <vt:lpstr>Calibri</vt:lpstr>
      <vt:lpstr>informal_presentation_powerpoint_2</vt:lpstr>
      <vt:lpstr>PAYMENTS TO STUDENTS GUIDE</vt:lpstr>
      <vt:lpstr>Agenda</vt:lpstr>
      <vt:lpstr>Introduction</vt:lpstr>
      <vt:lpstr>Tax Law (IRC Section 117)</vt:lpstr>
      <vt:lpstr>Student Definition</vt:lpstr>
      <vt:lpstr>WM Employee - Student</vt:lpstr>
      <vt:lpstr>Payment Timing</vt:lpstr>
      <vt:lpstr>Processing a Student Payment</vt:lpstr>
      <vt:lpstr>Payment Types</vt:lpstr>
      <vt:lpstr>Types of Student Payments</vt:lpstr>
      <vt:lpstr>Qualified Payments</vt:lpstr>
      <vt:lpstr>Non-Qualified Payments</vt:lpstr>
      <vt:lpstr>            Employment</vt:lpstr>
      <vt:lpstr>Reimbursement</vt:lpstr>
      <vt:lpstr>PowerPoint Presentation</vt:lpstr>
      <vt:lpstr>Financial Aid</vt:lpstr>
      <vt:lpstr>Accounts Payable</vt:lpstr>
      <vt:lpstr>Human Resources</vt:lpstr>
      <vt:lpstr>Tools available to help you</vt:lpstr>
      <vt:lpstr>NEW: Find student-specific information</vt:lpstr>
      <vt:lpstr>NEW: Tax Analysis Status Report</vt:lpstr>
      <vt:lpstr>If your student status is:</vt:lpstr>
      <vt:lpstr>NEW: Student Programs Payment Guide</vt:lpstr>
      <vt:lpstr>What happens if you don’t see your program listed in the portal </vt:lpstr>
      <vt:lpstr>Examples</vt:lpstr>
      <vt:lpstr>Examples</vt:lpstr>
      <vt:lpstr>Examples - Continued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Payments to Students Guide</dc:title>
  <dc:creator>Erb, Ruth</dc:creator>
  <cp:lastModifiedBy>Ketterman, Kimberly</cp:lastModifiedBy>
  <cp:revision>11</cp:revision>
  <dcterms:created xsi:type="dcterms:W3CDTF">2021-11-19T19:24:51Z</dcterms:created>
  <dcterms:modified xsi:type="dcterms:W3CDTF">2024-02-06T14:11:43Z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0x0101008A97B52E494A6F41A85B2E619542C6DE</vt:lpwstr>
  </property>
</Properties>
</file>