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7" r:id="rId5"/>
    <p:sldMasterId id="2147483732" r:id="rId6"/>
    <p:sldMasterId id="2147483742" r:id="rId7"/>
    <p:sldMasterId id="2147483752" r:id="rId8"/>
  </p:sldMasterIdLst>
  <p:notesMasterIdLst>
    <p:notesMasterId r:id="rId87"/>
  </p:notesMasterIdLst>
  <p:handoutMasterIdLst>
    <p:handoutMasterId r:id="rId88"/>
  </p:handoutMasterIdLst>
  <p:sldIdLst>
    <p:sldId id="527" r:id="rId9"/>
    <p:sldId id="546" r:id="rId10"/>
    <p:sldId id="547" r:id="rId11"/>
    <p:sldId id="554" r:id="rId12"/>
    <p:sldId id="530" r:id="rId13"/>
    <p:sldId id="531" r:id="rId14"/>
    <p:sldId id="261" r:id="rId15"/>
    <p:sldId id="259" r:id="rId16"/>
    <p:sldId id="532" r:id="rId17"/>
    <p:sldId id="695" r:id="rId18"/>
    <p:sldId id="264" r:id="rId19"/>
    <p:sldId id="696" r:id="rId20"/>
    <p:sldId id="676" r:id="rId21"/>
    <p:sldId id="685" r:id="rId22"/>
    <p:sldId id="673" r:id="rId23"/>
    <p:sldId id="734" r:id="rId24"/>
    <p:sldId id="741" r:id="rId25"/>
    <p:sldId id="745" r:id="rId26"/>
    <p:sldId id="669" r:id="rId27"/>
    <p:sldId id="706" r:id="rId28"/>
    <p:sldId id="693" r:id="rId29"/>
    <p:sldId id="707" r:id="rId30"/>
    <p:sldId id="746" r:id="rId31"/>
    <p:sldId id="747" r:id="rId32"/>
    <p:sldId id="748" r:id="rId33"/>
    <p:sldId id="708" r:id="rId34"/>
    <p:sldId id="749" r:id="rId35"/>
    <p:sldId id="752" r:id="rId36"/>
    <p:sldId id="735" r:id="rId37"/>
    <p:sldId id="758" r:id="rId38"/>
    <p:sldId id="710" r:id="rId39"/>
    <p:sldId id="743" r:id="rId40"/>
    <p:sldId id="759" r:id="rId41"/>
    <p:sldId id="760" r:id="rId42"/>
    <p:sldId id="761" r:id="rId43"/>
    <p:sldId id="762" r:id="rId44"/>
    <p:sldId id="641" r:id="rId45"/>
    <p:sldId id="763" r:id="rId46"/>
    <p:sldId id="764" r:id="rId47"/>
    <p:sldId id="630" r:id="rId48"/>
    <p:sldId id="642" r:id="rId49"/>
    <p:sldId id="756" r:id="rId50"/>
    <p:sldId id="739" r:id="rId51"/>
    <p:sldId id="740" r:id="rId52"/>
    <p:sldId id="609" r:id="rId53"/>
    <p:sldId id="319" r:id="rId54"/>
    <p:sldId id="544" r:id="rId55"/>
    <p:sldId id="344" r:id="rId56"/>
    <p:sldId id="580" r:id="rId57"/>
    <p:sldId id="683" r:id="rId58"/>
    <p:sldId id="691" r:id="rId59"/>
    <p:sldId id="690" r:id="rId60"/>
    <p:sldId id="474" r:id="rId61"/>
    <p:sldId id="491" r:id="rId62"/>
    <p:sldId id="578" r:id="rId63"/>
    <p:sldId id="571" r:id="rId64"/>
    <p:sldId id="510" r:id="rId65"/>
    <p:sldId id="617" r:id="rId66"/>
    <p:sldId id="583" r:id="rId67"/>
    <p:sldId id="582" r:id="rId68"/>
    <p:sldId id="477" r:id="rId69"/>
    <p:sldId id="618" r:id="rId70"/>
    <p:sldId id="591" r:id="rId71"/>
    <p:sldId id="619" r:id="rId72"/>
    <p:sldId id="596" r:id="rId73"/>
    <p:sldId id="620" r:id="rId74"/>
    <p:sldId id="595" r:id="rId75"/>
    <p:sldId id="593" r:id="rId76"/>
    <p:sldId id="597" r:id="rId77"/>
    <p:sldId id="598" r:id="rId78"/>
    <p:sldId id="624" r:id="rId79"/>
    <p:sldId id="623" r:id="rId80"/>
    <p:sldId id="621" r:id="rId81"/>
    <p:sldId id="509" r:id="rId82"/>
    <p:sldId id="507" r:id="rId83"/>
    <p:sldId id="601" r:id="rId84"/>
    <p:sldId id="556" r:id="rId85"/>
    <p:sldId id="757" r:id="rId8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0890" autoAdjust="0"/>
  </p:normalViewPr>
  <p:slideViewPr>
    <p:cSldViewPr snapToGrid="0">
      <p:cViewPr varScale="1">
        <p:scale>
          <a:sx n="92" d="100"/>
          <a:sy n="92" d="100"/>
        </p:scale>
        <p:origin x="1164" y="84"/>
      </p:cViewPr>
      <p:guideLst>
        <p:guide orient="horz" pos="2160"/>
        <p:guide pos="3840"/>
      </p:guideLst>
    </p:cSldViewPr>
  </p:slideViewPr>
  <p:outlineViewPr>
    <p:cViewPr>
      <p:scale>
        <a:sx n="33" d="100"/>
        <a:sy n="33" d="100"/>
      </p:scale>
      <p:origin x="0" y="-124512"/>
    </p:cViewPr>
  </p:outlineViewPr>
  <p:notesTextViewPr>
    <p:cViewPr>
      <p:scale>
        <a:sx n="150" d="100"/>
        <a:sy n="150" d="100"/>
      </p:scale>
      <p:origin x="0" y="0"/>
    </p:cViewPr>
  </p:notesTextViewPr>
  <p:sorterViewPr>
    <p:cViewPr varScale="1">
      <p:scale>
        <a:sx n="100" d="100"/>
        <a:sy n="100" d="100"/>
      </p:scale>
      <p:origin x="0" y="-39684"/>
    </p:cViewPr>
  </p:sorterViewPr>
  <p:notesViewPr>
    <p:cSldViewPr snapToGrid="0">
      <p:cViewPr>
        <p:scale>
          <a:sx n="100" d="100"/>
          <a:sy n="100" d="100"/>
        </p:scale>
        <p:origin x="2340" y="-108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presProps" Target="presProp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notesMaster" Target="notesMasters/notes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B42B3-1EBC-4A77-BAF7-3E349690A74E}" type="datetimeFigureOut">
              <a:rPr lang="en-US" smtClean="0"/>
              <a:t>1/12/2023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5482644-A0BC-45E7-B956-079C7BEF8DFF}" type="slidenum">
              <a:rPr lang="en-US" smtClean="0"/>
              <a:t>‹#›</a:t>
            </a:fld>
            <a:endParaRPr lang="en-US"/>
          </a:p>
        </p:txBody>
      </p:sp>
    </p:spTree>
    <p:extLst>
      <p:ext uri="{BB962C8B-B14F-4D97-AF65-F5344CB8AC3E}">
        <p14:creationId xmlns:p14="http://schemas.microsoft.com/office/powerpoint/2010/main" val="3503687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1517201-F9CE-497C-94A5-83D178FC6756}" type="datetimeFigureOut">
              <a:rPr lang="en-US" smtClean="0"/>
              <a:pPr/>
              <a:t>1/12/2023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FF9AB3-1776-49BF-9AB4-0E01D9C7F4B5}" type="slidenum">
              <a:rPr lang="en-US" smtClean="0"/>
              <a:pPr/>
              <a:t>‹#›</a:t>
            </a:fld>
            <a:endParaRPr lang="en-US"/>
          </a:p>
        </p:txBody>
      </p:sp>
    </p:spTree>
    <p:extLst>
      <p:ext uri="{BB962C8B-B14F-4D97-AF65-F5344CB8AC3E}">
        <p14:creationId xmlns:p14="http://schemas.microsoft.com/office/powerpoint/2010/main" val="387573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commonhealth.virginia.gov/"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1</a:t>
            </a:fld>
            <a:endParaRPr lang="en-US"/>
          </a:p>
        </p:txBody>
      </p:sp>
    </p:spTree>
    <p:extLst>
      <p:ext uri="{BB962C8B-B14F-4D97-AF65-F5344CB8AC3E}">
        <p14:creationId xmlns:p14="http://schemas.microsoft.com/office/powerpoint/2010/main" val="404830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observe 10 of the state holidays, but use the additional 3 state holidays for our winter break. Provost publishes the schedule each year for the WM observed holidays. Holidays are not paid out if you leave prior to observing them.  Transfers observe the holidays of their new agency.</a:t>
            </a:r>
          </a:p>
        </p:txBody>
      </p:sp>
      <p:sp>
        <p:nvSpPr>
          <p:cNvPr id="4" name="Slide Number Placeholder 3"/>
          <p:cNvSpPr>
            <a:spLocks noGrp="1"/>
          </p:cNvSpPr>
          <p:nvPr>
            <p:ph type="sldNum" sz="quarter" idx="10"/>
          </p:nvPr>
        </p:nvSpPr>
        <p:spPr/>
        <p:txBody>
          <a:bodyPr/>
          <a:lstStyle/>
          <a:p>
            <a:fld id="{A7FF9AB3-1776-49BF-9AB4-0E01D9C7F4B5}" type="slidenum">
              <a:rPr lang="en-US" smtClean="0"/>
              <a:pPr/>
              <a:t>10</a:t>
            </a:fld>
            <a:endParaRPr lang="en-US"/>
          </a:p>
        </p:txBody>
      </p:sp>
    </p:spTree>
    <p:extLst>
      <p:ext uri="{BB962C8B-B14F-4D97-AF65-F5344CB8AC3E}">
        <p14:creationId xmlns:p14="http://schemas.microsoft.com/office/powerpoint/2010/main" val="1191458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do I know if the University is closed?</a:t>
            </a:r>
          </a:p>
          <a:p>
            <a:endParaRPr lang="en-US" dirty="0"/>
          </a:p>
          <a:p>
            <a:r>
              <a:rPr lang="en-US" baseline="0" dirty="0"/>
              <a:t>W&amp;M Emergency Notification System &amp; Text Alerts TRIBE ALERTS– Set up in Banner Self-Service under “Personal Information” tab in Banner Self Service.  If you choose not to exercise this option, you can call the emergency inclement weather lines listed or watch the local TV broadcasts.</a:t>
            </a:r>
          </a:p>
        </p:txBody>
      </p:sp>
      <p:sp>
        <p:nvSpPr>
          <p:cNvPr id="4" name="Slide Number Placeholder 3"/>
          <p:cNvSpPr>
            <a:spLocks noGrp="1"/>
          </p:cNvSpPr>
          <p:nvPr>
            <p:ph type="sldNum" sz="quarter" idx="10"/>
          </p:nvPr>
        </p:nvSpPr>
        <p:spPr/>
        <p:txBody>
          <a:bodyPr/>
          <a:lstStyle/>
          <a:p>
            <a:fld id="{A7FF9AB3-1776-49BF-9AB4-0E01D9C7F4B5}" type="slidenum">
              <a:rPr lang="en-US" smtClean="0"/>
              <a:pPr/>
              <a:t>11</a:t>
            </a:fld>
            <a:endParaRPr lang="en-US"/>
          </a:p>
        </p:txBody>
      </p:sp>
    </p:spTree>
    <p:extLst>
      <p:ext uri="{BB962C8B-B14F-4D97-AF65-F5344CB8AC3E}">
        <p14:creationId xmlns:p14="http://schemas.microsoft.com/office/powerpoint/2010/main" val="242703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800" dirty="0"/>
              <a:t>Supervisor’s need to inform staff if they are an “essential” employee. </a:t>
            </a:r>
            <a:r>
              <a:rPr lang="en-US" altLang="en-US" sz="1200" dirty="0"/>
              <a:t>Compensatory leave will be </a:t>
            </a:r>
            <a:r>
              <a:rPr lang="en-US" altLang="en-US" dirty="0"/>
              <a:t>paid</a:t>
            </a:r>
            <a:r>
              <a:rPr lang="en-US" altLang="en-US" sz="1200" dirty="0"/>
              <a:t> </a:t>
            </a:r>
            <a:r>
              <a:rPr lang="en-US" altLang="en-US" dirty="0"/>
              <a:t>hour for</a:t>
            </a:r>
            <a:r>
              <a:rPr lang="en-US" altLang="en-US" sz="1200" dirty="0"/>
              <a:t> hour for each hour worked to “essential” nonexempt employees who must report to work for hours when the University is closed.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sz="1200" b="1" kern="1200" dirty="0">
                <a:solidFill>
                  <a:schemeClr val="tx1"/>
                </a:solidFill>
                <a:effectLst/>
                <a:latin typeface="+mn-lt"/>
                <a:ea typeface="+mn-ea"/>
                <a:cs typeface="+mn-cs"/>
              </a:rPr>
              <a:t>Exempt employees, who submit timesheets only when they take leave: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no action needed on your part to record the use of the holiday and you may need to record University closures.</a:t>
            </a:r>
          </a:p>
          <a:p>
            <a:pPr lvl="0"/>
            <a:r>
              <a:rPr lang="en-US" sz="1200" kern="1200" dirty="0">
                <a:solidFill>
                  <a:schemeClr val="tx1"/>
                </a:solidFill>
                <a:effectLst/>
                <a:latin typeface="+mn-lt"/>
                <a:ea typeface="+mn-ea"/>
                <a:cs typeface="+mn-cs"/>
              </a:rPr>
              <a:t>            If you are </a:t>
            </a:r>
            <a:r>
              <a:rPr lang="en-US" sz="1200" i="1" kern="1200" dirty="0">
                <a:solidFill>
                  <a:schemeClr val="tx1"/>
                </a:solidFill>
                <a:effectLst/>
                <a:latin typeface="+mn-lt"/>
                <a:ea typeface="+mn-ea"/>
                <a:cs typeface="+mn-cs"/>
              </a:rPr>
              <a:t>required</a:t>
            </a:r>
            <a:r>
              <a:rPr lang="en-US" sz="1200" kern="1200" dirty="0">
                <a:solidFill>
                  <a:schemeClr val="tx1"/>
                </a:solidFill>
                <a:effectLst/>
                <a:latin typeface="+mn-lt"/>
                <a:ea typeface="+mn-ea"/>
                <a:cs typeface="+mn-cs"/>
              </a:rPr>
              <a:t> to work on the holiday or closure, you may, with the approval of your      	supervisor:</a:t>
            </a:r>
          </a:p>
          <a:p>
            <a:pPr lvl="1"/>
            <a:r>
              <a:rPr lang="en-US" sz="1200" kern="1200" dirty="0">
                <a:solidFill>
                  <a:schemeClr val="tx1"/>
                </a:solidFill>
                <a:effectLst/>
                <a:latin typeface="+mn-lt"/>
                <a:ea typeface="+mn-ea"/>
                <a:cs typeface="+mn-cs"/>
              </a:rPr>
              <a:t>Take the day on a different day within the same pay period, or</a:t>
            </a:r>
          </a:p>
          <a:p>
            <a:pPr lvl="1"/>
            <a:r>
              <a:rPr lang="en-US" sz="1200" kern="1200" dirty="0">
                <a:solidFill>
                  <a:schemeClr val="tx1"/>
                </a:solidFill>
                <a:effectLst/>
                <a:latin typeface="+mn-lt"/>
                <a:ea typeface="+mn-ea"/>
                <a:cs typeface="+mn-cs"/>
              </a:rPr>
              <a:t>Record </a:t>
            </a:r>
            <a:r>
              <a:rPr lang="en-US" sz="1200" b="1" kern="1200" dirty="0">
                <a:solidFill>
                  <a:schemeClr val="tx1"/>
                </a:solidFill>
                <a:effectLst/>
                <a:latin typeface="+mn-lt"/>
                <a:ea typeface="+mn-ea"/>
                <a:cs typeface="+mn-cs"/>
              </a:rPr>
              <a:t>Compensatory Leave Earned</a:t>
            </a:r>
            <a:r>
              <a:rPr lang="en-US" sz="1200" kern="1200" dirty="0">
                <a:solidFill>
                  <a:schemeClr val="tx1"/>
                </a:solidFill>
                <a:effectLst/>
                <a:latin typeface="+mn-lt"/>
                <a:ea typeface="+mn-ea"/>
                <a:cs typeface="+mn-cs"/>
              </a:rPr>
              <a:t> on your timesheet. This will result in hours be added to your Comp Leave bucket. These hours should be used at the first opportunity by recording </a:t>
            </a:r>
            <a:r>
              <a:rPr lang="en-US" sz="1200" b="1" kern="1200" dirty="0">
                <a:solidFill>
                  <a:schemeClr val="tx1"/>
                </a:solidFill>
                <a:effectLst/>
                <a:latin typeface="+mn-lt"/>
                <a:ea typeface="+mn-ea"/>
                <a:cs typeface="+mn-cs"/>
              </a:rPr>
              <a:t>Compensatory Leave Taken</a:t>
            </a:r>
            <a:r>
              <a:rPr lang="en-US" sz="1200" kern="1200" dirty="0">
                <a:solidFill>
                  <a:schemeClr val="tx1"/>
                </a:solidFill>
                <a:effectLst/>
                <a:latin typeface="+mn-lt"/>
                <a:ea typeface="+mn-ea"/>
                <a:cs typeface="+mn-cs"/>
              </a:rPr>
              <a:t> on a subsequent timesheet.</a:t>
            </a:r>
          </a:p>
          <a:p>
            <a:r>
              <a:rPr lang="en-US" sz="1200" b="1" kern="1200" dirty="0">
                <a:solidFill>
                  <a:schemeClr val="tx1"/>
                </a:solidFill>
                <a:effectLst/>
                <a:latin typeface="+mn-lt"/>
                <a:ea typeface="+mn-ea"/>
                <a:cs typeface="+mn-cs"/>
              </a:rPr>
              <a:t>Non-exempt (salaried) employees, who submit timesheets each pay period: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Holiday or University closure hours will be visible in your timesheet when you open it. There is no additional action needed if you take the day as scheduled.</a:t>
            </a:r>
          </a:p>
          <a:p>
            <a:pPr lvl="0"/>
            <a:r>
              <a:rPr lang="en-US" sz="1200" kern="1200" dirty="0">
                <a:solidFill>
                  <a:schemeClr val="tx1"/>
                </a:solidFill>
                <a:effectLst/>
                <a:latin typeface="+mn-lt"/>
                <a:ea typeface="+mn-ea"/>
                <a:cs typeface="+mn-cs"/>
              </a:rPr>
              <a:t>	If you are </a:t>
            </a:r>
            <a:r>
              <a:rPr lang="en-US" sz="1200" b="1" i="1" kern="1200" dirty="0">
                <a:solidFill>
                  <a:schemeClr val="tx1"/>
                </a:solidFill>
                <a:effectLst/>
                <a:latin typeface="+mn-lt"/>
                <a:ea typeface="+mn-ea"/>
                <a:cs typeface="+mn-cs"/>
              </a:rPr>
              <a:t>required</a:t>
            </a:r>
            <a:r>
              <a:rPr lang="en-US" sz="1200" kern="1200" dirty="0">
                <a:solidFill>
                  <a:schemeClr val="tx1"/>
                </a:solidFill>
                <a:effectLst/>
                <a:latin typeface="+mn-lt"/>
                <a:ea typeface="+mn-ea"/>
                <a:cs typeface="+mn-cs"/>
              </a:rPr>
              <a:t> to work on the holiday or closure, you may, with the approval of  	your supervisor:</a:t>
            </a:r>
          </a:p>
          <a:p>
            <a:pPr lvl="1"/>
            <a:r>
              <a:rPr lang="en-US" sz="1200" kern="1200" dirty="0">
                <a:solidFill>
                  <a:schemeClr val="tx1"/>
                </a:solidFill>
                <a:effectLst/>
                <a:latin typeface="+mn-lt"/>
                <a:ea typeface="+mn-ea"/>
                <a:cs typeface="+mn-cs"/>
              </a:rPr>
              <a:t>Record the hours on a different day within the same pay period, or</a:t>
            </a:r>
          </a:p>
          <a:p>
            <a:pPr lvl="1"/>
            <a:r>
              <a:rPr lang="en-US" sz="1200" kern="1200" dirty="0">
                <a:solidFill>
                  <a:schemeClr val="tx1"/>
                </a:solidFill>
                <a:effectLst/>
                <a:latin typeface="+mn-lt"/>
                <a:ea typeface="+mn-ea"/>
                <a:cs typeface="+mn-cs"/>
              </a:rPr>
              <a:t>Record the hours you work as you normally would, and record the holiday or closure hours you were not able to take as </a:t>
            </a:r>
            <a:r>
              <a:rPr lang="en-US" sz="1200" b="1" kern="1200" dirty="0">
                <a:solidFill>
                  <a:schemeClr val="tx1"/>
                </a:solidFill>
                <a:effectLst/>
                <a:latin typeface="+mn-lt"/>
                <a:ea typeface="+mn-ea"/>
                <a:cs typeface="+mn-cs"/>
              </a:rPr>
              <a:t>Compensatory Leave Earned</a:t>
            </a:r>
            <a:r>
              <a:rPr lang="en-US" sz="1200" kern="1200" dirty="0">
                <a:solidFill>
                  <a:schemeClr val="tx1"/>
                </a:solidFill>
                <a:effectLst/>
                <a:latin typeface="+mn-lt"/>
                <a:ea typeface="+mn-ea"/>
                <a:cs typeface="+mn-cs"/>
              </a:rPr>
              <a:t> on your timesheet. This will result in hours be added to your Comp Leave bucket. These hours should be used at the first opportunity by recording </a:t>
            </a:r>
            <a:r>
              <a:rPr lang="en-US" sz="1200" b="1" kern="1200" dirty="0">
                <a:solidFill>
                  <a:schemeClr val="tx1"/>
                </a:solidFill>
                <a:effectLst/>
                <a:latin typeface="+mn-lt"/>
                <a:ea typeface="+mn-ea"/>
                <a:cs typeface="+mn-cs"/>
              </a:rPr>
              <a:t>Compensatory Leave Taken</a:t>
            </a:r>
            <a:r>
              <a:rPr lang="en-US" sz="1200" kern="1200" dirty="0">
                <a:solidFill>
                  <a:schemeClr val="tx1"/>
                </a:solidFill>
                <a:effectLst/>
                <a:latin typeface="+mn-lt"/>
                <a:ea typeface="+mn-ea"/>
                <a:cs typeface="+mn-cs"/>
              </a:rPr>
              <a:t> on a subsequent timesheet. Compensatory Leave expires after one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12</a:t>
            </a:fld>
            <a:endParaRPr lang="en-US"/>
          </a:p>
        </p:txBody>
      </p:sp>
    </p:spTree>
    <p:extLst>
      <p:ext uri="{BB962C8B-B14F-4D97-AF65-F5344CB8AC3E}">
        <p14:creationId xmlns:p14="http://schemas.microsoft.com/office/powerpoint/2010/main" val="1249052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W&amp;M offers employees a number of voluntary benefits.  You need to decide what plans are right for you.  Some choices can be changed during open enrollment dates and other choices are irrevocable.  It is important to review all your options before you make your elections.</a:t>
            </a:r>
          </a:p>
        </p:txBody>
      </p:sp>
      <p:sp>
        <p:nvSpPr>
          <p:cNvPr id="4" name="Slide Number Placeholder 3"/>
          <p:cNvSpPr>
            <a:spLocks noGrp="1"/>
          </p:cNvSpPr>
          <p:nvPr>
            <p:ph type="sldNum" sz="quarter" idx="5"/>
          </p:nvPr>
        </p:nvSpPr>
        <p:spPr/>
        <p:txBody>
          <a:bodyPr/>
          <a:lstStyle/>
          <a:p>
            <a:fld id="{A7FF9AB3-1776-49BF-9AB4-0E01D9C7F4B5}" type="slidenum">
              <a:rPr lang="en-US" smtClean="0"/>
              <a:pPr/>
              <a:t>13</a:t>
            </a:fld>
            <a:endParaRPr lang="en-US"/>
          </a:p>
        </p:txBody>
      </p:sp>
    </p:spTree>
    <p:extLst>
      <p:ext uri="{BB962C8B-B14F-4D97-AF65-F5344CB8AC3E}">
        <p14:creationId xmlns:p14="http://schemas.microsoft.com/office/powerpoint/2010/main" val="901462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been emailed the health enrollment and retirement enrollment forms to complete and return to HR by the deadlines</a:t>
            </a:r>
            <a:r>
              <a:rPr lang="en-US" baseline="0" dirty="0"/>
              <a:t>.  Forms are fillable.  Once completed, you can upload the forms to box.wm.edu along with any necessary back up documentation.  Share health enrollment forms and documentation to cmowens@wm.edu and share retirement enrollment form to mconnolly@wm.edu.  If you prefer, you can fax the completed forms to 757 221 7724.</a:t>
            </a:r>
          </a:p>
          <a:p>
            <a:endParaRPr lang="en-US" baseline="0" dirty="0"/>
          </a:p>
          <a:p>
            <a:r>
              <a:rPr lang="en-US" baseline="0" dirty="0"/>
              <a:t>You will have up to 30 days from the date of hire to choose your medical plan and up to 60 days from the date of hire to consult with a spouse, parent or financial advisor and then choose either the VRS or the ORP Retirement Plan.  If you have any additional questions about completing either the  health and/or the retirement VRS 65 forms that have been emailed to you, please contact ASKHR@wm.edu.</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14</a:t>
            </a:fld>
            <a:endParaRPr lang="en-US"/>
          </a:p>
        </p:txBody>
      </p:sp>
    </p:spTree>
    <p:extLst>
      <p:ext uri="{BB962C8B-B14F-4D97-AF65-F5344CB8AC3E}">
        <p14:creationId xmlns:p14="http://schemas.microsoft.com/office/powerpoint/2010/main" val="96678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555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843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17</a:t>
            </a:fld>
            <a:endParaRPr lang="en-US"/>
          </a:p>
        </p:txBody>
      </p:sp>
    </p:spTree>
    <p:extLst>
      <p:ext uri="{BB962C8B-B14F-4D97-AF65-F5344CB8AC3E}">
        <p14:creationId xmlns:p14="http://schemas.microsoft.com/office/powerpoint/2010/main" val="3294794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18</a:t>
            </a:fld>
            <a:endParaRPr lang="en-US"/>
          </a:p>
        </p:txBody>
      </p:sp>
    </p:spTree>
    <p:extLst>
      <p:ext uri="{BB962C8B-B14F-4D97-AF65-F5344CB8AC3E}">
        <p14:creationId xmlns:p14="http://schemas.microsoft.com/office/powerpoint/2010/main" val="199566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19</a:t>
            </a:fld>
            <a:endParaRPr lang="en-US"/>
          </a:p>
        </p:txBody>
      </p:sp>
    </p:spTree>
    <p:extLst>
      <p:ext uri="{BB962C8B-B14F-4D97-AF65-F5344CB8AC3E}">
        <p14:creationId xmlns:p14="http://schemas.microsoft.com/office/powerpoint/2010/main" val="85857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Parts 2, 3 &amp; 4 </a:t>
            </a:r>
            <a:r>
              <a:rPr lang="en-US" baseline="0" dirty="0"/>
              <a:t>will contain information you will need to assist you with making decisions that need to be made in a timely manner. Please note the state deadlines.  Failure to turn in forms and make your elections by the deadlines can have irrevocable consequences.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Agenda for today – IT IS A LOT OF INFO AND WE GO THROUGH IT PRETTY QUICKLY – Feel free to ask any questions along the way in the meeting chat. Laura will be moderating the chat answering any questions you may have.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2</a:t>
            </a:fld>
            <a:endParaRPr lang="en-US"/>
          </a:p>
        </p:txBody>
      </p:sp>
    </p:spTree>
    <p:extLst>
      <p:ext uri="{BB962C8B-B14F-4D97-AF65-F5344CB8AC3E}">
        <p14:creationId xmlns:p14="http://schemas.microsoft.com/office/powerpoint/2010/main" val="425105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932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719138" y="1163638"/>
            <a:ext cx="5584825" cy="3141662"/>
          </a:xfrm>
          <a:ln cap="flat"/>
        </p:spPr>
      </p:sp>
      <p:sp>
        <p:nvSpPr>
          <p:cNvPr id="136195"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592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22</a:t>
            </a:fld>
            <a:endParaRPr lang="en-US"/>
          </a:p>
        </p:txBody>
      </p:sp>
    </p:spTree>
    <p:extLst>
      <p:ext uri="{BB962C8B-B14F-4D97-AF65-F5344CB8AC3E}">
        <p14:creationId xmlns:p14="http://schemas.microsoft.com/office/powerpoint/2010/main" val="3156910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23</a:t>
            </a:fld>
            <a:endParaRPr lang="en-US"/>
          </a:p>
        </p:txBody>
      </p:sp>
    </p:spTree>
    <p:extLst>
      <p:ext uri="{BB962C8B-B14F-4D97-AF65-F5344CB8AC3E}">
        <p14:creationId xmlns:p14="http://schemas.microsoft.com/office/powerpoint/2010/main" val="41329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24</a:t>
            </a:fld>
            <a:endParaRPr lang="en-US"/>
          </a:p>
        </p:txBody>
      </p:sp>
    </p:spTree>
    <p:extLst>
      <p:ext uri="{BB962C8B-B14F-4D97-AF65-F5344CB8AC3E}">
        <p14:creationId xmlns:p14="http://schemas.microsoft.com/office/powerpoint/2010/main" val="78464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25</a:t>
            </a:fld>
            <a:endParaRPr lang="en-US"/>
          </a:p>
        </p:txBody>
      </p:sp>
    </p:spTree>
    <p:extLst>
      <p:ext uri="{BB962C8B-B14F-4D97-AF65-F5344CB8AC3E}">
        <p14:creationId xmlns:p14="http://schemas.microsoft.com/office/powerpoint/2010/main" val="116817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26</a:t>
            </a:fld>
            <a:endParaRPr lang="en-US"/>
          </a:p>
        </p:txBody>
      </p:sp>
    </p:spTree>
    <p:extLst>
      <p:ext uri="{BB962C8B-B14F-4D97-AF65-F5344CB8AC3E}">
        <p14:creationId xmlns:p14="http://schemas.microsoft.com/office/powerpoint/2010/main" val="954247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27</a:t>
            </a:fld>
            <a:endParaRPr lang="en-US"/>
          </a:p>
        </p:txBody>
      </p:sp>
    </p:spTree>
    <p:extLst>
      <p:ext uri="{BB962C8B-B14F-4D97-AF65-F5344CB8AC3E}">
        <p14:creationId xmlns:p14="http://schemas.microsoft.com/office/powerpoint/2010/main" val="1153181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53975">
              <a:buNone/>
              <a:defRPr/>
            </a:pPr>
            <a:endParaRPr lang="en-US" altLang="en-US" b="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28</a:t>
            </a:fld>
            <a:endParaRPr lang="en-US"/>
          </a:p>
        </p:txBody>
      </p:sp>
    </p:spTree>
    <p:extLst>
      <p:ext uri="{BB962C8B-B14F-4D97-AF65-F5344CB8AC3E}">
        <p14:creationId xmlns:p14="http://schemas.microsoft.com/office/powerpoint/2010/main" val="3503129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29</a:t>
            </a:fld>
            <a:endParaRPr lang="en-US"/>
          </a:p>
        </p:txBody>
      </p:sp>
    </p:spTree>
    <p:extLst>
      <p:ext uri="{BB962C8B-B14F-4D97-AF65-F5344CB8AC3E}">
        <p14:creationId xmlns:p14="http://schemas.microsoft.com/office/powerpoint/2010/main" val="175526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William &amp; Mary (W&amp;M) offers many online tools for employees to use throughout their work experience. This is a</a:t>
            </a:r>
            <a:r>
              <a:rPr lang="en-US" sz="1200" baseline="0" dirty="0"/>
              <a:t> screen shot is the center of the </a:t>
            </a:r>
            <a:r>
              <a:rPr lang="en-US" sz="1200" baseline="0" dirty="0" err="1"/>
              <a:t>MyW&amp;M</a:t>
            </a:r>
            <a:r>
              <a:rPr lang="en-US" sz="1200" baseline="0" dirty="0"/>
              <a:t> Home Page (https://my.wm.edu). Two important online tools for you to know are Banner Self Service and Cornerstone. </a:t>
            </a:r>
          </a:p>
          <a:p>
            <a:endParaRPr lang="en-US" sz="1200"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a:t>
            </a:fld>
            <a:endParaRPr lang="en-US"/>
          </a:p>
        </p:txBody>
      </p:sp>
    </p:spTree>
    <p:extLst>
      <p:ext uri="{BB962C8B-B14F-4D97-AF65-F5344CB8AC3E}">
        <p14:creationId xmlns:p14="http://schemas.microsoft.com/office/powerpoint/2010/main" val="134853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30</a:t>
            </a:fld>
            <a:endParaRPr lang="en-US"/>
          </a:p>
        </p:txBody>
      </p:sp>
    </p:spTree>
    <p:extLst>
      <p:ext uri="{BB962C8B-B14F-4D97-AF65-F5344CB8AC3E}">
        <p14:creationId xmlns:p14="http://schemas.microsoft.com/office/powerpoint/2010/main" val="39346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31</a:t>
            </a:fld>
            <a:endParaRPr lang="en-US"/>
          </a:p>
        </p:txBody>
      </p:sp>
    </p:spTree>
    <p:extLst>
      <p:ext uri="{BB962C8B-B14F-4D97-AF65-F5344CB8AC3E}">
        <p14:creationId xmlns:p14="http://schemas.microsoft.com/office/powerpoint/2010/main" val="3863799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32</a:t>
            </a:fld>
            <a:endParaRPr lang="en-US"/>
          </a:p>
        </p:txBody>
      </p:sp>
    </p:spTree>
    <p:extLst>
      <p:ext uri="{BB962C8B-B14F-4D97-AF65-F5344CB8AC3E}">
        <p14:creationId xmlns:p14="http://schemas.microsoft.com/office/powerpoint/2010/main" val="98282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35</a:t>
            </a:fld>
            <a:endParaRPr lang="en-US" dirty="0"/>
          </a:p>
        </p:txBody>
      </p:sp>
    </p:spTree>
    <p:extLst>
      <p:ext uri="{BB962C8B-B14F-4D97-AF65-F5344CB8AC3E}">
        <p14:creationId xmlns:p14="http://schemas.microsoft.com/office/powerpoint/2010/main" val="2317174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37</a:t>
            </a:fld>
            <a:endParaRPr lang="en-US"/>
          </a:p>
        </p:txBody>
      </p:sp>
    </p:spTree>
    <p:extLst>
      <p:ext uri="{BB962C8B-B14F-4D97-AF65-F5344CB8AC3E}">
        <p14:creationId xmlns:p14="http://schemas.microsoft.com/office/powerpoint/2010/main" val="2947205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38</a:t>
            </a:fld>
            <a:endParaRPr lang="en-US"/>
          </a:p>
        </p:txBody>
      </p:sp>
    </p:spTree>
    <p:extLst>
      <p:ext uri="{BB962C8B-B14F-4D97-AF65-F5344CB8AC3E}">
        <p14:creationId xmlns:p14="http://schemas.microsoft.com/office/powerpoint/2010/main" val="2983935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719138" y="1163638"/>
            <a:ext cx="5584825" cy="3141662"/>
          </a:xfrm>
          <a:ln/>
        </p:spPr>
      </p:sp>
      <p:sp>
        <p:nvSpPr>
          <p:cNvPr id="149507"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endParaRPr lang="en-US" altLang="en-US"/>
          </a:p>
        </p:txBody>
      </p:sp>
      <p:sp>
        <p:nvSpPr>
          <p:cNvPr id="2" name="Notes Placeholder 1"/>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58038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W&amp;M Comparison Guide provides a comprehensive overview of the VRS Hybrid and ORP retirement plans. The information can help you decide which plan you wish to elect to participate in.</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40</a:t>
            </a:fld>
            <a:endParaRPr lang="en-US"/>
          </a:p>
        </p:txBody>
      </p:sp>
    </p:spTree>
    <p:extLst>
      <p:ext uri="{BB962C8B-B14F-4D97-AF65-F5344CB8AC3E}">
        <p14:creationId xmlns:p14="http://schemas.microsoft.com/office/powerpoint/2010/main" val="2849627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41</a:t>
            </a:fld>
            <a:endParaRPr lang="en-US"/>
          </a:p>
        </p:txBody>
      </p:sp>
    </p:spTree>
    <p:extLst>
      <p:ext uri="{BB962C8B-B14F-4D97-AF65-F5344CB8AC3E}">
        <p14:creationId xmlns:p14="http://schemas.microsoft.com/office/powerpoint/2010/main" val="3618053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to the Sick and Disability Comparison Chart provided prior to the orientation for a side-by-side comparison of the two plans</a:t>
            </a:r>
          </a:p>
          <a:p>
            <a:endParaRPr lang="en-US" dirty="0"/>
          </a:p>
        </p:txBody>
      </p:sp>
      <p:sp>
        <p:nvSpPr>
          <p:cNvPr id="4" name="Slide Number Placeholder 3"/>
          <p:cNvSpPr>
            <a:spLocks noGrp="1"/>
          </p:cNvSpPr>
          <p:nvPr>
            <p:ph type="sldNum" sz="quarter" idx="5"/>
          </p:nvPr>
        </p:nvSpPr>
        <p:spPr/>
        <p:txBody>
          <a:bodyPr/>
          <a:lstStyle/>
          <a:p>
            <a:fld id="{A7FF9AB3-1776-49BF-9AB4-0E01D9C7F4B5}" type="slidenum">
              <a:rPr lang="en-US" smtClean="0"/>
              <a:pPr/>
              <a:t>42</a:t>
            </a:fld>
            <a:endParaRPr lang="en-US"/>
          </a:p>
        </p:txBody>
      </p:sp>
    </p:spTree>
    <p:extLst>
      <p:ext uri="{BB962C8B-B14F-4D97-AF65-F5344CB8AC3E}">
        <p14:creationId xmlns:p14="http://schemas.microsoft.com/office/powerpoint/2010/main" val="304601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added a new hire curriculum in Cornerstone to help us achieve our green initiatives.</a:t>
            </a:r>
          </a:p>
          <a:p>
            <a:r>
              <a:rPr lang="en-US" dirty="0"/>
              <a:t>In Cornerstone, you can find the Policy on Alcohol and Other Drugs, Mandatory Reporting and the Clearance Deduction Policy.</a:t>
            </a:r>
          </a:p>
          <a:p>
            <a:pPr marL="171450" indent="-171450">
              <a:buFontTx/>
              <a:buChar char="-"/>
            </a:pPr>
            <a:r>
              <a:rPr lang="en-US" dirty="0"/>
              <a:t>Review the policy and acknowledge receipt in Cornerstone</a:t>
            </a:r>
          </a:p>
          <a:p>
            <a:pPr marL="171450" indent="-171450">
              <a:buFontTx/>
              <a:buChar char="-"/>
            </a:pPr>
            <a:r>
              <a:rPr lang="en-US" dirty="0"/>
              <a:t>You are acknowledging receipt of the policy</a:t>
            </a:r>
          </a:p>
          <a:p>
            <a:pPr marL="171450" indent="-171450">
              <a:buFontTx/>
              <a:buChar char="-"/>
            </a:pPr>
            <a:r>
              <a:rPr lang="en-US" dirty="0"/>
              <a:t>Your acknowledgement does not indicate agreement or disagreement with the policy</a:t>
            </a:r>
          </a:p>
          <a:p>
            <a:pPr marL="171450" indent="-171450">
              <a:buFontTx/>
              <a:buChar char="-"/>
            </a:pPr>
            <a:r>
              <a:rPr lang="en-US" dirty="0"/>
              <a:t>You need to go to Banner Self Service and:</a:t>
            </a:r>
          </a:p>
          <a:p>
            <a:pPr marL="628650" lvl="1" indent="-171450">
              <a:buFontTx/>
              <a:buChar char="-"/>
            </a:pPr>
            <a:r>
              <a:rPr lang="en-US" dirty="0"/>
              <a:t>1) update your address</a:t>
            </a:r>
          </a:p>
          <a:p>
            <a:pPr marL="628650" lvl="1" indent="-171450">
              <a:buFontTx/>
              <a:buChar char="-"/>
            </a:pPr>
            <a:r>
              <a:rPr lang="en-US" dirty="0"/>
              <a:t>2) complete your direct deposit form</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a:t>
            </a:fld>
            <a:endParaRPr lang="en-US"/>
          </a:p>
        </p:txBody>
      </p:sp>
    </p:spTree>
    <p:extLst>
      <p:ext uri="{BB962C8B-B14F-4D97-AF65-F5344CB8AC3E}">
        <p14:creationId xmlns:p14="http://schemas.microsoft.com/office/powerpoint/2010/main" val="2306336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3037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F9AB3-1776-49BF-9AB4-0E01D9C7F4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131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for f</a:t>
            </a:r>
            <a:r>
              <a:rPr lang="en-US" baseline="0" dirty="0"/>
              <a:t>aculty retirement: </a:t>
            </a:r>
          </a:p>
          <a:p>
            <a:r>
              <a:rPr lang="en-US" baseline="0" dirty="0"/>
              <a:t>	1) Virginia Retirement Hybrid Plan (VRS); or</a:t>
            </a:r>
          </a:p>
          <a:p>
            <a:r>
              <a:rPr lang="en-US" baseline="0" dirty="0"/>
              <a:t>	2) Optional Retirement Plan (ORP).</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45</a:t>
            </a:fld>
            <a:endParaRPr lang="en-US"/>
          </a:p>
        </p:txBody>
      </p:sp>
    </p:spTree>
    <p:extLst>
      <p:ext uri="{BB962C8B-B14F-4D97-AF65-F5344CB8AC3E}">
        <p14:creationId xmlns:p14="http://schemas.microsoft.com/office/powerpoint/2010/main" val="25899946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719138" y="1163638"/>
            <a:ext cx="5584825" cy="3141662"/>
          </a:xfrm>
          <a:ln/>
        </p:spPr>
      </p:sp>
      <p:sp>
        <p:nvSpPr>
          <p:cNvPr id="108547" name="Notes Placeholder 3"/>
          <p:cNvSpPr>
            <a:spLocks noGrp="1"/>
          </p:cNvSpPr>
          <p:nvPr/>
        </p:nvSpPr>
        <p:spPr bwMode="auto">
          <a:xfrm>
            <a:off x="957548" y="4462227"/>
            <a:ext cx="5264074" cy="422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63" tIns="47132" rIns="94263" bIns="47132"/>
          <a:lstStyle>
            <a:lvl1pPr defTabSz="912813">
              <a:spcBef>
                <a:spcPct val="30000"/>
              </a:spcBef>
              <a:defRPr sz="1200">
                <a:solidFill>
                  <a:schemeClr val="tx1"/>
                </a:solidFill>
                <a:latin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2813" rtl="0" eaLnBrk="1" fontAlgn="auto" latinLnBrk="0" hangingPunct="1">
              <a:lnSpc>
                <a:spcPct val="100000"/>
              </a:lnSpc>
              <a:spcBef>
                <a:spcPct val="3000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Notes Placeholder 1"/>
          <p:cNvSpPr>
            <a:spLocks noGrp="1"/>
          </p:cNvSpPr>
          <p:nvPr>
            <p:ph type="body" idx="1"/>
          </p:nvPr>
        </p:nvSpPr>
        <p:spPr/>
        <p:txBody>
          <a:bodyPr/>
          <a:lstStyle/>
          <a:p>
            <a:r>
              <a:rPr lang="en-US" b="1" dirty="0"/>
              <a:t>Group Life Insurance</a:t>
            </a:r>
            <a:endParaRPr lang="en-US" b="0" dirty="0"/>
          </a:p>
          <a:p>
            <a:r>
              <a:rPr lang="en-US" b="0" dirty="0"/>
              <a:t>This benefit is at no cost other than the imputed tax on values greater than $50,000.  This benefit continues through retirement subject to plan rules.</a:t>
            </a:r>
          </a:p>
          <a:p>
            <a:endParaRPr lang="en-US" b="0" dirty="0"/>
          </a:p>
          <a:p>
            <a:r>
              <a:rPr lang="en-US" b="0" dirty="0"/>
              <a:t>You received a document on optional life insurance benefits available in the emails sent prior to the orientation</a:t>
            </a:r>
            <a:endParaRPr lang="en-US" b="1" dirty="0"/>
          </a:p>
        </p:txBody>
      </p:sp>
    </p:spTree>
    <p:extLst>
      <p:ext uri="{BB962C8B-B14F-4D97-AF65-F5344CB8AC3E}">
        <p14:creationId xmlns:p14="http://schemas.microsoft.com/office/powerpoint/2010/main" val="3833978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election is due within 30 days from your date of hire.</a:t>
            </a:r>
          </a:p>
        </p:txBody>
      </p:sp>
      <p:sp>
        <p:nvSpPr>
          <p:cNvPr id="4" name="Slide Number Placeholder 3"/>
          <p:cNvSpPr>
            <a:spLocks noGrp="1"/>
          </p:cNvSpPr>
          <p:nvPr>
            <p:ph type="sldNum" sz="quarter" idx="5"/>
          </p:nvPr>
        </p:nvSpPr>
        <p:spPr/>
        <p:txBody>
          <a:bodyPr/>
          <a:lstStyle/>
          <a:p>
            <a:fld id="{A7FF9AB3-1776-49BF-9AB4-0E01D9C7F4B5}" type="slidenum">
              <a:rPr lang="en-US" smtClean="0"/>
              <a:pPr/>
              <a:t>47</a:t>
            </a:fld>
            <a:endParaRPr lang="en-US"/>
          </a:p>
        </p:txBody>
      </p:sp>
    </p:spTree>
    <p:extLst>
      <p:ext uri="{BB962C8B-B14F-4D97-AF65-F5344CB8AC3E}">
        <p14:creationId xmlns:p14="http://schemas.microsoft.com/office/powerpoint/2010/main" val="721232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offers a zero premium COVA HDHP plan, therefore, market place tax credit is not applicable.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48</a:t>
            </a:fld>
            <a:endParaRPr lang="en-US"/>
          </a:p>
        </p:txBody>
      </p:sp>
    </p:spTree>
    <p:extLst>
      <p:ext uri="{BB962C8B-B14F-4D97-AF65-F5344CB8AC3E}">
        <p14:creationId xmlns:p14="http://schemas.microsoft.com/office/powerpoint/2010/main" val="534322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DHRM Spotlight provides</a:t>
            </a:r>
            <a:r>
              <a:rPr lang="en-US" baseline="0" dirty="0"/>
              <a:t> more details than will be covered in this presentation. We are providing some highlights.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49</a:t>
            </a:fld>
            <a:endParaRPr lang="en-US"/>
          </a:p>
        </p:txBody>
      </p:sp>
    </p:spTree>
    <p:extLst>
      <p:ext uri="{BB962C8B-B14F-4D97-AF65-F5344CB8AC3E}">
        <p14:creationId xmlns:p14="http://schemas.microsoft.com/office/powerpoint/2010/main" val="2012866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your DHRM </a:t>
            </a:r>
            <a:r>
              <a:rPr lang="en-US" b="1" dirty="0"/>
              <a:t>Spotlight </a:t>
            </a:r>
            <a:r>
              <a:rPr lang="en-US" dirty="0"/>
              <a:t>information</a:t>
            </a:r>
            <a:r>
              <a:rPr lang="en-US" baseline="0" dirty="0"/>
              <a:t>.  The Spotlight contains a plan summaries, monthly rates, information on earning premium rewards for COVA Care and COVA </a:t>
            </a:r>
            <a:r>
              <a:rPr lang="en-US" baseline="0" dirty="0" err="1"/>
              <a:t>HealthAware</a:t>
            </a:r>
            <a:r>
              <a:rPr lang="en-US" baseline="0" dirty="0"/>
              <a:t> medical plans as well as Flexible Spending Account information and carrier contact information.  Each year, the state provides eligible healthcare participants with a new Spotlight during open enrollment.</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50</a:t>
            </a:fld>
            <a:endParaRPr lang="en-US"/>
          </a:p>
        </p:txBody>
      </p:sp>
    </p:spTree>
    <p:extLst>
      <p:ext uri="{BB962C8B-B14F-4D97-AF65-F5344CB8AC3E}">
        <p14:creationId xmlns:p14="http://schemas.microsoft.com/office/powerpoint/2010/main" val="2808238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If you will be adding dependents to your plan, please review page 2 of your enrollment form for the documentation required.  Dependents will NOT be added to the plan until the documentation is received by HR.  Do not wait to turn in your form until you have your dependent documentation or your 30 day window to enroll may close.  </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51</a:t>
            </a:fld>
            <a:endParaRPr lang="en-US"/>
          </a:p>
        </p:txBody>
      </p:sp>
    </p:spTree>
    <p:extLst>
      <p:ext uri="{BB962C8B-B14F-4D97-AF65-F5344CB8AC3E}">
        <p14:creationId xmlns:p14="http://schemas.microsoft.com/office/powerpoint/2010/main" val="1521929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 Care has Blue Card and Global assistance when traveling. Aetna participants must go to an Aetna provider when traveling and Optima participants can only receive emergency care or use MDLive when traveling. These are all important factors to consider when you are electing the healthcare plan that is right for you.  You can the Alex Benefits Counselor to assist you in finding the plan that can be the most beneficial to you and your family via the web at: www.myalex.com/cova/2021.</a:t>
            </a:r>
          </a:p>
        </p:txBody>
      </p:sp>
      <p:sp>
        <p:nvSpPr>
          <p:cNvPr id="4" name="Slide Number Placeholder 3"/>
          <p:cNvSpPr>
            <a:spLocks noGrp="1"/>
          </p:cNvSpPr>
          <p:nvPr>
            <p:ph type="sldNum" sz="quarter" idx="5"/>
          </p:nvPr>
        </p:nvSpPr>
        <p:spPr/>
        <p:txBody>
          <a:bodyPr/>
          <a:lstStyle/>
          <a:p>
            <a:fld id="{A7FF9AB3-1776-49BF-9AB4-0E01D9C7F4B5}" type="slidenum">
              <a:rPr lang="en-US" smtClean="0"/>
              <a:pPr/>
              <a:t>52</a:t>
            </a:fld>
            <a:endParaRPr lang="en-US"/>
          </a:p>
        </p:txBody>
      </p:sp>
    </p:spTree>
    <p:extLst>
      <p:ext uri="{BB962C8B-B14F-4D97-AF65-F5344CB8AC3E}">
        <p14:creationId xmlns:p14="http://schemas.microsoft.com/office/powerpoint/2010/main" val="268963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Cornerstone</a:t>
            </a:r>
            <a:r>
              <a:rPr lang="en-US" baseline="0" dirty="0"/>
              <a:t> is the system used by W&amp;M for learning management and performance management. As a new hire, you will use Cornerstone’s learning management system to access forms and policies that you need to review and/or sign off on. If you did not receive a Cornerstone link, please email ASKHR@wm.edu.</a:t>
            </a:r>
          </a:p>
          <a:p>
            <a:endParaRPr lang="en-US" baseline="0" dirty="0"/>
          </a:p>
          <a:p>
            <a:r>
              <a:rPr lang="en-US" baseline="0" dirty="0"/>
              <a:t>Cornerstone also houses a wide variety of training as well as the performance management system.</a:t>
            </a:r>
            <a:br>
              <a:rPr lang="en-US" baseline="0" dirty="0"/>
            </a:br>
            <a:r>
              <a:rPr lang="en-US" baseline="0" dirty="0"/>
              <a:t>I will now go back over and show you how to access Cornerstone. This may not be available to you immediately as a new employee but you should receive an email from IT once your account is set up</a:t>
            </a:r>
            <a:br>
              <a:rPr lang="en-US" baseline="0" dirty="0"/>
            </a:br>
            <a:endParaRPr lang="en-US" baseline="0" dirty="0"/>
          </a:p>
          <a:p>
            <a:r>
              <a:rPr lang="en-US" dirty="0"/>
              <a:t>Note that Lynda.com is now called LinkedIn Learning.</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a:t>
            </a:fld>
            <a:endParaRPr lang="en-US"/>
          </a:p>
        </p:txBody>
      </p:sp>
    </p:spTree>
    <p:extLst>
      <p:ext uri="{BB962C8B-B14F-4D97-AF65-F5344CB8AC3E}">
        <p14:creationId xmlns:p14="http://schemas.microsoft.com/office/powerpoint/2010/main" val="3046375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cap="flat"/>
        </p:spPr>
      </p:sp>
      <p:sp>
        <p:nvSpPr>
          <p:cNvPr id="86019" name="Notes Placeholder 2"/>
          <p:cNvSpPr>
            <a:spLocks noGrp="1"/>
          </p:cNvSpPr>
          <p:nvPr>
            <p:ph type="body" idx="3"/>
          </p:nvPr>
        </p:nvSpPr>
        <p:spPr>
          <a:xfrm>
            <a:off x="719139" y="4497783"/>
            <a:ext cx="5812996" cy="43309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latin typeface="Arial" panose="020B0604020202020204" pitchFamily="34" charset="0"/>
              </a:rPr>
              <a:t>Medical Benefits</a:t>
            </a:r>
            <a:r>
              <a:rPr lang="en-US" altLang="en-US" sz="1400" dirty="0">
                <a:latin typeface="Arial" panose="020B0604020202020204" pitchFamily="34" charset="0"/>
              </a:rPr>
              <a:t>:  Anthem Blue Cross/Blue Shield administers the medical benefits under COVA Care and Cova HDHP. Aetna administers the medical benefits under</a:t>
            </a:r>
            <a:r>
              <a:rPr lang="en-US" altLang="en-US" sz="1400" baseline="0" dirty="0">
                <a:latin typeface="Arial" panose="020B0604020202020204" pitchFamily="34" charset="0"/>
              </a:rPr>
              <a:t> Cova HealthAware.  Optima HMO is a regional plan that includes expanded dental and vision.</a:t>
            </a:r>
          </a:p>
          <a:p>
            <a:endParaRPr lang="en-US" altLang="en-US" sz="1400" dirty="0">
              <a:latin typeface="Arial" panose="020B0604020202020204" pitchFamily="34" charset="0"/>
            </a:endParaRPr>
          </a:p>
          <a:p>
            <a:r>
              <a:rPr lang="en-US" altLang="en-US" sz="1400" b="1" dirty="0">
                <a:latin typeface="Arial" panose="020B0604020202020204" pitchFamily="34" charset="0"/>
              </a:rPr>
              <a:t>Dental</a:t>
            </a:r>
            <a:r>
              <a:rPr lang="en-US" altLang="en-US" sz="1400" dirty="0">
                <a:latin typeface="Arial" panose="020B0604020202020204" pitchFamily="34" charset="0"/>
              </a:rPr>
              <a:t>:  Delta Dental of VA provides dental coverage</a:t>
            </a:r>
            <a:r>
              <a:rPr lang="en-US" altLang="en-US" sz="1400" baseline="0" dirty="0">
                <a:latin typeface="Arial" panose="020B0604020202020204" pitchFamily="34" charset="0"/>
              </a:rPr>
              <a:t> for all the COVA plans.</a:t>
            </a:r>
          </a:p>
          <a:p>
            <a:r>
              <a:rPr lang="en-US" altLang="en-US" sz="1400" dirty="0">
                <a:latin typeface="Arial" panose="020B0604020202020204" pitchFamily="34" charset="0"/>
              </a:rPr>
              <a:t> </a:t>
            </a:r>
          </a:p>
          <a:p>
            <a:r>
              <a:rPr lang="en-US" altLang="en-US" sz="1400" b="1" dirty="0">
                <a:latin typeface="Arial" panose="020B0604020202020204" pitchFamily="34" charset="0"/>
              </a:rPr>
              <a:t>Prescription Drug</a:t>
            </a:r>
            <a:r>
              <a:rPr lang="en-US" altLang="en-US" sz="1400" dirty="0">
                <a:latin typeface="Arial" panose="020B0604020202020204" pitchFamily="34" charset="0"/>
              </a:rPr>
              <a:t>:  Anthem </a:t>
            </a:r>
            <a:r>
              <a:rPr lang="en-US" altLang="en-US" sz="1400" dirty="0" err="1">
                <a:latin typeface="Arial" panose="020B0604020202020204" pitchFamily="34" charset="0"/>
              </a:rPr>
              <a:t>IngenioRX</a:t>
            </a:r>
            <a:r>
              <a:rPr lang="en-US" altLang="en-US" sz="1400" dirty="0">
                <a:latin typeface="Arial" panose="020B0604020202020204" pitchFamily="34" charset="0"/>
              </a:rPr>
              <a:t> administers the prescription</a:t>
            </a:r>
            <a:r>
              <a:rPr lang="en-US" altLang="en-US" sz="1400" baseline="0" dirty="0">
                <a:latin typeface="Arial" panose="020B0604020202020204" pitchFamily="34" charset="0"/>
              </a:rPr>
              <a:t> drug</a:t>
            </a:r>
            <a:r>
              <a:rPr lang="en-US" altLang="en-US" sz="1400" dirty="0">
                <a:latin typeface="Arial" panose="020B0604020202020204" pitchFamily="34" charset="0"/>
              </a:rPr>
              <a:t> program for all the COVA plans.</a:t>
            </a:r>
          </a:p>
          <a:p>
            <a:endParaRPr lang="en-US" altLang="en-US" sz="1400" b="0" dirty="0">
              <a:latin typeface="Arial" panose="020B0604020202020204" pitchFamily="34" charset="0"/>
            </a:endParaRPr>
          </a:p>
          <a:p>
            <a:r>
              <a:rPr lang="en-US" altLang="en-US" sz="1400" b="1" dirty="0">
                <a:latin typeface="Arial" panose="020B0604020202020204" pitchFamily="34" charset="0"/>
              </a:rPr>
              <a:t>EAP</a:t>
            </a:r>
            <a:r>
              <a:rPr lang="en-US" altLang="en-US" sz="1400" b="1" baseline="0" dirty="0">
                <a:latin typeface="Arial" panose="020B0604020202020204" pitchFamily="34" charset="0"/>
              </a:rPr>
              <a:t> – </a:t>
            </a:r>
            <a:r>
              <a:rPr lang="en-US" altLang="en-US" sz="1400" b="0" dirty="0">
                <a:latin typeface="Arial" panose="020B0604020202020204" pitchFamily="34" charset="0"/>
              </a:rPr>
              <a:t>All medical </a:t>
            </a:r>
            <a:r>
              <a:rPr lang="en-US" altLang="en-US" sz="1400" b="0" baseline="0" dirty="0">
                <a:latin typeface="Arial" panose="020B0604020202020204" pitchFamily="34" charset="0"/>
              </a:rPr>
              <a:t>plans have an </a:t>
            </a:r>
            <a:r>
              <a:rPr lang="en-US" altLang="en-US" sz="1400" dirty="0">
                <a:latin typeface="Arial" panose="020B0604020202020204" pitchFamily="34" charset="0"/>
              </a:rPr>
              <a:t>EAP benefit through the plan provider that includes 4 free</a:t>
            </a:r>
            <a:r>
              <a:rPr lang="en-US" altLang="en-US" sz="1400" baseline="0" dirty="0">
                <a:latin typeface="Arial" panose="020B0604020202020204" pitchFamily="34" charset="0"/>
              </a:rPr>
              <a:t> consultations for participants and their family member dependents.</a:t>
            </a:r>
            <a:endParaRPr lang="en-US" altLang="en-US" sz="1400" dirty="0">
              <a:latin typeface="Arial" panose="020B0604020202020204" pitchFamily="34" charset="0"/>
            </a:endParaRPr>
          </a:p>
          <a:p>
            <a:endParaRPr lang="en-US" altLang="en-US" sz="1400" b="1" dirty="0">
              <a:latin typeface="Arial" panose="020B0604020202020204" pitchFamily="34" charset="0"/>
            </a:endParaRPr>
          </a:p>
          <a:p>
            <a:r>
              <a:rPr lang="en-US" altLang="en-US" sz="1400" b="1" dirty="0">
                <a:latin typeface="Arial" panose="020B0604020202020204" pitchFamily="34" charset="0"/>
              </a:rPr>
              <a:t>Basic Dental </a:t>
            </a:r>
            <a:r>
              <a:rPr lang="en-US" altLang="en-US" sz="1400" dirty="0">
                <a:latin typeface="Arial" panose="020B0604020202020204" pitchFamily="34" charset="0"/>
              </a:rPr>
              <a:t>– includes: Diagnostic and Preventative care at no cost; no deductible.  Basic dental allows two teeth cleanings each</a:t>
            </a:r>
            <a:r>
              <a:rPr lang="en-US" altLang="en-US" sz="1400" baseline="0" dirty="0">
                <a:latin typeface="Arial" panose="020B0604020202020204" pitchFamily="34" charset="0"/>
              </a:rPr>
              <a:t> year.</a:t>
            </a:r>
            <a:endParaRPr lang="en-US" altLang="en-US" sz="1400" dirty="0">
              <a:latin typeface="Arial" panose="020B0604020202020204" pitchFamily="34" charset="0"/>
            </a:endParaRPr>
          </a:p>
          <a:p>
            <a:endParaRPr lang="en-US" altLang="en-US" sz="1400" dirty="0">
              <a:latin typeface="Arial" panose="020B0604020202020204" pitchFamily="34" charset="0"/>
            </a:endParaRPr>
          </a:p>
          <a:p>
            <a:r>
              <a:rPr lang="en-US" altLang="en-US" sz="1400" b="1" dirty="0">
                <a:latin typeface="Arial" panose="020B0604020202020204" pitchFamily="34" charset="0"/>
              </a:rPr>
              <a:t>Expanded Dental </a:t>
            </a:r>
            <a:r>
              <a:rPr lang="en-US" altLang="en-US" sz="1400" dirty="0">
                <a:latin typeface="Arial" panose="020B0604020202020204" pitchFamily="34" charset="0"/>
              </a:rPr>
              <a:t>(optional premium) – Pays 80% for certain procedures after a $50 deductible.  Procedures include: fillings, tooth extractions, &amp; root canals.  Complex restorative – Pays 50% after the $50 deductible. Procedures include: inlays, on lays, crowns, dentures, &amp; bridgework. Orthodontics – Pays 50%, with</a:t>
            </a:r>
            <a:r>
              <a:rPr lang="en-US" altLang="en-US" sz="1400" baseline="0" dirty="0">
                <a:latin typeface="Arial" panose="020B0604020202020204" pitchFamily="34" charset="0"/>
              </a:rPr>
              <a:t> </a:t>
            </a:r>
            <a:r>
              <a:rPr lang="en-US" altLang="en-US" sz="1400" dirty="0">
                <a:latin typeface="Arial" panose="020B0604020202020204" pitchFamily="34" charset="0"/>
              </a:rPr>
              <a:t>no deductible</a:t>
            </a:r>
            <a:r>
              <a:rPr lang="en-US" altLang="en-US" sz="1400" baseline="0" dirty="0">
                <a:latin typeface="Arial" panose="020B0604020202020204" pitchFamily="34" charset="0"/>
              </a:rPr>
              <a:t> up to</a:t>
            </a:r>
            <a:r>
              <a:rPr lang="en-US" altLang="en-US" sz="1400" dirty="0">
                <a:latin typeface="Arial" panose="020B0604020202020204" pitchFamily="34" charset="0"/>
              </a:rPr>
              <a:t> $2,000 lifetime maximum.</a:t>
            </a:r>
          </a:p>
        </p:txBody>
      </p:sp>
    </p:spTree>
    <p:extLst>
      <p:ext uri="{BB962C8B-B14F-4D97-AF65-F5344CB8AC3E}">
        <p14:creationId xmlns:p14="http://schemas.microsoft.com/office/powerpoint/2010/main" val="6073964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phone number on the back of your insurance card to find an EAP provider in your network.  EAP assistance provides employees with support for situations that arise during the course of their lives.  (Cancer support, financial money management, bereavement counseling, addiction, divorce, etc.)  Counselors are available for you.</a:t>
            </a:r>
          </a:p>
        </p:txBody>
      </p:sp>
      <p:sp>
        <p:nvSpPr>
          <p:cNvPr id="4" name="Slide Number Placeholder 3"/>
          <p:cNvSpPr>
            <a:spLocks noGrp="1"/>
          </p:cNvSpPr>
          <p:nvPr>
            <p:ph type="sldNum" sz="quarter" idx="10"/>
          </p:nvPr>
        </p:nvSpPr>
        <p:spPr/>
        <p:txBody>
          <a:bodyPr/>
          <a:lstStyle/>
          <a:p>
            <a:fld id="{A7FF9AB3-1776-49BF-9AB4-0E01D9C7F4B5}" type="slidenum">
              <a:rPr lang="en-US" smtClean="0"/>
              <a:pPr/>
              <a:t>54</a:t>
            </a:fld>
            <a:endParaRPr lang="en-US"/>
          </a:p>
        </p:txBody>
      </p:sp>
    </p:spTree>
    <p:extLst>
      <p:ext uri="{BB962C8B-B14F-4D97-AF65-F5344CB8AC3E}">
        <p14:creationId xmlns:p14="http://schemas.microsoft.com/office/powerpoint/2010/main" val="2372783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your respective</a:t>
            </a:r>
            <a:r>
              <a:rPr lang="en-US" baseline="0" dirty="0"/>
              <a:t> plan which provide links to the online access.</a:t>
            </a:r>
          </a:p>
          <a:p>
            <a:endParaRPr lang="en-US" baseline="0" dirty="0"/>
          </a:p>
          <a:p>
            <a:r>
              <a:rPr lang="en-US" baseline="0" dirty="0"/>
              <a:t>Anthem </a:t>
            </a:r>
            <a:r>
              <a:rPr lang="en-US" baseline="0" dirty="0" err="1"/>
              <a:t>COVACare</a:t>
            </a:r>
            <a:r>
              <a:rPr lang="en-US" baseline="0" dirty="0"/>
              <a:t> LiveHealth, Aetna Teladoc and Optima MDLive are free of charge with no co-pay.</a:t>
            </a:r>
          </a:p>
          <a:p>
            <a:r>
              <a:rPr lang="en-US" baseline="0" dirty="0"/>
              <a:t>Anthem COVA HDHP LiveHealth has a $59 co-pay.</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55</a:t>
            </a:fld>
            <a:endParaRPr lang="en-US"/>
          </a:p>
        </p:txBody>
      </p:sp>
    </p:spTree>
    <p:extLst>
      <p:ext uri="{BB962C8B-B14F-4D97-AF65-F5344CB8AC3E}">
        <p14:creationId xmlns:p14="http://schemas.microsoft.com/office/powerpoint/2010/main" val="1294326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rPr>
              <a:t>All plans offer wellness visits and screenings.  Wellness and preventive visits consist of having your weight check, blood pressure, etc. You’ll end up paying a co-pay if the visit turns into a physical exam, i.e., if blood is drawn, urine sample is provided, etc.  If not, it is free of charge.  When making an appointment, let your physician be advised that you are making a “Wellness” visit appointment.</a:t>
            </a:r>
          </a:p>
          <a:p>
            <a:endParaRPr lang="en-US" altLang="en-US" sz="1200" dirty="0">
              <a:latin typeface="Arial" panose="020B0604020202020204" pitchFamily="34" charset="0"/>
            </a:endParaRPr>
          </a:p>
          <a:p>
            <a:pPr lvl="0" eaLnBrk="1" hangingPunct="1">
              <a:lnSpc>
                <a:spcPct val="80000"/>
              </a:lnSpc>
              <a:buSzPct val="50000"/>
              <a:buFont typeface="Monotype Sorts" charset="2"/>
              <a:buNone/>
            </a:pPr>
            <a:r>
              <a:rPr lang="en-US" altLang="en-US" sz="1200" dirty="0">
                <a:latin typeface="Arial" panose="020B0604020202020204" pitchFamily="34" charset="0"/>
              </a:rPr>
              <a:t>Free: </a:t>
            </a:r>
            <a:r>
              <a:rPr lang="en-US" altLang="en-US" sz="2000" dirty="0">
                <a:latin typeface="Arial" panose="020B0604020202020204" pitchFamily="34" charset="0"/>
                <a:cs typeface="Arial" panose="020B0604020202020204" pitchFamily="34" charset="0"/>
              </a:rPr>
              <a:t>routine gynecological exam, Pap test,</a:t>
            </a:r>
            <a:r>
              <a:rPr lang="en-US" altLang="en-US" sz="2000" baseline="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mammography screening, prostate exam, and colorectal screening</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56</a:t>
            </a:fld>
            <a:endParaRPr lang="en-US"/>
          </a:p>
        </p:txBody>
      </p:sp>
    </p:spTree>
    <p:extLst>
      <p:ext uri="{BB962C8B-B14F-4D97-AF65-F5344CB8AC3E}">
        <p14:creationId xmlns:p14="http://schemas.microsoft.com/office/powerpoint/2010/main" val="2295543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Commonwealth of Virginia employee benefit</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CommonHealth offers quarterly programs cover a variety of health and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wellness subjects and are presented in a variety of formats - including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onsite programs and video presentations – that make it easy to participate.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CommonHealth offers these additional wellness programs:</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marL="0" indent="0" defTabSz="457200" fontAlgn="base">
              <a:spcBef>
                <a:spcPct val="0"/>
              </a:spcBef>
              <a:spcAft>
                <a:spcPct val="0"/>
              </a:spcAft>
              <a:buClr>
                <a:srgbClr val="558ED5"/>
              </a:buClr>
              <a:buNone/>
              <a:defRPr/>
            </a:pPr>
            <a:r>
              <a:rPr lang="en-US" altLang="en-US" b="1" dirty="0">
                <a:solidFill>
                  <a:prstClr val="black"/>
                </a:solidFill>
                <a:latin typeface="Rockwell" panose="02060603020205020403" pitchFamily="18" charset="0"/>
                <a:ea typeface="MS PGothic" panose="020B0600070205080204" pitchFamily="34" charset="-128"/>
              </a:rPr>
              <a:t>On site health checks every two years</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Future Moms - prenatal program, 1-800-828-5891</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Tobacco cessation program including free patches and gum to </a:t>
            </a:r>
          </a:p>
          <a:p>
            <a:pPr lvl="1"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	help you quit. </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Quit for Life, 1-866-Quit 4 Life (1-866-784-8454</a:t>
            </a:r>
            <a:r>
              <a:rPr lang="en-US" altLang="en-US" i="1" dirty="0">
                <a:solidFill>
                  <a:prstClr val="black"/>
                </a:solidFill>
                <a:latin typeface="Rockwell" panose="02060603020205020403" pitchFamily="18" charset="0"/>
                <a:ea typeface="MS PGothic" panose="020B0600070205080204" pitchFamily="34" charset="-128"/>
              </a:rPr>
              <a:t>)</a:t>
            </a:r>
            <a:endParaRPr lang="en-US" altLang="en-US" dirty="0">
              <a:solidFill>
                <a:prstClr val="black"/>
              </a:solidFill>
              <a:latin typeface="Rockwell" panose="02060603020205020403" pitchFamily="18" charset="0"/>
              <a:ea typeface="MS PGothic" panose="020B0600070205080204" pitchFamily="34" charset="-128"/>
            </a:endParaRP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Weight Watchers reimbursement</a:t>
            </a:r>
          </a:p>
          <a:p>
            <a:pPr lvl="1" defTabSz="457200" fontAlgn="base">
              <a:spcBef>
                <a:spcPct val="0"/>
              </a:spcBef>
              <a:spcAft>
                <a:spcPct val="0"/>
              </a:spcAft>
              <a:buClr>
                <a:srgbClr val="558ED5"/>
              </a:buClr>
              <a:buFont typeface="Arial" panose="020B0604020202020204" pitchFamily="34" charset="0"/>
              <a:buChar char="•"/>
              <a:defRPr/>
            </a:pPr>
            <a:r>
              <a:rPr lang="en-US" altLang="en-US" dirty="0">
                <a:solidFill>
                  <a:prstClr val="black"/>
                </a:solidFill>
                <a:latin typeface="Rockwell" panose="02060603020205020403" pitchFamily="18" charset="0"/>
                <a:ea typeface="MS PGothic" panose="020B0600070205080204" pitchFamily="34" charset="-128"/>
              </a:rPr>
              <a:t>The monthly Compass newsletter</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 </a:t>
            </a:r>
          </a:p>
          <a:p>
            <a:pPr defTabSz="457200" fontAlgn="base">
              <a:spcBef>
                <a:spcPct val="0"/>
              </a:spcBef>
              <a:spcAft>
                <a:spcPct val="0"/>
              </a:spcAft>
              <a:buClr>
                <a:srgbClr val="558ED5"/>
              </a:buClr>
              <a:buNone/>
              <a:defRPr/>
            </a:pPr>
            <a:r>
              <a:rPr lang="en-US" altLang="en-US" dirty="0">
                <a:solidFill>
                  <a:prstClr val="black"/>
                </a:solidFill>
                <a:latin typeface="Rockwell" panose="02060603020205020403" pitchFamily="18" charset="0"/>
                <a:ea typeface="MS PGothic" panose="020B0600070205080204" pitchFamily="34" charset="-128"/>
              </a:rPr>
              <a:t>Employees across the state have improved the quality of their lives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through CommonHealth and you can too! See your agency CommonHealth </a:t>
            </a:r>
          </a:p>
          <a:p>
            <a:pPr defTabSz="457200" fontAlgn="base">
              <a:spcBef>
                <a:spcPct val="0"/>
              </a:spcBef>
              <a:spcAft>
                <a:spcPct val="0"/>
              </a:spcAft>
              <a:buNone/>
              <a:defRPr/>
            </a:pPr>
            <a:r>
              <a:rPr lang="en-US" altLang="en-US" dirty="0">
                <a:solidFill>
                  <a:prstClr val="black"/>
                </a:solidFill>
                <a:latin typeface="Rockwell" panose="02060603020205020403" pitchFamily="18" charset="0"/>
                <a:ea typeface="MS PGothic" panose="020B0600070205080204" pitchFamily="34" charset="-128"/>
              </a:rPr>
              <a:t>coordinator or visit </a:t>
            </a:r>
            <a:r>
              <a:rPr lang="en-US" altLang="en-US" u="sng" dirty="0">
                <a:solidFill>
                  <a:prstClr val="black"/>
                </a:solidFill>
                <a:latin typeface="Rockwell" panose="02060603020205020403" pitchFamily="18" charset="0"/>
                <a:ea typeface="MS PGothic" panose="020B0600070205080204" pitchFamily="34" charset="-128"/>
                <a:hlinkClick r:id="rId3"/>
              </a:rPr>
              <a:t>www.commonhealth.virginia.gov</a:t>
            </a:r>
            <a:r>
              <a:rPr lang="en-US" altLang="en-US" dirty="0">
                <a:solidFill>
                  <a:prstClr val="black"/>
                </a:solidFill>
                <a:latin typeface="Rockwell" panose="02060603020205020403" pitchFamily="18" charset="0"/>
                <a:ea typeface="MS PGothic" panose="020B0600070205080204" pitchFamily="34" charset="-128"/>
              </a:rPr>
              <a:t> for more information.</a:t>
            </a:r>
          </a:p>
        </p:txBody>
      </p:sp>
    </p:spTree>
    <p:extLst>
      <p:ext uri="{BB962C8B-B14F-4D97-AF65-F5344CB8AC3E}">
        <p14:creationId xmlns:p14="http://schemas.microsoft.com/office/powerpoint/2010/main" val="7472741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COVACare</a:t>
            </a:r>
            <a:r>
              <a:rPr lang="en-US" dirty="0"/>
              <a:t> is a PPO insurance that establishes set co-pays for a variety of services in the BlueCross/Blue Shield network.</a:t>
            </a:r>
          </a:p>
        </p:txBody>
      </p:sp>
      <p:sp>
        <p:nvSpPr>
          <p:cNvPr id="4" name="Slide Number Placeholder 3"/>
          <p:cNvSpPr>
            <a:spLocks noGrp="1"/>
          </p:cNvSpPr>
          <p:nvPr>
            <p:ph type="sldNum" sz="quarter" idx="10"/>
          </p:nvPr>
        </p:nvSpPr>
        <p:spPr/>
        <p:txBody>
          <a:bodyPr/>
          <a:lstStyle/>
          <a:p>
            <a:fld id="{EE7BB8DA-73BB-EE4C-B4E5-A3AC4805299C}" type="slidenum">
              <a:rPr lang="en-US" smtClean="0"/>
              <a:t>58</a:t>
            </a:fld>
            <a:endParaRPr lang="en-US"/>
          </a:p>
        </p:txBody>
      </p:sp>
    </p:spTree>
    <p:extLst>
      <p:ext uri="{BB962C8B-B14F-4D97-AF65-F5344CB8AC3E}">
        <p14:creationId xmlns:p14="http://schemas.microsoft.com/office/powerpoint/2010/main" val="897884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detailed</a:t>
            </a:r>
            <a:r>
              <a:rPr lang="en-US" baseline="0" dirty="0"/>
              <a:t> information is available in Spotlight or on the Anthem web site.  With the hearing buy-up option, you are entitled to a maximum of $1200 each 48 month period for hearing equipment and services.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59</a:t>
            </a:fld>
            <a:endParaRPr lang="en-US"/>
          </a:p>
        </p:txBody>
      </p:sp>
    </p:spTree>
    <p:extLst>
      <p:ext uri="{BB962C8B-B14F-4D97-AF65-F5344CB8AC3E}">
        <p14:creationId xmlns:p14="http://schemas.microsoft.com/office/powerpoint/2010/main" val="28296692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Network</a:t>
            </a:r>
            <a:r>
              <a:rPr lang="en-US" baseline="0" dirty="0"/>
              <a:t> Option – Covered services received outside of the BlueCross/Blue Shield network are paid at the in-network level, less a 25% reduction in the amount paid by the plan. The 25% reduction does not count towards your Out-of-Pocket Expense limit. Payments are paid directly to you, not the health provider.  Providers may charge more than the in-network negotiated rates and you will be responsible for the additional cost for services.</a:t>
            </a:r>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60</a:t>
            </a:fld>
            <a:endParaRPr lang="en-US"/>
          </a:p>
        </p:txBody>
      </p:sp>
    </p:spTree>
    <p:extLst>
      <p:ext uri="{BB962C8B-B14F-4D97-AF65-F5344CB8AC3E}">
        <p14:creationId xmlns:p14="http://schemas.microsoft.com/office/powerpoint/2010/main" val="1437160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cap="flat"/>
        </p:spPr>
      </p:sp>
      <p:sp>
        <p:nvSpPr>
          <p:cNvPr id="92163" name="Notes Placeholder 2"/>
          <p:cNvSpPr>
            <a:spLocks noGrp="1"/>
          </p:cNvSpPr>
          <p:nvPr>
            <p:ph type="body" idx="3"/>
          </p:nvPr>
        </p:nvSpPr>
        <p:spPr>
          <a:xfrm>
            <a:off x="957549" y="4497783"/>
            <a:ext cx="5574585" cy="18795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buNone/>
            </a:pPr>
            <a:r>
              <a:rPr lang="en-US" altLang="en-US" sz="1400" dirty="0">
                <a:solidFill>
                  <a:prstClr val="black"/>
                </a:solidFill>
              </a:rPr>
              <a:t>Earn $17 off your monthly premiums ($34 for employee and spouse enrolled in Cova Care and Cova Health Aware plans)</a:t>
            </a: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dirty="0">
                <a:solidFill>
                  <a:prstClr val="black"/>
                </a:solidFill>
              </a:rPr>
              <a:t>Complete an online health assessment. Other screenings may be required depending on assessment</a:t>
            </a: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dirty="0">
                <a:solidFill>
                  <a:prstClr val="black"/>
                </a:solidFill>
              </a:rPr>
              <a:t>visit: the</a:t>
            </a:r>
            <a:r>
              <a:rPr lang="en-US" altLang="en-US" sz="1400" baseline="0" dirty="0">
                <a:solidFill>
                  <a:prstClr val="black"/>
                </a:solidFill>
              </a:rPr>
              <a:t> COVA care or COVA </a:t>
            </a:r>
            <a:r>
              <a:rPr lang="en-US" altLang="en-US" sz="1400" baseline="0" dirty="0" err="1">
                <a:solidFill>
                  <a:prstClr val="black"/>
                </a:solidFill>
              </a:rPr>
              <a:t>Healthaware</a:t>
            </a:r>
            <a:r>
              <a:rPr lang="en-US" altLang="en-US" sz="1400" baseline="0" dirty="0">
                <a:solidFill>
                  <a:prstClr val="black"/>
                </a:solidFill>
              </a:rPr>
              <a:t> plan website for premium reward information in the Spotlight.</a:t>
            </a:r>
            <a:endParaRPr lang="en-US" altLang="en-US" sz="1400" dirty="0">
              <a:solidFill>
                <a:prstClr val="black"/>
              </a:solidFill>
            </a:endParaRPr>
          </a:p>
          <a:p>
            <a:pPr defTabSz="457200" eaLnBrk="0" fontAlgn="base" hangingPunct="0">
              <a:spcBef>
                <a:spcPct val="0"/>
              </a:spcBef>
              <a:spcAft>
                <a:spcPct val="0"/>
              </a:spcAft>
              <a:buNone/>
            </a:pPr>
            <a:endParaRPr lang="en-US" altLang="en-US" sz="1400" dirty="0">
              <a:solidFill>
                <a:prstClr val="black"/>
              </a:solidFill>
            </a:endParaRPr>
          </a:p>
          <a:p>
            <a:pPr defTabSz="457200" eaLnBrk="0" fontAlgn="base" hangingPunct="0">
              <a:spcBef>
                <a:spcPct val="0"/>
              </a:spcBef>
              <a:spcAft>
                <a:spcPct val="0"/>
              </a:spcAft>
              <a:buNone/>
            </a:pPr>
            <a:r>
              <a:rPr lang="en-US" altLang="en-US" sz="1400" b="1" dirty="0">
                <a:solidFill>
                  <a:srgbClr val="FF0000"/>
                </a:solidFill>
              </a:rPr>
              <a:t>Premium Reward program participation be completed each year during open enrollment for the new plan year (i.e.</a:t>
            </a:r>
            <a:r>
              <a:rPr lang="en-US" altLang="en-US" sz="1400" b="1" baseline="0" dirty="0">
                <a:solidFill>
                  <a:srgbClr val="FF0000"/>
                </a:solidFill>
              </a:rPr>
              <a:t> rewards are not a “once and done deal”.  You must complete the assessment every year to earn Premium Rewards.  If you miss completing the assessment during OE, you may complete it at any time.  Rewards take approximately 2 months for state approval before you will see them in your paycheck dated the 16</a:t>
            </a:r>
            <a:r>
              <a:rPr lang="en-US" altLang="en-US" sz="1400" b="1" baseline="30000" dirty="0">
                <a:solidFill>
                  <a:srgbClr val="FF0000"/>
                </a:solidFill>
              </a:rPr>
              <a:t>th</a:t>
            </a:r>
            <a:r>
              <a:rPr lang="en-US" altLang="en-US" sz="1400" b="1" baseline="0" dirty="0">
                <a:solidFill>
                  <a:srgbClr val="FF0000"/>
                </a:solidFill>
              </a:rPr>
              <a:t> of the month.)</a:t>
            </a:r>
          </a:p>
          <a:p>
            <a:pPr defTabSz="457200" eaLnBrk="0" fontAlgn="base" hangingPunct="0">
              <a:spcBef>
                <a:spcPct val="0"/>
              </a:spcBef>
              <a:spcAft>
                <a:spcPct val="0"/>
              </a:spcAft>
              <a:buNone/>
            </a:pPr>
            <a:endParaRPr lang="en-US" altLang="en-US" sz="1400" b="1" baseline="0" dirty="0">
              <a:solidFill>
                <a:srgbClr val="FF0000"/>
              </a:solidFill>
            </a:endParaRPr>
          </a:p>
          <a:p>
            <a:pPr defTabSz="457200" eaLnBrk="0" fontAlgn="base" hangingPunct="0">
              <a:spcBef>
                <a:spcPct val="0"/>
              </a:spcBef>
              <a:spcAft>
                <a:spcPct val="0"/>
              </a:spcAft>
              <a:buNone/>
            </a:pPr>
            <a:endParaRPr lang="en-US" altLang="en-US" sz="1400" b="1" dirty="0">
              <a:solidFill>
                <a:srgbClr val="FF0000"/>
              </a:solidFill>
            </a:endParaRPr>
          </a:p>
        </p:txBody>
      </p:sp>
    </p:spTree>
    <p:extLst>
      <p:ext uri="{BB962C8B-B14F-4D97-AF65-F5344CB8AC3E}">
        <p14:creationId xmlns:p14="http://schemas.microsoft.com/office/powerpoint/2010/main" val="4106532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premium cost for single coverage COVA HDHP with basic dental.  The deductible must be met for all medical and prescription services.  The state does not have a participating HSA (Health Savings Account), however, if you elect this plan you may set one up independently with a bank or financial institution offering these plans.</a:t>
            </a:r>
          </a:p>
          <a:p>
            <a:endParaRPr lang="en-US" dirty="0"/>
          </a:p>
          <a:p>
            <a:pPr marL="0" indent="0" eaLnBrk="1" hangingPunct="1">
              <a:buSzPct val="50000"/>
              <a:buNone/>
            </a:pPr>
            <a:r>
              <a:rPr lang="en-US" altLang="en-US" b="1" dirty="0">
                <a:latin typeface="Arial" panose="020B0604020202020204" pitchFamily="34" charset="0"/>
                <a:cs typeface="Arial" panose="020B0604020202020204" pitchFamily="34" charset="0"/>
              </a:rPr>
              <a:t>You pay 20% after deductible for:</a:t>
            </a:r>
          </a:p>
          <a:p>
            <a:pPr lvl="1" eaLnBrk="1" hangingPunct="1">
              <a:buSzPct val="50000"/>
            </a:pPr>
            <a:r>
              <a:rPr lang="en-US" altLang="en-US" sz="1400" b="1" dirty="0">
                <a:latin typeface="Arial" panose="020B0604020202020204" pitchFamily="34" charset="0"/>
                <a:cs typeface="Arial" panose="020B0604020202020204" pitchFamily="34" charset="0"/>
              </a:rPr>
              <a:t>Hospital  services</a:t>
            </a:r>
          </a:p>
          <a:p>
            <a:pPr lvl="1" eaLnBrk="1" hangingPunct="1">
              <a:buSzPct val="50000"/>
            </a:pPr>
            <a:r>
              <a:rPr lang="en-US" altLang="en-US" sz="1400" b="1" dirty="0">
                <a:latin typeface="Arial" panose="020B0604020202020204" pitchFamily="34" charset="0"/>
                <a:cs typeface="Arial" panose="020B0604020202020204" pitchFamily="34" charset="0"/>
              </a:rPr>
              <a:t>Emergency Room visits  </a:t>
            </a:r>
          </a:p>
          <a:p>
            <a:pPr lvl="1" eaLnBrk="1" hangingPunct="1">
              <a:buSzPct val="50000"/>
            </a:pPr>
            <a:r>
              <a:rPr lang="en-US" altLang="en-US" sz="1400" b="1" dirty="0">
                <a:latin typeface="Arial" panose="020B0604020202020204" pitchFamily="34" charset="0"/>
                <a:cs typeface="Arial" panose="020B0604020202020204" pitchFamily="34" charset="0"/>
              </a:rPr>
              <a:t>Outpatient diagnostic laboratory, tests, shots &amp; x-rays</a:t>
            </a:r>
          </a:p>
          <a:p>
            <a:pPr lvl="1" eaLnBrk="1" hangingPunct="1">
              <a:buSzPct val="50000"/>
            </a:pPr>
            <a:r>
              <a:rPr lang="en-US" altLang="en-US" sz="1400" b="1" dirty="0">
                <a:latin typeface="Arial" panose="020B0604020202020204" pitchFamily="34" charset="0"/>
                <a:cs typeface="Arial" panose="020B0604020202020204" pitchFamily="34" charset="0"/>
              </a:rPr>
              <a:t>Infusion Services</a:t>
            </a:r>
          </a:p>
          <a:p>
            <a:pPr lvl="1" eaLnBrk="1" hangingPunct="1">
              <a:buSzPct val="50000"/>
            </a:pPr>
            <a:r>
              <a:rPr lang="en-US" altLang="en-US" sz="1400" b="1" dirty="0">
                <a:latin typeface="Arial" panose="020B0604020202020204" pitchFamily="34" charset="0"/>
                <a:cs typeface="Arial" panose="020B0604020202020204" pitchFamily="34" charset="0"/>
              </a:rPr>
              <a:t>Outpatient therapy visits</a:t>
            </a:r>
          </a:p>
          <a:p>
            <a:pPr lvl="2" eaLnBrk="1" hangingPunct="1">
              <a:buSzPct val="50000"/>
            </a:pPr>
            <a:r>
              <a:rPr lang="en-US" altLang="en-US" sz="1400" dirty="0">
                <a:latin typeface="Arial" panose="020B0604020202020204" pitchFamily="34" charset="0"/>
                <a:cs typeface="Arial" panose="020B0604020202020204" pitchFamily="34" charset="0"/>
              </a:rPr>
              <a:t>Occupational, Physical, and Speech Therapy</a:t>
            </a:r>
          </a:p>
          <a:p>
            <a:pPr lvl="2" eaLnBrk="1" hangingPunct="1">
              <a:buSzPct val="50000"/>
            </a:pPr>
            <a:r>
              <a:rPr lang="en-US" altLang="en-US" sz="1400" dirty="0">
                <a:latin typeface="Arial" panose="020B0604020202020204" pitchFamily="34" charset="0"/>
                <a:cs typeface="Arial" panose="020B0604020202020204" pitchFamily="34" charset="0"/>
              </a:rPr>
              <a:t>Chiropractic</a:t>
            </a:r>
          </a:p>
          <a:p>
            <a:pPr lvl="1" eaLnBrk="1" hangingPunct="1">
              <a:lnSpc>
                <a:spcPct val="90000"/>
              </a:lnSpc>
            </a:pPr>
            <a:r>
              <a:rPr lang="en-US" altLang="en-US" sz="1400" b="1" dirty="0">
                <a:latin typeface="Arial" panose="020B0604020202020204" pitchFamily="34" charset="0"/>
                <a:cs typeface="Arial" panose="020B0604020202020204" pitchFamily="34" charset="0"/>
              </a:rPr>
              <a:t>Behavioral Health Visits</a:t>
            </a:r>
          </a:p>
          <a:p>
            <a:pPr lvl="2" eaLnBrk="1" hangingPunct="1">
              <a:lnSpc>
                <a:spcPct val="90000"/>
              </a:lnSpc>
            </a:pPr>
            <a:r>
              <a:rPr lang="en-US" altLang="en-US" sz="1400" dirty="0">
                <a:latin typeface="Arial" panose="020B0604020202020204" pitchFamily="34" charset="0"/>
                <a:cs typeface="Arial" panose="020B0604020202020204" pitchFamily="34" charset="0"/>
              </a:rPr>
              <a:t>Medical or non-medical professional</a:t>
            </a:r>
          </a:p>
          <a:p>
            <a:pPr lvl="2" eaLnBrk="1" hangingPunct="1">
              <a:lnSpc>
                <a:spcPct val="90000"/>
              </a:lnSpc>
            </a:pPr>
            <a:r>
              <a:rPr lang="en-US" altLang="en-US" sz="1400" dirty="0">
                <a:latin typeface="Arial" panose="020B0604020202020204" pitchFamily="34" charset="0"/>
                <a:cs typeface="Arial" panose="020B0604020202020204" pitchFamily="34" charset="0"/>
              </a:rPr>
              <a:t>Inpatient residential or intensive outpatient treatment</a:t>
            </a:r>
          </a:p>
          <a:p>
            <a:pPr lvl="2" eaLnBrk="1" hangingPunct="1">
              <a:lnSpc>
                <a:spcPct val="90000"/>
              </a:lnSpc>
            </a:pPr>
            <a:r>
              <a:rPr lang="en-US" altLang="en-US" sz="1400" dirty="0">
                <a:latin typeface="Arial" panose="020B0604020202020204" pitchFamily="34" charset="0"/>
                <a:cs typeface="Arial" panose="020B0604020202020204" pitchFamily="34" charset="0"/>
              </a:rPr>
              <a:t>Applied Behavior Analysis (ABA) for autism spectrum </a:t>
            </a:r>
          </a:p>
          <a:p>
            <a:pPr lvl="2" eaLnBrk="1" hangingPunct="1">
              <a:lnSpc>
                <a:spcPct val="90000"/>
              </a:lnSpc>
              <a:buFont typeface="Verdana" panose="020B0604030504040204" pitchFamily="34" charset="0"/>
              <a:buNone/>
            </a:pPr>
            <a:r>
              <a:rPr lang="en-US" altLang="en-US" sz="1400" dirty="0">
                <a:latin typeface="Arial" panose="020B0604020202020204" pitchFamily="34" charset="0"/>
                <a:cs typeface="Arial" panose="020B0604020202020204" pitchFamily="34" charset="0"/>
              </a:rPr>
              <a:t>    disorder (ages 2-6; $35,000 annual limit)</a:t>
            </a:r>
          </a:p>
          <a:p>
            <a:endParaRPr lang="en-US" dirty="0"/>
          </a:p>
        </p:txBody>
      </p:sp>
      <p:sp>
        <p:nvSpPr>
          <p:cNvPr id="4" name="Slide Number Placeholder 3"/>
          <p:cNvSpPr>
            <a:spLocks noGrp="1"/>
          </p:cNvSpPr>
          <p:nvPr>
            <p:ph type="sldNum" sz="quarter" idx="10"/>
          </p:nvPr>
        </p:nvSpPr>
        <p:spPr/>
        <p:txBody>
          <a:bodyPr/>
          <a:lstStyle/>
          <a:p>
            <a:fld id="{EE7BB8DA-73BB-EE4C-B4E5-A3AC4805299C}" type="slidenum">
              <a:rPr lang="en-US" smtClean="0"/>
              <a:t>62</a:t>
            </a:fld>
            <a:endParaRPr lang="en-US"/>
          </a:p>
        </p:txBody>
      </p:sp>
    </p:spTree>
    <p:extLst>
      <p:ext uri="{BB962C8B-B14F-4D97-AF65-F5344CB8AC3E}">
        <p14:creationId xmlns:p14="http://schemas.microsoft.com/office/powerpoint/2010/main" val="4037044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Self Service allows employees to update tax and personal information.  Electronic W-2</a:t>
            </a:r>
            <a:r>
              <a:rPr lang="en-US" baseline="0" dirty="0"/>
              <a:t>  opt in and out can be found in the employee section.  You can view your deductions.  </a:t>
            </a:r>
          </a:p>
          <a:p>
            <a:r>
              <a:rPr lang="en-US" baseline="0" dirty="0"/>
              <a:t>This is also where you will go to enter your direct deposit information – this is mandatory – should be done asap </a:t>
            </a:r>
          </a:p>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a:t>
            </a:fld>
            <a:endParaRPr lang="en-US"/>
          </a:p>
        </p:txBody>
      </p:sp>
    </p:spTree>
    <p:extLst>
      <p:ext uri="{BB962C8B-B14F-4D97-AF65-F5344CB8AC3E}">
        <p14:creationId xmlns:p14="http://schemas.microsoft.com/office/powerpoint/2010/main" val="4173092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 to participating in the COVA HDHP is the no or low premium.  Participants pay the deductible before coinsurance pays anything.  You only pay or incur costs if you need service.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63</a:t>
            </a:fld>
            <a:endParaRPr lang="en-US"/>
          </a:p>
        </p:txBody>
      </p:sp>
    </p:spTree>
    <p:extLst>
      <p:ext uri="{BB962C8B-B14F-4D97-AF65-F5344CB8AC3E}">
        <p14:creationId xmlns:p14="http://schemas.microsoft.com/office/powerpoint/2010/main" val="1762392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Aetna participants pay low premium costs each month and receive HRA funds to spend on medical and prescription drug costs before paying out of pocket up to the deductible amount.  Once participants reach the deductible amount, the 20% coinsurance becomes effective until the </a:t>
            </a:r>
            <a:r>
              <a:rPr lang="en-US" dirty="0" err="1"/>
              <a:t>out-of</a:t>
            </a:r>
            <a:r>
              <a:rPr lang="en-US" dirty="0"/>
              <a:t> pocket maximum is reached.  HRA funds are not used for dental expenses.  HRA funds roll from plan year to plan year.  Aetna negotiates physician and service charges.  Typically, office visits range between $90 and $125.  Specialist visits may be slightly higher.  Aetna members can manage their HRA by choosing lower cost services and service providers.</a:t>
            </a:r>
          </a:p>
        </p:txBody>
      </p:sp>
      <p:sp>
        <p:nvSpPr>
          <p:cNvPr id="4" name="Slide Number Placeholder 3"/>
          <p:cNvSpPr>
            <a:spLocks noGrp="1"/>
          </p:cNvSpPr>
          <p:nvPr>
            <p:ph type="sldNum" sz="quarter" idx="5"/>
          </p:nvPr>
        </p:nvSpPr>
        <p:spPr/>
        <p:txBody>
          <a:bodyPr/>
          <a:lstStyle/>
          <a:p>
            <a:fld id="{A7FF9AB3-1776-49BF-9AB4-0E01D9C7F4B5}" type="slidenum">
              <a:rPr lang="en-US" smtClean="0"/>
              <a:pPr/>
              <a:t>64</a:t>
            </a:fld>
            <a:endParaRPr lang="en-US"/>
          </a:p>
        </p:txBody>
      </p:sp>
    </p:spTree>
    <p:extLst>
      <p:ext uri="{BB962C8B-B14F-4D97-AF65-F5344CB8AC3E}">
        <p14:creationId xmlns:p14="http://schemas.microsoft.com/office/powerpoint/2010/main" val="22349129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 Aetna plan includes a Health Reimbursement Arrangement (HRA) fund.  The chart shows the proration based on the participants date of entry into the plan.  Participants entering the plan on July 1 receive $600 (prorated based on hire date) for an employee and $1,200 for an employee who enrolls his/her spouse (HRA funds are do not include dependent children participation in the plan).  Dependent children are eligible to HRA funds for their medical expense needs.  There is no limit to the amount you can roll from year to year as long as you stay in the Aetna plan.  Funds end if you elect a different plan during the next open enrollment or when you have a life event.  HRA funds are used before Flexible Spending Account Funds, if applicable.</a:t>
            </a: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65</a:t>
            </a:fld>
            <a:endParaRPr lang="en-US"/>
          </a:p>
        </p:txBody>
      </p:sp>
    </p:spTree>
    <p:extLst>
      <p:ext uri="{BB962C8B-B14F-4D97-AF65-F5344CB8AC3E}">
        <p14:creationId xmlns:p14="http://schemas.microsoft.com/office/powerpoint/2010/main" val="177992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Anthem </a:t>
            </a:r>
            <a:r>
              <a:rPr lang="en-US" dirty="0" err="1"/>
              <a:t>COVACare</a:t>
            </a:r>
            <a:r>
              <a:rPr lang="en-US" dirty="0"/>
              <a:t> Plan, the Aetna plan uses the HRA funds first.  The employee then pays out of pocket for medical services until the deductible is reached.  The deductible applies to all medical and prescription drug services.  Once the deductible is reached the 20% coinsurance is in effect until the out of pocket maximum is reached.  No further charges for medical nor prescription drug costs are incurred for the rest of the plan year ending on June 30.  </a:t>
            </a:r>
          </a:p>
        </p:txBody>
      </p:sp>
      <p:sp>
        <p:nvSpPr>
          <p:cNvPr id="4" name="Slide Number Placeholder 3"/>
          <p:cNvSpPr>
            <a:spLocks noGrp="1"/>
          </p:cNvSpPr>
          <p:nvPr>
            <p:ph type="sldNum" sz="quarter" idx="10"/>
          </p:nvPr>
        </p:nvSpPr>
        <p:spPr/>
        <p:txBody>
          <a:bodyPr/>
          <a:lstStyle/>
          <a:p>
            <a:fld id="{EE7BB8DA-73BB-EE4C-B4E5-A3AC4805299C}" type="slidenum">
              <a:rPr lang="en-US" smtClean="0"/>
              <a:t>66</a:t>
            </a:fld>
            <a:endParaRPr lang="en-US"/>
          </a:p>
        </p:txBody>
      </p:sp>
    </p:spTree>
    <p:extLst>
      <p:ext uri="{BB962C8B-B14F-4D97-AF65-F5344CB8AC3E}">
        <p14:creationId xmlns:p14="http://schemas.microsoft.com/office/powerpoint/2010/main" val="25208369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Font typeface="Monotype Sorts"/>
              <a:buNone/>
              <a:defRPr/>
            </a:pPr>
            <a:r>
              <a:rPr lang="en-US" sz="1800" dirty="0">
                <a:ea typeface="+mn-ea"/>
              </a:rPr>
              <a:t>Out-of-Network Coverage for the Aetna Plan</a:t>
            </a:r>
          </a:p>
          <a:p>
            <a:pPr>
              <a:buFont typeface="Arial" pitchFamily="34" charset="0"/>
              <a:buChar char="•"/>
              <a:defRPr/>
            </a:pPr>
            <a:r>
              <a:rPr lang="en-US" sz="1200" dirty="0">
                <a:ea typeface="+mn-ea"/>
              </a:rPr>
              <a:t>Plan will pay 40% of allowable charges once deductible is met based on in-network allowable charges.</a:t>
            </a:r>
          </a:p>
          <a:p>
            <a:pPr>
              <a:buFont typeface="Arial" pitchFamily="34" charset="0"/>
              <a:buChar char="•"/>
              <a:defRPr/>
            </a:pPr>
            <a:r>
              <a:rPr lang="en-US" sz="1200" dirty="0">
                <a:ea typeface="+mn-ea"/>
              </a:rPr>
              <a:t>Provider may charge more than the allowable charge for which you will be responsible for paying.</a:t>
            </a:r>
          </a:p>
          <a:p>
            <a:pPr>
              <a:buFont typeface="Arial" pitchFamily="34" charset="0"/>
              <a:buChar char="•"/>
              <a:defRPr/>
            </a:pPr>
            <a:endParaRPr lang="en-US" sz="1200" dirty="0">
              <a:ea typeface="+mn-ea"/>
            </a:endParaRPr>
          </a:p>
          <a:p>
            <a:pPr>
              <a:buFont typeface="Arial" pitchFamily="34" charset="0"/>
              <a:buChar char="•"/>
              <a:defRPr/>
            </a:pPr>
            <a:endParaRPr lang="en-US" sz="1200" dirty="0">
              <a:ea typeface="+mn-ea"/>
            </a:endParaRPr>
          </a:p>
          <a:p>
            <a:pPr>
              <a:buFont typeface="Arial" pitchFamily="34" charset="0"/>
              <a:buNone/>
              <a:defRPr/>
            </a:pPr>
            <a:r>
              <a:rPr lang="en-US" sz="1200" dirty="0">
                <a:ea typeface="+mn-ea"/>
              </a:rPr>
              <a:t>Aetna offers expanded vision and dental plans as well as the out of network buy-up options like the Anthem </a:t>
            </a:r>
            <a:r>
              <a:rPr lang="en-US" sz="1200" dirty="0" err="1">
                <a:ea typeface="+mn-ea"/>
              </a:rPr>
              <a:t>COVACare</a:t>
            </a:r>
            <a:r>
              <a:rPr lang="en-US" sz="1200" dirty="0">
                <a:ea typeface="+mn-ea"/>
              </a:rPr>
              <a:t> Plan.</a:t>
            </a:r>
            <a:endParaRPr lang="en-US" sz="1050" dirty="0">
              <a:ea typeface="+mn-ea"/>
            </a:endParaRPr>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67</a:t>
            </a:fld>
            <a:endParaRPr lang="en-US"/>
          </a:p>
        </p:txBody>
      </p:sp>
    </p:spTree>
    <p:extLst>
      <p:ext uri="{BB962C8B-B14F-4D97-AF65-F5344CB8AC3E}">
        <p14:creationId xmlns:p14="http://schemas.microsoft.com/office/powerpoint/2010/main" val="28558858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Unused HRA funds roll over to the next plan year as long as you work at the university.  Aetna plan participants may also contribute to a Flexible Spending Account (FSA), however ,HRA funds are used first by the plan.  Be conservative if you decide to open an FSA and you are enrolled in the Aetna plan as FSA funds are use or lose for funds remaining in the account after June 30.</a:t>
            </a:r>
          </a:p>
        </p:txBody>
      </p:sp>
      <p:sp>
        <p:nvSpPr>
          <p:cNvPr id="4" name="Slide Number Placeholder 3"/>
          <p:cNvSpPr>
            <a:spLocks noGrp="1"/>
          </p:cNvSpPr>
          <p:nvPr>
            <p:ph type="sldNum" sz="quarter" idx="10"/>
          </p:nvPr>
        </p:nvSpPr>
        <p:spPr/>
        <p:txBody>
          <a:bodyPr/>
          <a:lstStyle/>
          <a:p>
            <a:fld id="{EE7BB8DA-73BB-EE4C-B4E5-A3AC4805299C}" type="slidenum">
              <a:rPr lang="en-US" smtClean="0"/>
              <a:t>68</a:t>
            </a:fld>
            <a:endParaRPr lang="en-US"/>
          </a:p>
        </p:txBody>
      </p:sp>
    </p:spTree>
    <p:extLst>
      <p:ext uri="{BB962C8B-B14F-4D97-AF65-F5344CB8AC3E}">
        <p14:creationId xmlns:p14="http://schemas.microsoft.com/office/powerpoint/2010/main" val="37323789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Optima is one of the newest regional plans offered to state employees.  This is a referral less HMO plan.  Participants may elect to go to any physician in the Sentara, Riverside or TMPG Networks along with other providers. </a:t>
            </a:r>
          </a:p>
          <a:p>
            <a:endParaRPr lang="en-US" baseline="0" dirty="0"/>
          </a:p>
          <a:p>
            <a:r>
              <a:rPr lang="en-US" dirty="0"/>
              <a:t>Members may receive services with any participating provider in the Optima Health Vantage network throughout Virginia and northeastern North Carolina. The network includes 100% of major hospitals in Hampton Roads and over 32,500 participating providers. This plan includes lower copayments for primary and specialist care when members seek care through the Sentara Quality Care Network (SQCN) as well as credentialed, in-network doctors within Riverside Health System and Tidewater Physicians Multispecialty Group (TPMG). </a:t>
            </a:r>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69</a:t>
            </a:fld>
            <a:endParaRPr lang="en-US"/>
          </a:p>
        </p:txBody>
      </p:sp>
    </p:spTree>
    <p:extLst>
      <p:ext uri="{BB962C8B-B14F-4D97-AF65-F5344CB8AC3E}">
        <p14:creationId xmlns:p14="http://schemas.microsoft.com/office/powerpoint/2010/main" val="1571076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Optima coverage area includes 17</a:t>
            </a:r>
            <a:r>
              <a:rPr lang="en-US" baseline="0" dirty="0"/>
              <a:t> cities and counties: </a:t>
            </a:r>
            <a:r>
              <a:rPr lang="en-US" dirty="0"/>
              <a:t>Hampton, James City, Mathews, Newport News, Poquoson, Williamsburg, York, Chesapeake, Franklin, Isle</a:t>
            </a:r>
            <a:r>
              <a:rPr lang="en-US" baseline="0" dirty="0"/>
              <a:t> of Wight, Norfolk, Portsmouth, Southampton, Suffolk, Surry, Virginia Beach, Gloucester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traveling 100 miles from area, pay for emergency</a:t>
            </a:r>
            <a:r>
              <a:rPr lang="en-US" baseline="0" dirty="0"/>
              <a:t> care and submit for reimbursement. Otherwise there is no coverage out of the area except for covered children living out of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have a non-emergency medical need, you should access MDLive for </a:t>
            </a:r>
            <a:r>
              <a:rPr lang="en-US" baseline="0" dirty="0" err="1"/>
              <a:t>teledoc</a:t>
            </a:r>
            <a:r>
              <a:rPr lang="en-US" baseline="0" dirty="0"/>
              <a:t> assistance.</a:t>
            </a:r>
            <a:endParaRPr lang="en-US"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70</a:t>
            </a:fld>
            <a:endParaRPr lang="en-US"/>
          </a:p>
        </p:txBody>
      </p:sp>
    </p:spTree>
    <p:extLst>
      <p:ext uri="{BB962C8B-B14F-4D97-AF65-F5344CB8AC3E}">
        <p14:creationId xmlns:p14="http://schemas.microsoft.com/office/powerpoint/2010/main" val="1335920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a national network of providers outside of the Optima Health service area through PHCS/Multiplan at the in-network benefit level for eligible covered dependents away at college.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71</a:t>
            </a:fld>
            <a:endParaRPr lang="en-US"/>
          </a:p>
        </p:txBody>
      </p:sp>
    </p:spTree>
    <p:extLst>
      <p:ext uri="{BB962C8B-B14F-4D97-AF65-F5344CB8AC3E}">
        <p14:creationId xmlns:p14="http://schemas.microsoft.com/office/powerpoint/2010/main" val="943331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 comprehensive benefits include expanded dental benefits through Dominion National and vision benefits through EyeMed Vision Services in one premium cost to participants.</a:t>
            </a:r>
          </a:p>
        </p:txBody>
      </p:sp>
      <p:sp>
        <p:nvSpPr>
          <p:cNvPr id="4" name="Slide Number Placeholder 3"/>
          <p:cNvSpPr>
            <a:spLocks noGrp="1"/>
          </p:cNvSpPr>
          <p:nvPr>
            <p:ph type="sldNum" sz="quarter" idx="5"/>
          </p:nvPr>
        </p:nvSpPr>
        <p:spPr/>
        <p:txBody>
          <a:bodyPr/>
          <a:lstStyle/>
          <a:p>
            <a:fld id="{A7FF9AB3-1776-49BF-9AB4-0E01D9C7F4B5}" type="slidenum">
              <a:rPr lang="en-US" smtClean="0"/>
              <a:pPr/>
              <a:t>72</a:t>
            </a:fld>
            <a:endParaRPr lang="en-US"/>
          </a:p>
        </p:txBody>
      </p:sp>
    </p:spTree>
    <p:extLst>
      <p:ext uri="{BB962C8B-B14F-4D97-AF65-F5344CB8AC3E}">
        <p14:creationId xmlns:p14="http://schemas.microsoft.com/office/powerpoint/2010/main" val="426172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a:t>I’m going to give you a quick tour of Banner. </a:t>
            </a:r>
          </a:p>
          <a:p>
            <a:endParaRPr lang="en-US" sz="1200" baseline="0"/>
          </a:p>
          <a:p>
            <a:r>
              <a:rPr lang="en-US" sz="1200" baseline="0"/>
              <a:t>You can see Opens up to Personal Information page where you can update and view your addresses, phone numbers, emergency contacts and access campus wide emergency numbers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a:t>Use the personal section to enter an emergency contact should an accident occur and you are unable to let us know who we should contact.</a:t>
            </a:r>
          </a:p>
          <a:p>
            <a:r>
              <a:rPr lang="en-US" sz="1200" baseline="0"/>
              <a:t>It is very important that you keep your address and contact information up to date because that is the information that feeds through to payroll and your benefit providers.</a:t>
            </a:r>
            <a:endParaRPr lang="en-US" sz="120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a:t>
            </a:fld>
            <a:endParaRPr lang="en-US"/>
          </a:p>
        </p:txBody>
      </p:sp>
    </p:spTree>
    <p:extLst>
      <p:ext uri="{BB962C8B-B14F-4D97-AF65-F5344CB8AC3E}">
        <p14:creationId xmlns:p14="http://schemas.microsoft.com/office/powerpoint/2010/main" val="30956694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Sentara Quality Network (SQCN), Riverside affiliated physicians and Tidewater Physicians Multispecialty Group (TPMG) - refer to optimahealth.com/</a:t>
            </a:r>
            <a:r>
              <a:rPr lang="en-US" dirty="0" err="1"/>
              <a:t>cova</a:t>
            </a:r>
            <a:r>
              <a:rPr lang="en-US" dirty="0"/>
              <a:t> for full listing</a:t>
            </a:r>
          </a:p>
        </p:txBody>
      </p:sp>
      <p:sp>
        <p:nvSpPr>
          <p:cNvPr id="4" name="Slide Number Placeholder 3"/>
          <p:cNvSpPr>
            <a:spLocks noGrp="1"/>
          </p:cNvSpPr>
          <p:nvPr>
            <p:ph type="sldNum" sz="quarter" idx="10"/>
          </p:nvPr>
        </p:nvSpPr>
        <p:spPr/>
        <p:txBody>
          <a:bodyPr/>
          <a:lstStyle/>
          <a:p>
            <a:fld id="{EE7BB8DA-73BB-EE4C-B4E5-A3AC4805299C}" type="slidenum">
              <a:rPr lang="en-US" smtClean="0"/>
              <a:t>73</a:t>
            </a:fld>
            <a:endParaRPr lang="en-US"/>
          </a:p>
        </p:txBody>
      </p:sp>
    </p:spTree>
    <p:extLst>
      <p:ext uri="{BB962C8B-B14F-4D97-AF65-F5344CB8AC3E}">
        <p14:creationId xmlns:p14="http://schemas.microsoft.com/office/powerpoint/2010/main" val="1246480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57548" y="4497783"/>
            <a:ext cx="5264074" cy="16743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Failure to make an election within 30 days from your date of hire will result in waiving coverage until next open enrollment in May for a July 1 effective date.</a:t>
            </a:r>
          </a:p>
        </p:txBody>
      </p:sp>
    </p:spTree>
    <p:extLst>
      <p:ext uri="{BB962C8B-B14F-4D97-AF65-F5344CB8AC3E}">
        <p14:creationId xmlns:p14="http://schemas.microsoft.com/office/powerpoint/2010/main" val="16483412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1027"/>
          <p:cNvSpPr>
            <a:spLocks noGrp="1" noChangeArrowheads="1"/>
          </p:cNvSpPr>
          <p:nvPr>
            <p:ph type="body" idx="1"/>
          </p:nvPr>
        </p:nvSpPr>
        <p:spPr>
          <a:xfrm>
            <a:off x="957548" y="4497782"/>
            <a:ext cx="5264074" cy="4693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Qualifying Mid-year Events</a:t>
            </a:r>
            <a:r>
              <a:rPr lang="en-US" altLang="en-US" baseline="0" dirty="0">
                <a:latin typeface="Arial" panose="020B0604020202020204" pitchFamily="34" charset="0"/>
              </a:rPr>
              <a:t> (QME)</a:t>
            </a:r>
            <a:r>
              <a:rPr lang="en-US" altLang="en-US" dirty="0">
                <a:latin typeface="Arial" panose="020B0604020202020204" pitchFamily="34" charset="0"/>
              </a:rPr>
              <a:t> are Effective the 1st of month following application date, except for newborns/adoptions, they are effective first day of month of the birth/adoption.</a:t>
            </a:r>
          </a:p>
          <a:p>
            <a:r>
              <a:rPr lang="en-US" altLang="en-US" dirty="0">
                <a:latin typeface="Arial" panose="020B0604020202020204" pitchFamily="34" charset="0"/>
              </a:rPr>
              <a:t>List of QME listed on the middle of the enrollment form.</a:t>
            </a:r>
          </a:p>
          <a:p>
            <a:r>
              <a:rPr lang="en-US" altLang="en-US" dirty="0">
                <a:latin typeface="Arial" panose="020B0604020202020204" pitchFamily="34" charset="0"/>
              </a:rPr>
              <a:t>Birth/adoption need certificate of birth or adoption</a:t>
            </a:r>
          </a:p>
          <a:p>
            <a:r>
              <a:rPr lang="en-US" altLang="en-US" dirty="0">
                <a:latin typeface="Arial" panose="020B0604020202020204" pitchFamily="34" charset="0"/>
              </a:rPr>
              <a:t>Marriage or divorce need certificate</a:t>
            </a:r>
          </a:p>
          <a:p>
            <a:r>
              <a:rPr lang="en-US" altLang="en-US" dirty="0">
                <a:latin typeface="Arial" panose="020B0604020202020204" pitchFamily="34" charset="0"/>
              </a:rPr>
              <a:t>QME….your able to change your plan and/or membership</a:t>
            </a:r>
          </a:p>
          <a:p>
            <a:r>
              <a:rPr lang="en-US" altLang="en-US" dirty="0">
                <a:latin typeface="Arial" panose="020B0604020202020204" pitchFamily="34" charset="0"/>
              </a:rPr>
              <a:t>REMEMBER….you must make these changes within 31 days of the event</a:t>
            </a:r>
          </a:p>
          <a:p>
            <a:endParaRPr lang="en-US" altLang="en-US" sz="1400" dirty="0">
              <a:latin typeface="Arial" panose="020B0604020202020204" pitchFamily="34" charset="0"/>
            </a:endParaRPr>
          </a:p>
          <a:p>
            <a:pPr algn="ctr">
              <a:buSzPct val="50000"/>
            </a:pPr>
            <a:r>
              <a:rPr lang="en-US" altLang="en-US" b="1" dirty="0">
                <a:latin typeface="Arial" panose="020B0604020202020204" pitchFamily="34" charset="0"/>
                <a:cs typeface="Arial" panose="020B0604020202020204" pitchFamily="34" charset="0"/>
              </a:rPr>
              <a:t>QUALIFYING STATUS CHANGES INCLUDE:</a:t>
            </a:r>
          </a:p>
          <a:p>
            <a:pPr>
              <a:buSzPct val="50000"/>
            </a:pPr>
            <a:r>
              <a:rPr lang="en-US" altLang="en-US" dirty="0">
                <a:latin typeface="Arial" panose="020B0604020202020204" pitchFamily="34" charset="0"/>
                <a:cs typeface="Arial" panose="020B0604020202020204" pitchFamily="34" charset="0"/>
              </a:rPr>
              <a:t>Marriage or Divorce (</a:t>
            </a:r>
            <a:r>
              <a:rPr lang="en-US" altLang="en-US" b="1" dirty="0">
                <a:solidFill>
                  <a:srgbClr val="FF0000"/>
                </a:solidFill>
                <a:latin typeface="Arial" panose="020B0604020202020204" pitchFamily="34" charset="0"/>
                <a:cs typeface="Arial" panose="020B0604020202020204" pitchFamily="34" charset="0"/>
              </a:rPr>
              <a:t>failure to remove a former spouse may result in your being terminated from the healthcare plan for up to 3 years and you will be invoiced for payments made for treatment from the date of the divorce</a:t>
            </a:r>
            <a:r>
              <a:rPr lang="en-US" altLang="en-US" dirty="0">
                <a:latin typeface="Arial" panose="020B0604020202020204" pitchFamily="34" charset="0"/>
                <a:cs typeface="Arial" panose="020B0604020202020204" pitchFamily="34" charset="0"/>
              </a:rPr>
              <a:t>)</a:t>
            </a:r>
          </a:p>
          <a:p>
            <a:pPr>
              <a:buSzPct val="50000"/>
            </a:pPr>
            <a:r>
              <a:rPr lang="en-US" altLang="en-US" dirty="0">
                <a:latin typeface="Arial" panose="020B0604020202020204" pitchFamily="34" charset="0"/>
                <a:cs typeface="Arial" panose="020B0604020202020204" pitchFamily="34" charset="0"/>
              </a:rPr>
              <a:t>Death of spouse or dependent</a:t>
            </a:r>
          </a:p>
          <a:p>
            <a:pPr>
              <a:buSzPct val="50000"/>
            </a:pPr>
            <a:r>
              <a:rPr lang="en-US" altLang="en-US" dirty="0">
                <a:latin typeface="Arial" panose="020B0604020202020204" pitchFamily="34" charset="0"/>
                <a:cs typeface="Arial" panose="020B0604020202020204" pitchFamily="34" charset="0"/>
              </a:rPr>
              <a:t>Birth or adoption of child</a:t>
            </a:r>
          </a:p>
          <a:p>
            <a:pPr>
              <a:buSzPct val="50000"/>
            </a:pPr>
            <a:r>
              <a:rPr lang="en-US" altLang="en-US" dirty="0">
                <a:latin typeface="Arial" panose="020B0604020202020204" pitchFamily="34" charset="0"/>
                <a:cs typeface="Arial" panose="020B0604020202020204" pitchFamily="34" charset="0"/>
              </a:rPr>
              <a:t>Loss of dependent eligibility</a:t>
            </a:r>
          </a:p>
          <a:p>
            <a:pPr>
              <a:buSzPct val="50000"/>
            </a:pPr>
            <a:r>
              <a:rPr lang="en-US" altLang="en-US" dirty="0">
                <a:latin typeface="Arial" panose="020B0604020202020204" pitchFamily="34" charset="0"/>
                <a:cs typeface="Arial" panose="020B0604020202020204" pitchFamily="34" charset="0"/>
              </a:rPr>
              <a:t>Employment begin/end for spouse</a:t>
            </a:r>
          </a:p>
          <a:p>
            <a:pPr>
              <a:buSzPct val="50000"/>
            </a:pPr>
            <a:r>
              <a:rPr lang="en-US" altLang="en-US" dirty="0">
                <a:latin typeface="Arial" panose="020B0604020202020204" pitchFamily="34" charset="0"/>
                <a:cs typeface="Arial" panose="020B0604020202020204" pitchFamily="34" charset="0"/>
              </a:rPr>
              <a:t>Employee or spouse change to/from part-time/full-time employment</a:t>
            </a:r>
          </a:p>
          <a:p>
            <a:pPr>
              <a:buSzPct val="50000"/>
            </a:pPr>
            <a:r>
              <a:rPr lang="en-US" altLang="en-US" dirty="0">
                <a:latin typeface="Arial" panose="020B0604020202020204" pitchFamily="34" charset="0"/>
                <a:cs typeface="Arial" panose="020B0604020202020204" pitchFamily="34" charset="0"/>
              </a:rPr>
              <a:t>Loss of other employer plan</a:t>
            </a:r>
          </a:p>
          <a:p>
            <a:pPr>
              <a:buSzPct val="50000"/>
            </a:pPr>
            <a:r>
              <a:rPr lang="en-US" altLang="en-US" dirty="0">
                <a:latin typeface="Arial" panose="020B0604020202020204" pitchFamily="34" charset="0"/>
                <a:cs typeface="Arial" panose="020B0604020202020204" pitchFamily="34" charset="0"/>
              </a:rPr>
              <a:t>Eligibility for or loss of government health care</a:t>
            </a:r>
          </a:p>
          <a:p>
            <a:pPr>
              <a:buSzPct val="50000"/>
            </a:pPr>
            <a:r>
              <a:rPr lang="en-US" altLang="en-US" dirty="0">
                <a:latin typeface="Arial" panose="020B0604020202020204" pitchFamily="34" charset="0"/>
                <a:cs typeface="Arial" panose="020B0604020202020204" pitchFamily="34" charset="0"/>
              </a:rPr>
              <a:t>Dept. of Social Services Health Care Coverage Order</a:t>
            </a:r>
          </a:p>
          <a:p>
            <a:pPr>
              <a:buSzPct val="50000"/>
            </a:pPr>
            <a:r>
              <a:rPr lang="en-US" altLang="en-US" dirty="0">
                <a:latin typeface="Arial" panose="020B0604020202020204" pitchFamily="34" charset="0"/>
                <a:cs typeface="Arial" panose="020B0604020202020204" pitchFamily="34" charset="0"/>
              </a:rPr>
              <a:t>on</a:t>
            </a:r>
          </a:p>
          <a:p>
            <a:pPr>
              <a:buSzPct val="50000"/>
            </a:pPr>
            <a:r>
              <a:rPr lang="en-US" altLang="en-US" dirty="0">
                <a:latin typeface="Arial" panose="020B0604020202020204" pitchFamily="34" charset="0"/>
                <a:cs typeface="Arial" panose="020B0604020202020204" pitchFamily="34" charset="0"/>
              </a:rPr>
              <a:t>Initial enrollments eligible during June – not eligible for health changes during Open Enrollment only FSA enrollment which requires completion of a second health enrollment form. </a:t>
            </a:r>
          </a:p>
          <a:p>
            <a:endParaRPr lang="en-US" altLang="en-US" sz="1400" dirty="0">
              <a:latin typeface="Arial" panose="020B0604020202020204" pitchFamily="34" charset="0"/>
            </a:endParaRPr>
          </a:p>
        </p:txBody>
      </p:sp>
    </p:spTree>
    <p:extLst>
      <p:ext uri="{BB962C8B-B14F-4D97-AF65-F5344CB8AC3E}">
        <p14:creationId xmlns:p14="http://schemas.microsoft.com/office/powerpoint/2010/main" val="3089351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lgn="ctr" eaLnBrk="1" fontAlgn="auto" hangingPunct="1">
              <a:spcAft>
                <a:spcPts val="0"/>
              </a:spcAft>
              <a:buNone/>
              <a:defRPr/>
            </a:pPr>
            <a:r>
              <a:rPr lang="en-US" altLang="en-US" b="1" u="sng" dirty="0">
                <a:solidFill>
                  <a:srgbClr val="FF0000"/>
                </a:solidFill>
              </a:rPr>
              <a:t>(Download forms from the HR web page, Forms, Workers’ Comp.)</a:t>
            </a:r>
            <a:endParaRPr lang="en-US" altLang="en-US" dirty="0"/>
          </a:p>
          <a:p>
            <a:pPr marL="0" indent="0" eaLnBrk="1" fontAlgn="auto" hangingPunct="1">
              <a:spcAft>
                <a:spcPts val="0"/>
              </a:spcAft>
              <a:buNone/>
              <a:defRPr/>
            </a:pPr>
            <a:endParaRPr lang="en-US" altLang="en-US" dirty="0"/>
          </a:p>
          <a:p>
            <a:pPr marL="0" indent="0" eaLnBrk="1" fontAlgn="auto" hangingPunct="1">
              <a:spcAft>
                <a:spcPts val="0"/>
              </a:spcAft>
              <a:buNone/>
              <a:defRPr/>
            </a:pPr>
            <a:r>
              <a:rPr lang="en-US" altLang="en-US" b="1" dirty="0"/>
              <a:t>***Once a panel doctor is chosen by the employee, all treatment must be with that doctor or from a referral from that doctor.***</a:t>
            </a:r>
          </a:p>
          <a:p>
            <a:endParaRPr lang="en-US" dirty="0"/>
          </a:p>
          <a:p>
            <a:r>
              <a:rPr lang="en-US" dirty="0"/>
              <a:t>All pages of the Accident Reporting Packet must be completed within 24 hours and faxed to HR at 757 221 7724 for entering into the state claims system.  Do not jeopardize your claim.  Complete the forms and fax them to HR for processing within 24 hours.  Seek treatment at a panel physician unless emergency room services are required.  Turn in all medical notes to HR and take a same day photo.  A picture is worth a thousand words.  The photo should show details of the unsafe workplace environment.  Be sure that you bring forward the unsafe area as we do not want other employees suffering the same accident and want to make the workplace safe for everyone.</a:t>
            </a:r>
          </a:p>
        </p:txBody>
      </p:sp>
      <p:sp>
        <p:nvSpPr>
          <p:cNvPr id="4" name="Slide Number Placeholder 3"/>
          <p:cNvSpPr>
            <a:spLocks noGrp="1"/>
          </p:cNvSpPr>
          <p:nvPr>
            <p:ph type="sldNum" sz="quarter" idx="10"/>
          </p:nvPr>
        </p:nvSpPr>
        <p:spPr/>
        <p:txBody>
          <a:bodyPr/>
          <a:lstStyle/>
          <a:p>
            <a:fld id="{A7FF9AB3-1776-49BF-9AB4-0E01D9C7F4B5}" type="slidenum">
              <a:rPr lang="en-US" smtClean="0"/>
              <a:pPr/>
              <a:t>76</a:t>
            </a:fld>
            <a:endParaRPr lang="en-US"/>
          </a:p>
        </p:txBody>
      </p:sp>
    </p:spTree>
    <p:extLst>
      <p:ext uri="{BB962C8B-B14F-4D97-AF65-F5344CB8AC3E}">
        <p14:creationId xmlns:p14="http://schemas.microsoft.com/office/powerpoint/2010/main" val="40093887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a:t>
            </a:r>
            <a:r>
              <a:rPr lang="en-US" baseline="0" dirty="0"/>
              <a:t> deadlines listed for enrollment are from your date of hire.</a:t>
            </a:r>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77</a:t>
            </a:fld>
            <a:endParaRPr lang="en-US"/>
          </a:p>
        </p:txBody>
      </p:sp>
    </p:spTree>
    <p:extLst>
      <p:ext uri="{BB962C8B-B14F-4D97-AF65-F5344CB8AC3E}">
        <p14:creationId xmlns:p14="http://schemas.microsoft.com/office/powerpoint/2010/main" val="8549050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cap="flat"/>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47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workweek may</a:t>
            </a:r>
            <a:r>
              <a:rPr lang="en-US" sz="1200" baseline="0" dirty="0"/>
              <a:t> be relevant to you if you supervisor non-exempt employees who may work overtime.  </a:t>
            </a:r>
            <a:br>
              <a:rPr lang="en-US" sz="1200" baseline="0" dirty="0"/>
            </a:br>
            <a:endParaRPr lang="en-US" sz="1200" baseline="0" dirty="0"/>
          </a:p>
          <a:p>
            <a:endParaRPr lang="en-US"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8</a:t>
            </a:fld>
            <a:endParaRPr lang="en-US"/>
          </a:p>
        </p:txBody>
      </p:sp>
    </p:spTree>
    <p:extLst>
      <p:ext uri="{BB962C8B-B14F-4D97-AF65-F5344CB8AC3E}">
        <p14:creationId xmlns:p14="http://schemas.microsoft.com/office/powerpoint/2010/main" val="147735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Banner Self-Service is</a:t>
            </a:r>
            <a:r>
              <a:rPr lang="en-US" baseline="0" dirty="0"/>
              <a:t> the location where you will sign up for direct deposit. You MUST update your banking information prior to payroll processing as the first check will be a direct deposit.</a:t>
            </a:r>
          </a:p>
          <a:p>
            <a:endParaRPr lang="en-US" baseline="0" dirty="0"/>
          </a:p>
          <a:p>
            <a:r>
              <a:rPr lang="en-US" baseline="0" dirty="0"/>
              <a:t>Complete your tax information as well.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7FF9AB3-1776-49BF-9AB4-0E01D9C7F4B5}" type="slidenum">
              <a:rPr lang="en-US" smtClean="0"/>
              <a:pPr/>
              <a:t>9</a:t>
            </a:fld>
            <a:endParaRPr lang="en-US"/>
          </a:p>
        </p:txBody>
      </p:sp>
    </p:spTree>
    <p:extLst>
      <p:ext uri="{BB962C8B-B14F-4D97-AF65-F5344CB8AC3E}">
        <p14:creationId xmlns:p14="http://schemas.microsoft.com/office/powerpoint/2010/main" val="401345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5" name="Oval 4"/>
          <p:cNvSpPr/>
          <p:nvPr/>
        </p:nvSpPr>
        <p:spPr>
          <a:xfrm>
            <a:off x="1543053" y="1344666"/>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r>
              <a:rPr lang="en-US"/>
              <a:t>Rev. 01/2023</a:t>
            </a:r>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8C978704-686C-4EEF-9B13-A4A5C1150070}" type="slidenum">
              <a:rPr lang="en-US" altLang="en-US"/>
              <a:pPr>
                <a:defRPr/>
              </a:pPr>
              <a:t>‹#›</a:t>
            </a:fld>
            <a:endParaRPr lang="en-US" altLang="en-US"/>
          </a:p>
        </p:txBody>
      </p:sp>
    </p:spTree>
    <p:extLst>
      <p:ext uri="{BB962C8B-B14F-4D97-AF65-F5344CB8AC3E}">
        <p14:creationId xmlns:p14="http://schemas.microsoft.com/office/powerpoint/2010/main" val="2412390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35B6276-BBE3-478C-B2CA-0DA32EBAC78B}" type="slidenum">
              <a:rPr lang="en-US" altLang="en-US"/>
              <a:pPr>
                <a:defRPr/>
              </a:pPr>
              <a:t>‹#›</a:t>
            </a:fld>
            <a:endParaRPr lang="en-US" altLang="en-US"/>
          </a:p>
        </p:txBody>
      </p:sp>
    </p:spTree>
    <p:extLst>
      <p:ext uri="{BB962C8B-B14F-4D97-AF65-F5344CB8AC3E}">
        <p14:creationId xmlns:p14="http://schemas.microsoft.com/office/powerpoint/2010/main" val="336193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92"/>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93"/>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046558C-6C79-4347-BD7E-4B912FF23FE8}" type="slidenum">
              <a:rPr lang="en-US" altLang="en-US"/>
              <a:pPr>
                <a:defRPr/>
              </a:pPr>
              <a:t>‹#›</a:t>
            </a:fld>
            <a:endParaRPr lang="en-US" altLang="en-US"/>
          </a:p>
        </p:txBody>
      </p:sp>
    </p:spTree>
    <p:extLst>
      <p:ext uri="{BB962C8B-B14F-4D97-AF65-F5344CB8AC3E}">
        <p14:creationId xmlns:p14="http://schemas.microsoft.com/office/powerpoint/2010/main" val="20746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normAutofit/>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r>
              <a:rPr lang="en-US"/>
              <a:t>Rev. 01/2023</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48A44E54-E64D-4EE4-BD22-8D0B353EB011}" type="slidenum">
              <a:rPr lang="en-US" altLang="en-US"/>
              <a:pPr>
                <a:defRPr/>
              </a:pPr>
              <a:t>‹#›</a:t>
            </a:fld>
            <a:endParaRPr lang="en-US" altLang="en-US"/>
          </a:p>
        </p:txBody>
      </p:sp>
    </p:spTree>
    <p:extLst>
      <p:ext uri="{BB962C8B-B14F-4D97-AF65-F5344CB8AC3E}">
        <p14:creationId xmlns:p14="http://schemas.microsoft.com/office/powerpoint/2010/main" val="193066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normAutofit/>
          </a:bodyPr>
          <a:lstStyle/>
          <a:p>
            <a:pPr lvl="0"/>
            <a:endParaRPr lang="en-US" noProof="0"/>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r>
              <a:rPr lang="en-US"/>
              <a:t>Rev. 01/2023</a:t>
            </a: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5B3F906A-3A8E-4AA4-92A0-B6D128CE032D}" type="slidenum">
              <a:rPr lang="en-US" altLang="en-US"/>
              <a:pPr>
                <a:defRPr/>
              </a:pPr>
              <a:t>‹#›</a:t>
            </a:fld>
            <a:endParaRPr lang="en-US" altLang="en-US"/>
          </a:p>
        </p:txBody>
      </p:sp>
    </p:spTree>
    <p:extLst>
      <p:ext uri="{BB962C8B-B14F-4D97-AF65-F5344CB8AC3E}">
        <p14:creationId xmlns:p14="http://schemas.microsoft.com/office/powerpoint/2010/main" val="382484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Text  w/subhead">
    <p:spTree>
      <p:nvGrpSpPr>
        <p:cNvPr id="1" name=""/>
        <p:cNvGrpSpPr/>
        <p:nvPr/>
      </p:nvGrpSpPr>
      <p:grpSpPr>
        <a:xfrm>
          <a:off x="0" y="0"/>
          <a:ext cx="0" cy="0"/>
          <a:chOff x="0" y="0"/>
          <a:chExt cx="0" cy="0"/>
        </a:xfrm>
      </p:grpSpPr>
      <p:sp>
        <p:nvSpPr>
          <p:cNvPr id="2" name="Title 1"/>
          <p:cNvSpPr>
            <a:spLocks noGrp="1"/>
          </p:cNvSpPr>
          <p:nvPr>
            <p:ph type="ctrTitle"/>
          </p:nvPr>
        </p:nvSpPr>
        <p:spPr>
          <a:xfrm>
            <a:off x="554185" y="1292605"/>
            <a:ext cx="11083635" cy="160011"/>
          </a:xfrm>
          <a:prstGeom prst="rect">
            <a:avLst/>
          </a:prstGeom>
          <a:effectLst/>
        </p:spPr>
        <p:txBody>
          <a:bodyPr lIns="0" tIns="0" rIns="0" bIns="0"/>
          <a:lstStyle>
            <a:lvl1pPr algn="l">
              <a:defRPr sz="1235"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54185" y="1654270"/>
            <a:ext cx="6983075" cy="3993496"/>
          </a:xfrm>
          <a:prstGeom prst="rect">
            <a:avLst/>
          </a:prstGeom>
        </p:spPr>
        <p:txBody>
          <a:bodyPr lIns="0" tIns="0" rIns="0" bIns="0"/>
          <a:lstStyle>
            <a:lvl1pPr marL="0" indent="0" algn="l">
              <a:lnSpc>
                <a:spcPts val="1147"/>
              </a:lnSpc>
              <a:spcBef>
                <a:spcPts val="353"/>
              </a:spcBef>
              <a:buNone/>
              <a:defRPr sz="882" baseline="0">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6" name="Text Placeholder 8"/>
          <p:cNvSpPr>
            <a:spLocks noGrp="1"/>
          </p:cNvSpPr>
          <p:nvPr>
            <p:ph type="body" sz="quarter" idx="13"/>
          </p:nvPr>
        </p:nvSpPr>
        <p:spPr>
          <a:xfrm>
            <a:off x="1595248" y="606752"/>
            <a:ext cx="9753600" cy="484094"/>
          </a:xfrm>
          <a:prstGeom prst="rect">
            <a:avLst/>
          </a:prstGeom>
        </p:spPr>
        <p:txBody>
          <a:bodyPr lIns="0" tIns="0" rIns="0" bIns="0" anchor="ctr">
            <a:noAutofit/>
          </a:bodyPr>
          <a:lstStyle>
            <a:lvl1pPr marL="0" indent="0">
              <a:spcBef>
                <a:spcPts val="0"/>
              </a:spcBef>
              <a:buNone/>
              <a:defRPr sz="1235" cap="all" baseline="0">
                <a:solidFill>
                  <a:schemeClr val="bg1"/>
                </a:solidFill>
                <a:latin typeface="+mj-lt"/>
              </a:defRPr>
            </a:lvl1pPr>
            <a:lvl2pPr>
              <a:spcBef>
                <a:spcPts val="0"/>
              </a:spcBef>
              <a:defRPr sz="1588" cap="all" baseline="0">
                <a:solidFill>
                  <a:schemeClr val="bg1"/>
                </a:solidFill>
                <a:latin typeface="+mj-lt"/>
              </a:defRPr>
            </a:lvl2pPr>
            <a:lvl3pPr>
              <a:spcBef>
                <a:spcPts val="0"/>
              </a:spcBef>
              <a:defRPr sz="1588" cap="all" baseline="0">
                <a:solidFill>
                  <a:schemeClr val="bg1"/>
                </a:solidFill>
                <a:latin typeface="+mj-lt"/>
              </a:defRPr>
            </a:lvl3pPr>
            <a:lvl4pPr>
              <a:spcBef>
                <a:spcPts val="0"/>
              </a:spcBef>
              <a:defRPr sz="1588" cap="all" baseline="0">
                <a:solidFill>
                  <a:schemeClr val="bg1"/>
                </a:solidFill>
                <a:latin typeface="+mj-lt"/>
              </a:defRPr>
            </a:lvl4pPr>
            <a:lvl5pPr>
              <a:spcBef>
                <a:spcPts val="0"/>
              </a:spcBef>
              <a:defRPr sz="1588" cap="all" baseline="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2545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5" name="Footer Placeholder 4"/>
          <p:cNvSpPr>
            <a:spLocks noGrp="1"/>
          </p:cNvSpPr>
          <p:nvPr>
            <p:ph type="ftr" sz="quarter" idx="11"/>
          </p:nvPr>
        </p:nvSpPr>
        <p:spPr>
          <a:xfrm>
            <a:off x="4165600" y="6356352"/>
            <a:ext cx="3860800" cy="365125"/>
          </a:xfrm>
        </p:spPr>
        <p:txBody>
          <a:bodyPr/>
          <a:lstStyle/>
          <a:p>
            <a:pPr>
              <a:defRPr/>
            </a:pPr>
            <a:endParaRPr lang="en-US"/>
          </a:p>
        </p:txBody>
      </p:sp>
      <p:sp>
        <p:nvSpPr>
          <p:cNvPr id="6" name="Slide Number Placeholder 5"/>
          <p:cNvSpPr>
            <a:spLocks noGrp="1"/>
          </p:cNvSpPr>
          <p:nvPr>
            <p:ph type="sldNum" sz="quarter" idx="12"/>
          </p:nvPr>
        </p:nvSpPr>
        <p:spPr>
          <a:xfrm>
            <a:off x="8737600" y="6356352"/>
            <a:ext cx="2844800" cy="365125"/>
          </a:xfrm>
        </p:spPr>
        <p:txBody>
          <a:bodyPr/>
          <a:lstStyle/>
          <a:p>
            <a:pPr>
              <a:defRPr/>
            </a:pPr>
            <a:fld id="{94204CB4-A397-413C-913D-1427BCCE93C2}" type="slidenum">
              <a:rPr lang="en-US" altLang="en-US" smtClean="0"/>
              <a:pPr>
                <a:defRPr/>
              </a:pPr>
              <a:t>‹#›</a:t>
            </a:fld>
            <a:endParaRPr lang="en-US" altLang="en-US"/>
          </a:p>
        </p:txBody>
      </p:sp>
    </p:spTree>
    <p:extLst>
      <p:ext uri="{BB962C8B-B14F-4D97-AF65-F5344CB8AC3E}">
        <p14:creationId xmlns:p14="http://schemas.microsoft.com/office/powerpoint/2010/main" val="2909963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7" name="Footer Placeholder 4"/>
          <p:cNvSpPr>
            <a:spLocks noGrp="1"/>
          </p:cNvSpPr>
          <p:nvPr>
            <p:ph type="ftr" sz="quarter" idx="11"/>
          </p:nvPr>
        </p:nvSpPr>
        <p:spPr>
          <a:xfrm>
            <a:off x="4165600" y="6356352"/>
            <a:ext cx="3860800" cy="365125"/>
          </a:xfrm>
        </p:spPr>
        <p:txBody>
          <a:bodyPr/>
          <a:lstStyle/>
          <a:p>
            <a:pPr>
              <a:defRPr/>
            </a:pPr>
            <a:endParaRPr lang="en-US"/>
          </a:p>
        </p:txBody>
      </p:sp>
      <p:sp>
        <p:nvSpPr>
          <p:cNvPr id="9" name="Slide Number Placeholder 5"/>
          <p:cNvSpPr>
            <a:spLocks noGrp="1"/>
          </p:cNvSpPr>
          <p:nvPr>
            <p:ph type="sldNum" sz="quarter" idx="12"/>
          </p:nvPr>
        </p:nvSpPr>
        <p:spPr>
          <a:xfrm>
            <a:off x="8737600" y="6356352"/>
            <a:ext cx="2844800" cy="365125"/>
          </a:xfrm>
        </p:spPr>
        <p:txBody>
          <a:body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173785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Rev. 01/2023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F7EFFD-D921-472C-A219-3FDF38A95784}" type="slidenum">
              <a:rPr lang="en-US" altLang="en-US" smtClean="0"/>
              <a:pPr>
                <a:defRPr/>
              </a:pPr>
              <a:t>‹#›</a:t>
            </a:fld>
            <a:endParaRPr lang="en-US" altLang="en-US"/>
          </a:p>
        </p:txBody>
      </p:sp>
    </p:spTree>
    <p:extLst>
      <p:ext uri="{BB962C8B-B14F-4D97-AF65-F5344CB8AC3E}">
        <p14:creationId xmlns:p14="http://schemas.microsoft.com/office/powerpoint/2010/main" val="404468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62235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Rev. 01/2023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26F744A-F48D-4F02-81C2-6E6A3CB61E11}" type="slidenum">
              <a:rPr lang="en-US" altLang="en-US" smtClean="0"/>
              <a:pPr>
                <a:defRPr/>
              </a:pPr>
              <a:t>‹#›</a:t>
            </a:fld>
            <a:endParaRPr lang="en-US" altLang="en-US"/>
          </a:p>
        </p:txBody>
      </p:sp>
    </p:spTree>
    <p:extLst>
      <p:ext uri="{BB962C8B-B14F-4D97-AF65-F5344CB8AC3E}">
        <p14:creationId xmlns:p14="http://schemas.microsoft.com/office/powerpoint/2010/main" val="226171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r>
              <a:rPr lang="en-US"/>
              <a:t>Rev. 01/2023</a:t>
            </a:r>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3F7EFFD-D921-472C-A219-3FDF38A95784}" type="slidenum">
              <a:rPr lang="en-US" altLang="en-US"/>
              <a:pPr>
                <a:defRPr/>
              </a:pPr>
              <a:t>‹#›</a:t>
            </a:fld>
            <a:endParaRPr lang="en-US" altLang="en-US"/>
          </a:p>
        </p:txBody>
      </p:sp>
    </p:spTree>
    <p:extLst>
      <p:ext uri="{BB962C8B-B14F-4D97-AF65-F5344CB8AC3E}">
        <p14:creationId xmlns:p14="http://schemas.microsoft.com/office/powerpoint/2010/main" val="2231300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0141C1F-D040-4316-B624-FE758D7C9CAE}" type="slidenum">
              <a:rPr lang="en-US" altLang="en-US" smtClean="0"/>
              <a:pPr>
                <a:defRPr/>
              </a:pPr>
              <a:t>‹#›</a:t>
            </a:fld>
            <a:endParaRPr lang="en-US" altLang="en-US"/>
          </a:p>
        </p:txBody>
      </p:sp>
    </p:spTree>
    <p:extLst>
      <p:ext uri="{BB962C8B-B14F-4D97-AF65-F5344CB8AC3E}">
        <p14:creationId xmlns:p14="http://schemas.microsoft.com/office/powerpoint/2010/main" val="1108840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CDEF84-65BD-4AF3-B0B3-1B2B1B84570A}" type="slidenum">
              <a:rPr lang="en-US" altLang="en-US" smtClean="0"/>
              <a:pPr>
                <a:defRPr/>
              </a:pPr>
              <a:t>‹#›</a:t>
            </a:fld>
            <a:endParaRPr lang="en-US" altLang="en-US"/>
          </a:p>
        </p:txBody>
      </p:sp>
    </p:spTree>
    <p:extLst>
      <p:ext uri="{BB962C8B-B14F-4D97-AF65-F5344CB8AC3E}">
        <p14:creationId xmlns:p14="http://schemas.microsoft.com/office/powerpoint/2010/main" val="1233158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E503AF7-D408-48C7-BBE4-2FE923F1E620}" type="slidenum">
              <a:rPr lang="en-US" altLang="en-US" smtClean="0"/>
              <a:pPr>
                <a:defRPr/>
              </a:pPr>
              <a:t>‹#›</a:t>
            </a:fld>
            <a:endParaRPr lang="en-US" altLang="en-US"/>
          </a:p>
        </p:txBody>
      </p:sp>
    </p:spTree>
    <p:extLst>
      <p:ext uri="{BB962C8B-B14F-4D97-AF65-F5344CB8AC3E}">
        <p14:creationId xmlns:p14="http://schemas.microsoft.com/office/powerpoint/2010/main" val="307794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10" name="Text Placeholder 3"/>
          <p:cNvSpPr>
            <a:spLocks noGrp="1"/>
          </p:cNvSpPr>
          <p:nvPr>
            <p:ph type="body" sz="half" idx="2" hasCustomPrompt="1"/>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3647801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Paragraph Text  w/subhead">
    <p:spTree>
      <p:nvGrpSpPr>
        <p:cNvPr id="1" name=""/>
        <p:cNvGrpSpPr/>
        <p:nvPr/>
      </p:nvGrpSpPr>
      <p:grpSpPr>
        <a:xfrm>
          <a:off x="0" y="0"/>
          <a:ext cx="0" cy="0"/>
          <a:chOff x="0" y="0"/>
          <a:chExt cx="0" cy="0"/>
        </a:xfrm>
      </p:grpSpPr>
      <p:sp>
        <p:nvSpPr>
          <p:cNvPr id="2" name="Title 1"/>
          <p:cNvSpPr>
            <a:spLocks noGrp="1"/>
          </p:cNvSpPr>
          <p:nvPr>
            <p:ph type="ctrTitle"/>
          </p:nvPr>
        </p:nvSpPr>
        <p:spPr>
          <a:xfrm>
            <a:off x="554183" y="1292553"/>
            <a:ext cx="11083635" cy="160011"/>
          </a:xfrm>
          <a:prstGeom prst="rect">
            <a:avLst/>
          </a:prstGeom>
          <a:effectLst/>
        </p:spPr>
        <p:txBody>
          <a:bodyPr lIns="0" tIns="0" rIns="0" bIns="0"/>
          <a:lstStyle>
            <a:lvl1pPr algn="l">
              <a:defRPr sz="1235"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54183" y="1654270"/>
            <a:ext cx="6983075" cy="3993496"/>
          </a:xfrm>
          <a:prstGeom prst="rect">
            <a:avLst/>
          </a:prstGeom>
        </p:spPr>
        <p:txBody>
          <a:bodyPr lIns="0" tIns="0" rIns="0" bIns="0"/>
          <a:lstStyle>
            <a:lvl1pPr marL="0" indent="0" algn="l">
              <a:lnSpc>
                <a:spcPts val="1147"/>
              </a:lnSpc>
              <a:spcBef>
                <a:spcPts val="353"/>
              </a:spcBef>
              <a:buNone/>
              <a:defRPr sz="882" baseline="0">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6" name="Text Placeholder 8"/>
          <p:cNvSpPr>
            <a:spLocks noGrp="1"/>
          </p:cNvSpPr>
          <p:nvPr>
            <p:ph type="body" sz="quarter" idx="13"/>
          </p:nvPr>
        </p:nvSpPr>
        <p:spPr>
          <a:xfrm>
            <a:off x="1595248" y="606752"/>
            <a:ext cx="9753600" cy="484094"/>
          </a:xfrm>
          <a:prstGeom prst="rect">
            <a:avLst/>
          </a:prstGeom>
        </p:spPr>
        <p:txBody>
          <a:bodyPr lIns="0" tIns="0" rIns="0" bIns="0" anchor="ctr">
            <a:noAutofit/>
          </a:bodyPr>
          <a:lstStyle>
            <a:lvl1pPr marL="0" indent="0">
              <a:spcBef>
                <a:spcPts val="0"/>
              </a:spcBef>
              <a:buNone/>
              <a:defRPr sz="1235" cap="all" baseline="0">
                <a:solidFill>
                  <a:schemeClr val="bg1"/>
                </a:solidFill>
                <a:latin typeface="+mj-lt"/>
              </a:defRPr>
            </a:lvl1pPr>
            <a:lvl2pPr>
              <a:spcBef>
                <a:spcPts val="0"/>
              </a:spcBef>
              <a:defRPr sz="1588" cap="all" baseline="0">
                <a:solidFill>
                  <a:schemeClr val="bg1"/>
                </a:solidFill>
                <a:latin typeface="+mj-lt"/>
              </a:defRPr>
            </a:lvl2pPr>
            <a:lvl3pPr>
              <a:spcBef>
                <a:spcPts val="0"/>
              </a:spcBef>
              <a:defRPr sz="1588" cap="all" baseline="0">
                <a:solidFill>
                  <a:schemeClr val="bg1"/>
                </a:solidFill>
                <a:latin typeface="+mj-lt"/>
              </a:defRPr>
            </a:lvl3pPr>
            <a:lvl4pPr>
              <a:spcBef>
                <a:spcPts val="0"/>
              </a:spcBef>
              <a:defRPr sz="1588" cap="all" baseline="0">
                <a:solidFill>
                  <a:schemeClr val="bg1"/>
                </a:solidFill>
                <a:latin typeface="+mj-lt"/>
              </a:defRPr>
            </a:lvl4pPr>
            <a:lvl5pPr>
              <a:spcBef>
                <a:spcPts val="0"/>
              </a:spcBef>
              <a:defRPr sz="1588" cap="all" baseline="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4082791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2"/>
            <a:ext cx="2844800" cy="365125"/>
          </a:xfrm>
        </p:spPr>
        <p:txBody>
          <a:bodyPr/>
          <a:lstStyle/>
          <a:p>
            <a:r>
              <a:rPr lang="en-US"/>
              <a:t>Rev. 01/2023</a:t>
            </a:r>
          </a:p>
        </p:txBody>
      </p:sp>
      <p:sp>
        <p:nvSpPr>
          <p:cNvPr id="5" name="Footer Placeholder 4"/>
          <p:cNvSpPr>
            <a:spLocks noGrp="1"/>
          </p:cNvSpPr>
          <p:nvPr>
            <p:ph type="ftr" sz="quarter" idx="11"/>
          </p:nvPr>
        </p:nvSpPr>
        <p:spPr>
          <a:xfrm>
            <a:off x="4165600" y="6356352"/>
            <a:ext cx="3860800" cy="365125"/>
          </a:xfrm>
        </p:spPr>
        <p:txBody>
          <a:bodyPr/>
          <a:lstStyle/>
          <a:p>
            <a:endParaRPr lang="en-US"/>
          </a:p>
        </p:txBody>
      </p:sp>
      <p:sp>
        <p:nvSpPr>
          <p:cNvPr id="6" name="Slide Number Placeholder 5"/>
          <p:cNvSpPr>
            <a:spLocks noGrp="1"/>
          </p:cNvSpPr>
          <p:nvPr>
            <p:ph type="sldNum" sz="quarter" idx="12"/>
          </p:nvPr>
        </p:nvSpPr>
        <p:spPr>
          <a:xfrm>
            <a:off x="8737600" y="6356352"/>
            <a:ext cx="2844800" cy="365125"/>
          </a:xfrm>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144976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2"/>
            <a:ext cx="2844800" cy="365125"/>
          </a:xfrm>
        </p:spPr>
        <p:txBody>
          <a:bodyPr/>
          <a:lstStyle/>
          <a:p>
            <a:r>
              <a:rPr lang="en-US"/>
              <a:t>Rev. 01/2023</a:t>
            </a:r>
          </a:p>
        </p:txBody>
      </p:sp>
      <p:sp>
        <p:nvSpPr>
          <p:cNvPr id="7" name="Footer Placeholder 4"/>
          <p:cNvSpPr>
            <a:spLocks noGrp="1"/>
          </p:cNvSpPr>
          <p:nvPr>
            <p:ph type="ftr" sz="quarter" idx="11"/>
          </p:nvPr>
        </p:nvSpPr>
        <p:spPr>
          <a:xfrm>
            <a:off x="4165600" y="6356352"/>
            <a:ext cx="3860800" cy="365125"/>
          </a:xfrm>
        </p:spPr>
        <p:txBody>
          <a:bodyPr/>
          <a:lstStyle/>
          <a:p>
            <a:endParaRPr lang="en-US"/>
          </a:p>
        </p:txBody>
      </p:sp>
      <p:sp>
        <p:nvSpPr>
          <p:cNvPr id="9" name="Slide Number Placeholder 5"/>
          <p:cNvSpPr>
            <a:spLocks noGrp="1"/>
          </p:cNvSpPr>
          <p:nvPr>
            <p:ph type="sldNum" sz="quarter" idx="12"/>
          </p:nvPr>
        </p:nvSpPr>
        <p:spPr>
          <a:xfrm>
            <a:off x="8737600" y="6356352"/>
            <a:ext cx="2844800" cy="365125"/>
          </a:xfrm>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783801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 01/2023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1965162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 01/2023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a:p>
        </p:txBody>
      </p:sp>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1077050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Rev. 01/2023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99536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Rectangle 4"/>
          <p:cNvSpPr>
            <a:spLocks noChangeArrowheads="1"/>
          </p:cNvSpPr>
          <p:nvPr/>
        </p:nvSpPr>
        <p:spPr bwMode="invGray">
          <a:xfrm>
            <a:off x="3048000" y="0"/>
            <a:ext cx="101600"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7" name="Oval 6"/>
          <p:cNvSpPr/>
          <p:nvPr/>
        </p:nvSpPr>
        <p:spPr>
          <a:xfrm>
            <a:off x="3210985"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r>
              <a:rPr lang="en-US"/>
              <a:t>Rev. 01/2023</a:t>
            </a:r>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4204CB4-A397-413C-913D-1427BCCE93C2}" type="slidenum">
              <a:rPr lang="en-US" altLang="en-US"/>
              <a:pPr>
                <a:defRPr/>
              </a:pPr>
              <a:t>‹#›</a:t>
            </a:fld>
            <a:endParaRPr lang="en-US" altLang="en-US"/>
          </a:p>
        </p:txBody>
      </p:sp>
    </p:spTree>
    <p:extLst>
      <p:ext uri="{BB962C8B-B14F-4D97-AF65-F5344CB8AC3E}">
        <p14:creationId xmlns:p14="http://schemas.microsoft.com/office/powerpoint/2010/main" val="150465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2889353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4027917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 01/2023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D5B470-24F1-6744-BE88-730898E97D2D}" type="slidenum">
              <a:rPr lang="en-US" smtClean="0"/>
              <a:t>‹#›</a:t>
            </a:fld>
            <a:endParaRPr lang="en-US"/>
          </a:p>
        </p:txBody>
      </p:sp>
    </p:spTree>
    <p:extLst>
      <p:ext uri="{BB962C8B-B14F-4D97-AF65-F5344CB8AC3E}">
        <p14:creationId xmlns:p14="http://schemas.microsoft.com/office/powerpoint/2010/main" val="3946215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Rev. 01/2023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D5B470-24F1-6744-BE88-730898E97D2D}" type="slidenum">
              <a:rPr lang="en-US" smtClean="0"/>
              <a:t>‹#›</a:t>
            </a:fld>
            <a:endParaRPr lang="en-US"/>
          </a:p>
        </p:txBody>
      </p:sp>
      <p:sp>
        <p:nvSpPr>
          <p:cNvPr id="10" name="Text Placeholder 3"/>
          <p:cNvSpPr>
            <a:spLocks noGrp="1"/>
          </p:cNvSpPr>
          <p:nvPr>
            <p:ph type="body" sz="half" idx="2" hasCustomPrompt="1"/>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1535877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r>
              <a:rPr lang="en-US"/>
              <a:t>Rev. 01/2023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1D30C2-D3D6-4012-B064-07C2503CD7B9}" type="slidenum">
              <a:rPr lang="en-US"/>
              <a:pPr>
                <a:defRPr/>
              </a:pPr>
              <a:t>‹#›</a:t>
            </a:fld>
            <a:endParaRPr lang="en-US"/>
          </a:p>
        </p:txBody>
      </p:sp>
    </p:spTree>
    <p:extLst>
      <p:ext uri="{BB962C8B-B14F-4D97-AF65-F5344CB8AC3E}">
        <p14:creationId xmlns:p14="http://schemas.microsoft.com/office/powerpoint/2010/main" val="3494630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r>
              <a:rPr lang="en-US"/>
              <a:t>Rev. 01/2023</a:t>
            </a:r>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E41C6D-56A3-4D18-9FA0-57917329A026}" type="slidenum">
              <a:rPr lang="en-US"/>
              <a:pPr>
                <a:defRPr/>
              </a:pPr>
              <a:t>‹#›</a:t>
            </a:fld>
            <a:endParaRPr lang="en-US"/>
          </a:p>
        </p:txBody>
      </p:sp>
    </p:spTree>
    <p:extLst>
      <p:ext uri="{BB962C8B-B14F-4D97-AF65-F5344CB8AC3E}">
        <p14:creationId xmlns:p14="http://schemas.microsoft.com/office/powerpoint/2010/main" val="65726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Rev. 01/2023</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CCD2F4-0E5F-4544-8040-7842B159E6F9}" type="slidenum">
              <a:rPr lang="en-US"/>
              <a:pPr>
                <a:defRPr/>
              </a:pPr>
              <a:t>‹#›</a:t>
            </a:fld>
            <a:endParaRPr lang="en-US"/>
          </a:p>
        </p:txBody>
      </p:sp>
    </p:spTree>
    <p:extLst>
      <p:ext uri="{BB962C8B-B14F-4D97-AF65-F5344CB8AC3E}">
        <p14:creationId xmlns:p14="http://schemas.microsoft.com/office/powerpoint/2010/main" val="3902708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
        <p:nvSpPr>
          <p:cNvPr id="3" name="Date Placeholder 1"/>
          <p:cNvSpPr>
            <a:spLocks noGrp="1"/>
          </p:cNvSpPr>
          <p:nvPr>
            <p:ph type="dt" sz="half" idx="10"/>
          </p:nvPr>
        </p:nvSpPr>
        <p:spPr/>
        <p:txBody>
          <a:bodyPr/>
          <a:lstStyle>
            <a:lvl1pPr>
              <a:defRPr/>
            </a:lvl1pPr>
          </a:lstStyle>
          <a:p>
            <a:pPr>
              <a:defRPr/>
            </a:pPr>
            <a:r>
              <a:rPr lang="en-US"/>
              <a:t>Rev. 01/2023</a:t>
            </a: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04405E2-8650-4231-BD22-4033A24D7D07}" type="slidenum">
              <a:rPr lang="en-US"/>
              <a:pPr>
                <a:defRPr/>
              </a:pPr>
              <a:t>‹#›</a:t>
            </a:fld>
            <a:endParaRPr lang="en-US"/>
          </a:p>
        </p:txBody>
      </p:sp>
    </p:spTree>
    <p:extLst>
      <p:ext uri="{BB962C8B-B14F-4D97-AF65-F5344CB8AC3E}">
        <p14:creationId xmlns:p14="http://schemas.microsoft.com/office/powerpoint/2010/main" val="4036613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r>
              <a:rPr lang="en-US"/>
              <a:t>Rev. 01/2023</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B081BCB-FE70-4990-B6CC-0F28BBE14E88}" type="slidenum">
              <a:rPr lang="en-US"/>
              <a:pPr>
                <a:defRPr/>
              </a:pPr>
              <a:t>‹#›</a:t>
            </a:fld>
            <a:endParaRPr lang="en-US"/>
          </a:p>
        </p:txBody>
      </p:sp>
    </p:spTree>
    <p:extLst>
      <p:ext uri="{BB962C8B-B14F-4D97-AF65-F5344CB8AC3E}">
        <p14:creationId xmlns:p14="http://schemas.microsoft.com/office/powerpoint/2010/main" val="2348950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01EE962-EA33-45FF-8D1E-9F134532F9AF}" type="slidenum">
              <a:rPr lang="en-US"/>
              <a:pPr>
                <a:defRPr/>
              </a:pPr>
              <a:t>‹#›</a:t>
            </a:fld>
            <a:endParaRPr lang="en-US"/>
          </a:p>
        </p:txBody>
      </p:sp>
    </p:spTree>
    <p:extLst>
      <p:ext uri="{BB962C8B-B14F-4D97-AF65-F5344CB8AC3E}">
        <p14:creationId xmlns:p14="http://schemas.microsoft.com/office/powerpoint/2010/main" val="332232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r>
              <a:rPr lang="en-US"/>
              <a:t>Rev. 01/2023</a:t>
            </a:r>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0141C1F-D040-4316-B624-FE758D7C9CAE}" type="slidenum">
              <a:rPr lang="en-US" altLang="en-US"/>
              <a:pPr>
                <a:defRPr/>
              </a:pPr>
              <a:t>‹#›</a:t>
            </a:fld>
            <a:endParaRPr lang="en-US" altLang="en-US"/>
          </a:p>
        </p:txBody>
      </p:sp>
    </p:spTree>
    <p:extLst>
      <p:ext uri="{BB962C8B-B14F-4D97-AF65-F5344CB8AC3E}">
        <p14:creationId xmlns:p14="http://schemas.microsoft.com/office/powerpoint/2010/main" val="2240691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8D5AB0F-2CFD-419A-8E83-C120AE2CDA40}" type="slidenum">
              <a:rPr lang="en-US"/>
              <a:pPr>
                <a:defRPr/>
              </a:pPr>
              <a:t>‹#›</a:t>
            </a:fld>
            <a:endParaRPr lang="en-US"/>
          </a:p>
        </p:txBody>
      </p:sp>
    </p:spTree>
    <p:extLst>
      <p:ext uri="{BB962C8B-B14F-4D97-AF65-F5344CB8AC3E}">
        <p14:creationId xmlns:p14="http://schemas.microsoft.com/office/powerpoint/2010/main" val="2658204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r>
              <a:rPr lang="en-US"/>
              <a:t>Rev. 01/2023</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64500EC-33C3-4626-AED0-F98BA1101A95}" type="slidenum">
              <a:rPr lang="en-US"/>
              <a:pPr>
                <a:defRPr/>
              </a:pPr>
              <a:t>‹#›</a:t>
            </a:fld>
            <a:endParaRPr lang="en-US"/>
          </a:p>
        </p:txBody>
      </p:sp>
    </p:spTree>
    <p:extLst>
      <p:ext uri="{BB962C8B-B14F-4D97-AF65-F5344CB8AC3E}">
        <p14:creationId xmlns:p14="http://schemas.microsoft.com/office/powerpoint/2010/main" val="2731642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ext Placeholder 7"/>
          <p:cNvSpPr>
            <a:spLocks noGrp="1"/>
          </p:cNvSpPr>
          <p:nvPr>
            <p:ph type="body" sz="quarter" idx="13"/>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a:t>Edit Master text styles</a:t>
            </a:r>
          </a:p>
        </p:txBody>
      </p:sp>
      <p:sp>
        <p:nvSpPr>
          <p:cNvPr id="4" name="Date Placeholder 3"/>
          <p:cNvSpPr>
            <a:spLocks noGrp="1"/>
          </p:cNvSpPr>
          <p:nvPr>
            <p:ph type="dt" sz="half" idx="14"/>
          </p:nvPr>
        </p:nvSpPr>
        <p:spPr/>
        <p:txBody>
          <a:bodyPr/>
          <a:lstStyle>
            <a:lvl1pPr>
              <a:defRPr/>
            </a:lvl1pPr>
          </a:lstStyle>
          <a:p>
            <a:pPr>
              <a:defRPr/>
            </a:pPr>
            <a:r>
              <a:rPr lang="en-US"/>
              <a:t>Rev. 01/2023</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C25C048C-E50C-47EF-A997-F9AABF1F8BE8}" type="slidenum">
              <a:rPr lang="en-US"/>
              <a:pPr>
                <a:defRPr/>
              </a:pPr>
              <a:t>‹#›</a:t>
            </a:fld>
            <a:endParaRPr lang="en-US" dirty="0"/>
          </a:p>
        </p:txBody>
      </p:sp>
    </p:spTree>
    <p:extLst>
      <p:ext uri="{BB962C8B-B14F-4D97-AF65-F5344CB8AC3E}">
        <p14:creationId xmlns:p14="http://schemas.microsoft.com/office/powerpoint/2010/main" val="2986141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5" name="Footer Placeholder 4"/>
          <p:cNvSpPr>
            <a:spLocks noGrp="1"/>
          </p:cNvSpPr>
          <p:nvPr>
            <p:ph type="ftr" sz="quarter" idx="11"/>
          </p:nvPr>
        </p:nvSpPr>
        <p:spPr>
          <a:xfrm>
            <a:off x="4165600" y="6356352"/>
            <a:ext cx="3860800" cy="365125"/>
          </a:xfrm>
        </p:spPr>
        <p:txBody>
          <a:bodyPr/>
          <a:lstStyle/>
          <a:p>
            <a:pPr>
              <a:defRPr/>
            </a:pPr>
            <a:r>
              <a:rPr lang="en-US"/>
              <a:t>Rev. 01/2023</a:t>
            </a:r>
          </a:p>
        </p:txBody>
      </p:sp>
      <p:sp>
        <p:nvSpPr>
          <p:cNvPr id="6" name="Slide Number Placeholder 5"/>
          <p:cNvSpPr>
            <a:spLocks noGrp="1"/>
          </p:cNvSpPr>
          <p:nvPr>
            <p:ph type="sldNum" sz="quarter" idx="12"/>
          </p:nvPr>
        </p:nvSpPr>
        <p:spPr>
          <a:xfrm>
            <a:off x="8737600" y="6356352"/>
            <a:ext cx="2844800" cy="365125"/>
          </a:xfrm>
        </p:spPr>
        <p:txBody>
          <a:bodyPr/>
          <a:lstStyle/>
          <a:p>
            <a:pPr>
              <a:defRPr/>
            </a:pPr>
            <a:fld id="{94204CB4-A397-413C-913D-1427BCCE93C2}" type="slidenum">
              <a:rPr lang="en-US" altLang="en-US" smtClean="0"/>
              <a:pPr>
                <a:defRPr/>
              </a:pPr>
              <a:t>‹#›</a:t>
            </a:fld>
            <a:endParaRPr lang="en-US" altLang="en-US"/>
          </a:p>
        </p:txBody>
      </p:sp>
    </p:spTree>
    <p:extLst>
      <p:ext uri="{BB962C8B-B14F-4D97-AF65-F5344CB8AC3E}">
        <p14:creationId xmlns:p14="http://schemas.microsoft.com/office/powerpoint/2010/main" val="97468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2"/>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2"/>
            <a:ext cx="2844800" cy="365125"/>
          </a:xfrm>
        </p:spPr>
        <p:txBody>
          <a:bodyPr/>
          <a:lstStyle/>
          <a:p>
            <a:pPr>
              <a:defRPr/>
            </a:pPr>
            <a:r>
              <a:rPr lang="en-US"/>
              <a:t>Rev. 01/2023</a:t>
            </a:r>
          </a:p>
        </p:txBody>
      </p:sp>
      <p:sp>
        <p:nvSpPr>
          <p:cNvPr id="7" name="Footer Placeholder 4"/>
          <p:cNvSpPr>
            <a:spLocks noGrp="1"/>
          </p:cNvSpPr>
          <p:nvPr>
            <p:ph type="ftr" sz="quarter" idx="11"/>
          </p:nvPr>
        </p:nvSpPr>
        <p:spPr>
          <a:xfrm>
            <a:off x="4165600" y="6356352"/>
            <a:ext cx="3860800" cy="365125"/>
          </a:xfrm>
        </p:spPr>
        <p:txBody>
          <a:bodyPr/>
          <a:lstStyle/>
          <a:p>
            <a:pPr>
              <a:defRPr/>
            </a:pPr>
            <a:r>
              <a:rPr lang="en-US"/>
              <a:t>Rev. 01/2023</a:t>
            </a:r>
          </a:p>
        </p:txBody>
      </p:sp>
      <p:sp>
        <p:nvSpPr>
          <p:cNvPr id="9" name="Slide Number Placeholder 5"/>
          <p:cNvSpPr>
            <a:spLocks noGrp="1"/>
          </p:cNvSpPr>
          <p:nvPr>
            <p:ph type="sldNum" sz="quarter" idx="12"/>
          </p:nvPr>
        </p:nvSpPr>
        <p:spPr>
          <a:xfrm>
            <a:off x="8737600" y="6356352"/>
            <a:ext cx="2844800" cy="365125"/>
          </a:xfrm>
        </p:spPr>
        <p:txBody>
          <a:body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3120514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i="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r>
              <a:rPr lang="en-US"/>
              <a:t>Rev. 01/2023</a:t>
            </a:r>
          </a:p>
        </p:txBody>
      </p:sp>
      <p:sp>
        <p:nvSpPr>
          <p:cNvPr id="6" name="Slide Number Placeholder 5"/>
          <p:cNvSpPr>
            <a:spLocks noGrp="1"/>
          </p:cNvSpPr>
          <p:nvPr>
            <p:ph type="sldNum" sz="quarter" idx="12"/>
          </p:nvPr>
        </p:nvSpPr>
        <p:spPr/>
        <p:txBody>
          <a:bodyPr/>
          <a:lstStyle/>
          <a:p>
            <a:pPr>
              <a:defRPr/>
            </a:pPr>
            <a:fld id="{73F7EFFD-D921-472C-A219-3FDF38A95784}" type="slidenum">
              <a:rPr lang="en-US" altLang="en-US" smtClean="0"/>
              <a:pPr>
                <a:defRPr/>
              </a:pPr>
              <a:t>‹#›</a:t>
            </a:fld>
            <a:endParaRPr lang="en-US" altLang="en-US"/>
          </a:p>
        </p:txBody>
      </p:sp>
    </p:spTree>
    <p:extLst>
      <p:ext uri="{BB962C8B-B14F-4D97-AF65-F5344CB8AC3E}">
        <p14:creationId xmlns:p14="http://schemas.microsoft.com/office/powerpoint/2010/main" val="932829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r>
              <a:rPr lang="en-US"/>
              <a:t>Rev. 01/2023</a:t>
            </a:r>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7" name="Title 1"/>
          <p:cNvSpPr>
            <a:spLocks noGrp="1"/>
          </p:cNvSpPr>
          <p:nvPr>
            <p:ph type="title"/>
          </p:nvPr>
        </p:nvSpPr>
        <p:spPr>
          <a:xfrm>
            <a:off x="609600" y="274639"/>
            <a:ext cx="10972800" cy="1143000"/>
          </a:xfrm>
        </p:spPr>
        <p:txBody>
          <a:bodyPr/>
          <a:lstStyle/>
          <a:p>
            <a:r>
              <a:rPr lang="en-US"/>
              <a:t>Click to edit Master title style</a:t>
            </a:r>
            <a:endParaRPr lang="en-US" dirty="0"/>
          </a:p>
        </p:txBody>
      </p:sp>
    </p:spTree>
    <p:extLst>
      <p:ext uri="{BB962C8B-B14F-4D97-AF65-F5344CB8AC3E}">
        <p14:creationId xmlns:p14="http://schemas.microsoft.com/office/powerpoint/2010/main" val="2879446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Rev. 01/2023</a:t>
            </a:r>
          </a:p>
        </p:txBody>
      </p:sp>
      <p:sp>
        <p:nvSpPr>
          <p:cNvPr id="4" name="Footer Placeholder 3"/>
          <p:cNvSpPr>
            <a:spLocks noGrp="1"/>
          </p:cNvSpPr>
          <p:nvPr>
            <p:ph type="ftr" sz="quarter" idx="11"/>
          </p:nvPr>
        </p:nvSpPr>
        <p:spPr/>
        <p:txBody>
          <a:bodyPr/>
          <a:lstStyle/>
          <a:p>
            <a:pPr>
              <a:defRPr/>
            </a:pPr>
            <a:r>
              <a:rPr lang="en-US"/>
              <a:t>Rev. 01/2023</a:t>
            </a:r>
          </a:p>
        </p:txBody>
      </p:sp>
      <p:sp>
        <p:nvSpPr>
          <p:cNvPr id="5" name="Slide Number Placeholder 4"/>
          <p:cNvSpPr>
            <a:spLocks noGrp="1"/>
          </p:cNvSpPr>
          <p:nvPr>
            <p:ph type="sldNum" sz="quarter" idx="12"/>
          </p:nvPr>
        </p:nvSpPr>
        <p:spPr/>
        <p:txBody>
          <a:bodyPr/>
          <a:lstStyle/>
          <a:p>
            <a:pPr>
              <a:defRPr/>
            </a:pPr>
            <a:fld id="{126F744A-F48D-4F02-81C2-6E6A3CB61E11}" type="slidenum">
              <a:rPr lang="en-US" altLang="en-US" smtClean="0"/>
              <a:pPr>
                <a:defRPr/>
              </a:pPr>
              <a:t>‹#›</a:t>
            </a:fld>
            <a:endParaRPr lang="en-US" altLang="en-US"/>
          </a:p>
        </p:txBody>
      </p:sp>
    </p:spTree>
    <p:extLst>
      <p:ext uri="{BB962C8B-B14F-4D97-AF65-F5344CB8AC3E}">
        <p14:creationId xmlns:p14="http://schemas.microsoft.com/office/powerpoint/2010/main" val="954288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E0141C1F-D040-4316-B624-FE758D7C9CAE}" type="slidenum">
              <a:rPr lang="en-US" altLang="en-US" smtClean="0"/>
              <a:pPr>
                <a:defRPr/>
              </a:pPr>
              <a:t>‹#›</a:t>
            </a:fld>
            <a:endParaRPr lang="en-US" altLang="en-US"/>
          </a:p>
        </p:txBody>
      </p:sp>
    </p:spTree>
    <p:extLst>
      <p:ext uri="{BB962C8B-B14F-4D97-AF65-F5344CB8AC3E}">
        <p14:creationId xmlns:p14="http://schemas.microsoft.com/office/powerpoint/2010/main" val="35625386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62051"/>
          </a:xfrm>
        </p:spPr>
        <p:txBody>
          <a:bodyPr anchor="b">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a:xfrm>
            <a:off x="4766733" y="1435103"/>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79CDEF84-65BD-4AF3-B0B3-1B2B1B84570A}" type="slidenum">
              <a:rPr lang="en-US" altLang="en-US" smtClean="0"/>
              <a:pPr>
                <a:defRPr/>
              </a:pPr>
              <a:t>‹#›</a:t>
            </a:fld>
            <a:endParaRPr lang="en-US" altLang="en-US"/>
          </a:p>
        </p:txBody>
      </p:sp>
    </p:spTree>
    <p:extLst>
      <p:ext uri="{BB962C8B-B14F-4D97-AF65-F5344CB8AC3E}">
        <p14:creationId xmlns:p14="http://schemas.microsoft.com/office/powerpoint/2010/main" val="413613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r>
              <a:rPr lang="en-US"/>
              <a:t>Rev. 01/2023</a:t>
            </a:r>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2AA9067-A232-43DE-A674-FDCB315D04A3}" type="slidenum">
              <a:rPr lang="en-US" altLang="en-US"/>
              <a:pPr>
                <a:defRPr/>
              </a:pPr>
              <a:t>‹#›</a:t>
            </a:fld>
            <a:endParaRPr lang="en-US" altLang="en-US"/>
          </a:p>
        </p:txBody>
      </p:sp>
    </p:spTree>
    <p:extLst>
      <p:ext uri="{BB962C8B-B14F-4D97-AF65-F5344CB8AC3E}">
        <p14:creationId xmlns:p14="http://schemas.microsoft.com/office/powerpoint/2010/main" val="1997675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r>
              <a:rPr lang="en-US"/>
              <a:t>Rev. 01/2023</a:t>
            </a:r>
          </a:p>
        </p:txBody>
      </p:sp>
      <p:sp>
        <p:nvSpPr>
          <p:cNvPr id="6" name="Footer Placeholder 5"/>
          <p:cNvSpPr>
            <a:spLocks noGrp="1"/>
          </p:cNvSpPr>
          <p:nvPr>
            <p:ph type="ftr" sz="quarter" idx="11"/>
          </p:nvPr>
        </p:nvSpPr>
        <p:spPr/>
        <p:txBody>
          <a:bodyPr/>
          <a:lstStyle/>
          <a:p>
            <a:pPr>
              <a:defRPr/>
            </a:pPr>
            <a:r>
              <a:rPr lang="en-US"/>
              <a:t>Rev. 01/2023</a:t>
            </a:r>
          </a:p>
        </p:txBody>
      </p:sp>
      <p:sp>
        <p:nvSpPr>
          <p:cNvPr id="7" name="Slide Number Placeholder 6"/>
          <p:cNvSpPr>
            <a:spLocks noGrp="1"/>
          </p:cNvSpPr>
          <p:nvPr>
            <p:ph type="sldNum" sz="quarter" idx="12"/>
          </p:nvPr>
        </p:nvSpPr>
        <p:spPr/>
        <p:txBody>
          <a:bodyPr/>
          <a:lstStyle/>
          <a:p>
            <a:pPr>
              <a:defRPr/>
            </a:pPr>
            <a:fld id="{BE503AF7-D408-48C7-BBE4-2FE923F1E620}" type="slidenum">
              <a:rPr lang="en-US" altLang="en-US" smtClean="0"/>
              <a:pPr>
                <a:defRPr/>
              </a:pPr>
              <a:t>‹#›</a:t>
            </a:fld>
            <a:endParaRPr lang="en-US" altLang="en-US"/>
          </a:p>
        </p:txBody>
      </p:sp>
    </p:spTree>
    <p:extLst>
      <p:ext uri="{BB962C8B-B14F-4D97-AF65-F5344CB8AC3E}">
        <p14:creationId xmlns:p14="http://schemas.microsoft.com/office/powerpoint/2010/main" val="2316854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Rev. 01/2023</a:t>
            </a:r>
          </a:p>
        </p:txBody>
      </p:sp>
      <p:sp>
        <p:nvSpPr>
          <p:cNvPr id="3" name="Footer Placeholder 2"/>
          <p:cNvSpPr>
            <a:spLocks noGrp="1"/>
          </p:cNvSpPr>
          <p:nvPr>
            <p:ph type="ftr" sz="quarter" idx="11"/>
          </p:nvPr>
        </p:nvSpPr>
        <p:spPr/>
        <p:txBody>
          <a:bodyPr/>
          <a:lstStyle/>
          <a:p>
            <a:pPr>
              <a:defRPr/>
            </a:pPr>
            <a:r>
              <a:rPr lang="en-US"/>
              <a:t>Rev. 01/2023</a:t>
            </a:r>
          </a:p>
        </p:txBody>
      </p:sp>
      <p:sp>
        <p:nvSpPr>
          <p:cNvPr id="4" name="Slide Number Placeholder 3"/>
          <p:cNvSpPr>
            <a:spLocks noGrp="1"/>
          </p:cNvSpPr>
          <p:nvPr>
            <p:ph type="sldNum" sz="quarter" idx="12"/>
          </p:nvPr>
        </p:nvSpPr>
        <p:spPr/>
        <p:txBody>
          <a:bodyPr/>
          <a:lstStyle/>
          <a:p>
            <a:pPr>
              <a:defRPr/>
            </a:pPr>
            <a:fld id="{ABF056AA-1A3A-44B9-B9A6-9E917FF3BFC4}" type="slidenum">
              <a:rPr lang="en-US" altLang="en-US" smtClean="0"/>
              <a:pPr>
                <a:defRPr/>
              </a:pPr>
              <a:t>‹#›</a:t>
            </a:fld>
            <a:endParaRPr lang="en-US" altLang="en-US"/>
          </a:p>
        </p:txBody>
      </p:sp>
      <p:sp>
        <p:nvSpPr>
          <p:cNvPr id="10" name="Text Placeholder 3"/>
          <p:cNvSpPr>
            <a:spLocks noGrp="1"/>
          </p:cNvSpPr>
          <p:nvPr>
            <p:ph type="body" sz="half" idx="2" hasCustomPrompt="1"/>
          </p:nvPr>
        </p:nvSpPr>
        <p:spPr>
          <a:xfrm>
            <a:off x="2389717" y="3539519"/>
            <a:ext cx="7315200" cy="380389"/>
          </a:xfrm>
        </p:spPr>
        <p:txBody>
          <a:bodyPr>
            <a:normAutofit/>
          </a:bodyPr>
          <a:lstStyle>
            <a:lvl1pPr marL="0" indent="0" algn="ctr">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-Johnny Appleseed</a:t>
            </a:r>
          </a:p>
        </p:txBody>
      </p:sp>
      <p:sp>
        <p:nvSpPr>
          <p:cNvPr id="8" name="Text Placeholder 7"/>
          <p:cNvSpPr>
            <a:spLocks noGrp="1"/>
          </p:cNvSpPr>
          <p:nvPr>
            <p:ph type="body" sz="quarter" idx="13" hasCustomPrompt="1"/>
          </p:nvPr>
        </p:nvSpPr>
        <p:spPr>
          <a:xfrm>
            <a:off x="866142" y="1854361"/>
            <a:ext cx="10472420" cy="1396841"/>
          </a:xfrm>
        </p:spPr>
        <p:txBody>
          <a:bodyPr anchor="ctr" anchorCtr="1">
            <a:normAutofit/>
          </a:bodyPr>
          <a:lstStyle>
            <a:lvl1pPr marL="0" indent="0" algn="ctr">
              <a:buNone/>
              <a:defRPr sz="2800">
                <a:latin typeface="+mn-lt"/>
              </a:defRPr>
            </a:lvl1pPr>
          </a:lstStyle>
          <a:p>
            <a:pPr lvl="0"/>
            <a:r>
              <a:rPr lang="en-US" dirty="0"/>
              <a:t>“Type a quote here.”</a:t>
            </a:r>
          </a:p>
        </p:txBody>
      </p:sp>
    </p:spTree>
    <p:extLst>
      <p:ext uri="{BB962C8B-B14F-4D97-AF65-F5344CB8AC3E}">
        <p14:creationId xmlns:p14="http://schemas.microsoft.com/office/powerpoint/2010/main" val="3695479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Paragraph Text  w/subhead">
    <p:spTree>
      <p:nvGrpSpPr>
        <p:cNvPr id="1" name=""/>
        <p:cNvGrpSpPr/>
        <p:nvPr/>
      </p:nvGrpSpPr>
      <p:grpSpPr>
        <a:xfrm>
          <a:off x="0" y="0"/>
          <a:ext cx="0" cy="0"/>
          <a:chOff x="0" y="0"/>
          <a:chExt cx="0" cy="0"/>
        </a:xfrm>
      </p:grpSpPr>
      <p:sp>
        <p:nvSpPr>
          <p:cNvPr id="2" name="Title 1"/>
          <p:cNvSpPr>
            <a:spLocks noGrp="1"/>
          </p:cNvSpPr>
          <p:nvPr>
            <p:ph type="ctrTitle"/>
          </p:nvPr>
        </p:nvSpPr>
        <p:spPr>
          <a:xfrm>
            <a:off x="554183" y="1292553"/>
            <a:ext cx="11083635" cy="160011"/>
          </a:xfrm>
          <a:prstGeom prst="rect">
            <a:avLst/>
          </a:prstGeom>
          <a:effectLst/>
        </p:spPr>
        <p:txBody>
          <a:bodyPr lIns="0" tIns="0" rIns="0" bIns="0"/>
          <a:lstStyle>
            <a:lvl1pPr algn="l">
              <a:defRPr sz="1235"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54183" y="1654270"/>
            <a:ext cx="6983075" cy="3993496"/>
          </a:xfrm>
          <a:prstGeom prst="rect">
            <a:avLst/>
          </a:prstGeom>
        </p:spPr>
        <p:txBody>
          <a:bodyPr lIns="0" tIns="0" rIns="0" bIns="0"/>
          <a:lstStyle>
            <a:lvl1pPr marL="0" indent="0" algn="l">
              <a:lnSpc>
                <a:spcPts val="1147"/>
              </a:lnSpc>
              <a:spcBef>
                <a:spcPts val="353"/>
              </a:spcBef>
              <a:buNone/>
              <a:defRPr sz="882" baseline="0">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6" name="Text Placeholder 8"/>
          <p:cNvSpPr>
            <a:spLocks noGrp="1"/>
          </p:cNvSpPr>
          <p:nvPr>
            <p:ph type="body" sz="quarter" idx="13"/>
          </p:nvPr>
        </p:nvSpPr>
        <p:spPr>
          <a:xfrm>
            <a:off x="1595248" y="606752"/>
            <a:ext cx="9753600" cy="484094"/>
          </a:xfrm>
          <a:prstGeom prst="rect">
            <a:avLst/>
          </a:prstGeom>
        </p:spPr>
        <p:txBody>
          <a:bodyPr lIns="0" tIns="0" rIns="0" bIns="0" anchor="ctr">
            <a:noAutofit/>
          </a:bodyPr>
          <a:lstStyle>
            <a:lvl1pPr marL="0" indent="0">
              <a:spcBef>
                <a:spcPts val="0"/>
              </a:spcBef>
              <a:buNone/>
              <a:defRPr sz="1235" cap="all" baseline="0">
                <a:solidFill>
                  <a:schemeClr val="bg1"/>
                </a:solidFill>
                <a:latin typeface="+mj-lt"/>
              </a:defRPr>
            </a:lvl1pPr>
            <a:lvl2pPr>
              <a:spcBef>
                <a:spcPts val="0"/>
              </a:spcBef>
              <a:defRPr sz="1588" cap="all" baseline="0">
                <a:solidFill>
                  <a:schemeClr val="bg1"/>
                </a:solidFill>
                <a:latin typeface="+mj-lt"/>
              </a:defRPr>
            </a:lvl2pPr>
            <a:lvl3pPr>
              <a:spcBef>
                <a:spcPts val="0"/>
              </a:spcBef>
              <a:defRPr sz="1588" cap="all" baseline="0">
                <a:solidFill>
                  <a:schemeClr val="bg1"/>
                </a:solidFill>
                <a:latin typeface="+mj-lt"/>
              </a:defRPr>
            </a:lvl3pPr>
            <a:lvl4pPr>
              <a:spcBef>
                <a:spcPts val="0"/>
              </a:spcBef>
              <a:defRPr sz="1588" cap="all" baseline="0">
                <a:solidFill>
                  <a:schemeClr val="bg1"/>
                </a:solidFill>
                <a:latin typeface="+mj-lt"/>
              </a:defRPr>
            </a:lvl4pPr>
            <a:lvl5pPr>
              <a:spcBef>
                <a:spcPts val="0"/>
              </a:spcBef>
              <a:defRPr sz="1588" cap="all" baseline="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172995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r>
              <a:rPr lang="en-US"/>
              <a:t>Rev. 01/2023</a:t>
            </a:r>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26F744A-F48D-4F02-81C2-6E6A3CB61E11}" type="slidenum">
              <a:rPr lang="en-US" altLang="en-US"/>
              <a:pPr>
                <a:defRPr/>
              </a:pPr>
              <a:t>‹#›</a:t>
            </a:fld>
            <a:endParaRPr lang="en-US" altLang="en-US"/>
          </a:p>
        </p:txBody>
      </p:sp>
    </p:spTree>
    <p:extLst>
      <p:ext uri="{BB962C8B-B14F-4D97-AF65-F5344CB8AC3E}">
        <p14:creationId xmlns:p14="http://schemas.microsoft.com/office/powerpoint/2010/main" val="282146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352571"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3" name="Rectangle 2"/>
          <p:cNvSpPr>
            <a:spLocks noChangeArrowheads="1"/>
          </p:cNvSpPr>
          <p:nvPr/>
        </p:nvSpPr>
        <p:spPr bwMode="invGray">
          <a:xfrm>
            <a:off x="1352586" y="0"/>
            <a:ext cx="97367"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
        <p:nvSpPr>
          <p:cNvPr id="4" name="Date Placeholder 1"/>
          <p:cNvSpPr>
            <a:spLocks noGrp="1"/>
          </p:cNvSpPr>
          <p:nvPr>
            <p:ph type="dt" sz="half" idx="10"/>
          </p:nvPr>
        </p:nvSpPr>
        <p:spPr/>
        <p:txBody>
          <a:bodyPr/>
          <a:lstStyle>
            <a:lvl1pPr>
              <a:defRPr/>
            </a:lvl1pPr>
            <a:extLst/>
          </a:lstStyle>
          <a:p>
            <a:pPr>
              <a:defRPr/>
            </a:pPr>
            <a:r>
              <a:rPr lang="en-US"/>
              <a:t>Rev. 01/2023</a:t>
            </a:r>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86D4F197-78D3-4474-8F82-141F706660A5}" type="slidenum">
              <a:rPr lang="en-US" altLang="en-US"/>
              <a:pPr>
                <a:defRPr/>
              </a:pPr>
              <a:t>‹#›</a:t>
            </a:fld>
            <a:endParaRPr lang="en-US" altLang="en-US"/>
          </a:p>
        </p:txBody>
      </p:sp>
    </p:spTree>
    <p:extLst>
      <p:ext uri="{BB962C8B-B14F-4D97-AF65-F5344CB8AC3E}">
        <p14:creationId xmlns:p14="http://schemas.microsoft.com/office/powerpoint/2010/main" val="278138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r>
              <a:rPr lang="en-US"/>
              <a:t>Rev. 01/2023</a:t>
            </a:r>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9CDEF84-65BD-4AF3-B0B3-1B2B1B84570A}" type="slidenum">
              <a:rPr lang="en-US" altLang="en-US"/>
              <a:pPr>
                <a:defRPr/>
              </a:pPr>
              <a:t>‹#›</a:t>
            </a:fld>
            <a:endParaRPr lang="en-US" altLang="en-US"/>
          </a:p>
        </p:txBody>
      </p:sp>
    </p:spTree>
    <p:extLst>
      <p:ext uri="{BB962C8B-B14F-4D97-AF65-F5344CB8AC3E}">
        <p14:creationId xmlns:p14="http://schemas.microsoft.com/office/powerpoint/2010/main" val="206856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a:spLocks noChangeArrowheads="1"/>
          </p:cNvSpPr>
          <p:nvPr/>
        </p:nvSpPr>
        <p:spPr bwMode="auto">
          <a:xfrm rot="19468671">
            <a:off x="529167" y="954141"/>
            <a:ext cx="914400" cy="204787"/>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rgbClr val="314605">
                <a:alpha val="39998"/>
              </a:srgbClr>
            </a:outerShdw>
          </a:effectLst>
        </p:spPr>
        <p:txBody>
          <a:bodyPr anchor="ctr"/>
          <a:lstStyle/>
          <a:p>
            <a:pPr algn="ctr" eaLnBrk="1" hangingPunct="1">
              <a:defRPr/>
            </a:pPr>
            <a:endParaRPr lang="en-US" sz="1800">
              <a:solidFill>
                <a:schemeClr val="lt1"/>
              </a:solidFill>
              <a:latin typeface="+mn-lt"/>
              <a:ea typeface="+mn-ea"/>
            </a:endParaRPr>
          </a:p>
        </p:txBody>
      </p:sp>
      <p:sp>
        <p:nvSpPr>
          <p:cNvPr id="7" name="Flowchart: Process 6"/>
          <p:cNvSpPr>
            <a:spLocks noChangeArrowheads="1"/>
          </p:cNvSpPr>
          <p:nvPr/>
        </p:nvSpPr>
        <p:spPr bwMode="auto">
          <a:xfrm rot="2103354" flipH="1">
            <a:off x="6671736" y="936625"/>
            <a:ext cx="865717" cy="204788"/>
          </a:xfrm>
          <a:prstGeom prst="flowChartProcess">
            <a:avLst/>
          </a:prstGeom>
          <a:solidFill>
            <a:srgbClr val="FBFBFB">
              <a:alpha val="45097"/>
            </a:srgbClr>
          </a:solidFill>
          <a:ln w="6350" cap="rnd">
            <a:solidFill>
              <a:srgbClr val="FFFFFF"/>
            </a:solidFill>
            <a:miter lim="800000"/>
            <a:headEnd/>
            <a:tailEnd/>
          </a:ln>
          <a:effectLst>
            <a:outerShdw blurRad="25400" dist="25400" dir="3299947" sx="96001" sy="96001" algn="tl" rotWithShape="0">
              <a:schemeClr val="bg2">
                <a:alpha val="20000"/>
              </a:schemeClr>
            </a:outerShdw>
          </a:effectLst>
        </p:spPr>
        <p:txBody>
          <a:bodyPr anchor="ctr"/>
          <a:lstStyle/>
          <a:p>
            <a:pPr algn="ctr" eaLnBrk="1" hangingPunct="1">
              <a:defRPr/>
            </a:pPr>
            <a:endParaRPr lang="en-US" sz="1800" dirty="0">
              <a:solidFill>
                <a:schemeClr val="lt1"/>
              </a:solidFill>
              <a:latin typeface="+mn-lt"/>
              <a:ea typeface="+mn-ea"/>
            </a:endParaRP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56"/>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r>
              <a:rPr lang="en-US"/>
              <a:t>Rev. 01/2023</a:t>
            </a:r>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BE503AF7-D408-48C7-BBE4-2FE923F1E620}" type="slidenum">
              <a:rPr lang="en-US" altLang="en-US"/>
              <a:pPr>
                <a:defRPr/>
              </a:pPr>
              <a:t>‹#›</a:t>
            </a:fld>
            <a:endParaRPr lang="en-US" altLang="en-US"/>
          </a:p>
        </p:txBody>
      </p:sp>
    </p:spTree>
    <p:extLst>
      <p:ext uri="{BB962C8B-B14F-4D97-AF65-F5344CB8AC3E}">
        <p14:creationId xmlns:p14="http://schemas.microsoft.com/office/powerpoint/2010/main" val="280194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8" name="Oval 7"/>
          <p:cNvSpPr>
            <a:spLocks noChangeArrowheads="1"/>
          </p:cNvSpPr>
          <p:nvPr/>
        </p:nvSpPr>
        <p:spPr bwMode="auto">
          <a:xfrm>
            <a:off x="224367" y="20641"/>
            <a:ext cx="2271184" cy="1703387"/>
          </a:xfrm>
          <a:prstGeom prst="ellipse">
            <a:avLst/>
          </a:prstGeom>
          <a:noFill/>
          <a:ln w="27305" cap="rnd">
            <a:solidFill>
              <a:srgbClr val="C6C9C2"/>
            </a:solidFill>
            <a:round/>
            <a:headEnd/>
            <a:tailEnd/>
          </a:ln>
          <a:effectLst>
            <a:outerShdw blurRad="25400" dist="25400" dir="5400000" algn="tl" rotWithShape="0">
              <a:srgbClr val="212E07">
                <a:alpha val="84998"/>
              </a:srgbClr>
            </a:outerShdw>
          </a:effectLst>
        </p:spPr>
        <p:txBody>
          <a:bodyPr anchor="ctr"/>
          <a:lstStyle/>
          <a:p>
            <a:pPr algn="ctr" eaLnBrk="1" hangingPunct="1">
              <a:defRPr/>
            </a:pPr>
            <a:endParaRPr lang="en-US" sz="1800">
              <a:solidFill>
                <a:schemeClr val="lt1"/>
              </a:solidFill>
              <a:latin typeface="+mn-lt"/>
              <a:ea typeface="+mn-ea"/>
            </a:endParaRPr>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12" name="Rectangle 11"/>
          <p:cNvSpPr/>
          <p:nvPr/>
        </p:nvSpPr>
        <p:spPr>
          <a:xfrm>
            <a:off x="1350436"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Title Placeholder 4"/>
          <p:cNvSpPr>
            <a:spLocks noGrp="1"/>
          </p:cNvSpPr>
          <p:nvPr>
            <p:ph type="title"/>
          </p:nvPr>
        </p:nvSpPr>
        <p:spPr>
          <a:xfrm>
            <a:off x="1913468" y="274638"/>
            <a:ext cx="9999133"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913468"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latin typeface="Times New Roman" charset="0"/>
                <a:ea typeface="+mn-ea"/>
              </a:defRPr>
            </a:lvl1pPr>
            <a:extLst/>
          </a:lstStyle>
          <a:p>
            <a:pPr>
              <a:defRPr/>
            </a:pPr>
            <a:r>
              <a:rPr lang="en-US"/>
              <a:t>Rev. 01/2023</a:t>
            </a: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latin typeface="Times New Roman" charset="0"/>
                <a:ea typeface="+mn-ea"/>
              </a:defRPr>
            </a:lvl1pPr>
            <a:extLst/>
          </a:lstStyle>
          <a:p>
            <a:pPr>
              <a:defRPr/>
            </a:pPr>
            <a:endParaRPr lang="en-US"/>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233401"/>
                </a:solidFill>
              </a:defRPr>
            </a:lvl1pPr>
          </a:lstStyle>
          <a:p>
            <a:pPr>
              <a:defRPr/>
            </a:pPr>
            <a:fld id="{ABF056AA-1A3A-44B9-B9A6-9E917FF3BFC4}" type="slidenum">
              <a:rPr lang="en-US" altLang="en-US"/>
              <a:pPr>
                <a:defRPr/>
              </a:pPr>
              <a:t>‹#›</a:t>
            </a:fld>
            <a:endParaRPr lang="en-US" altLang="en-US"/>
          </a:p>
        </p:txBody>
      </p:sp>
      <p:sp>
        <p:nvSpPr>
          <p:cNvPr id="15" name="Rectangle 14"/>
          <p:cNvSpPr>
            <a:spLocks noChangeArrowheads="1"/>
          </p:cNvSpPr>
          <p:nvPr/>
        </p:nvSpPr>
        <p:spPr bwMode="invGray">
          <a:xfrm>
            <a:off x="1352586" y="0"/>
            <a:ext cx="97367" cy="6858000"/>
          </a:xfrm>
          <a:prstGeom prst="rect">
            <a:avLst/>
          </a:prstGeom>
          <a:solidFill>
            <a:schemeClr val="bg1"/>
          </a:solidFill>
          <a:ln>
            <a:noFill/>
          </a:ln>
          <a:effectLst>
            <a:outerShdw blurRad="38550" dist="38000" dir="10800000" algn="tl" rotWithShape="0">
              <a:srgbClr val="111705">
                <a:alpha val="25000"/>
              </a:srgbClr>
            </a:outerShdw>
          </a:effectLst>
        </p:spPr>
        <p:txBody>
          <a:bodyPr anchor="ctr"/>
          <a:lstStyle/>
          <a:p>
            <a:pPr algn="ctr" eaLnBrk="1" hangingPunct="1">
              <a:defRPr/>
            </a:pPr>
            <a:endParaRPr lang="en-US" sz="1800">
              <a:solidFill>
                <a:schemeClr val="lt1"/>
              </a:solidFill>
              <a:latin typeface="+mn-lt"/>
              <a:ea typeface="+mn-ea"/>
            </a:endParaRPr>
          </a:p>
        </p:txBody>
      </p:sp>
    </p:spTree>
    <p:extLst>
      <p:ext uri="{BB962C8B-B14F-4D97-AF65-F5344CB8AC3E}">
        <p14:creationId xmlns:p14="http://schemas.microsoft.com/office/powerpoint/2010/main" val="21224763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p:txStyles>
    <p:titleStyle>
      <a:lvl1pPr algn="l" rtl="0" eaLnBrk="0" fontAlgn="base" hangingPunct="0">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2pPr>
      <a:lvl3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3pPr>
      <a:lvl4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4pPr>
      <a:lvl5pPr algn="l" rtl="0" eaLnBrk="0" fontAlgn="base" hangingPunct="0">
        <a:spcBef>
          <a:spcPct val="0"/>
        </a:spcBef>
        <a:spcAft>
          <a:spcPct val="0"/>
        </a:spcAft>
        <a:defRPr sz="4300">
          <a:solidFill>
            <a:srgbClr val="11488B"/>
          </a:solidFill>
          <a:latin typeface="Rockwell" pitchFamily="18" charset="0"/>
          <a:ea typeface="MS PGothic" panose="020B0600070205080204" pitchFamily="34" charset="-128"/>
        </a:defRPr>
      </a:lvl5pPr>
      <a:lvl6pPr marL="457200" algn="l" rtl="0" fontAlgn="base">
        <a:spcBef>
          <a:spcPct val="0"/>
        </a:spcBef>
        <a:spcAft>
          <a:spcPct val="0"/>
        </a:spcAft>
        <a:defRPr sz="4300">
          <a:solidFill>
            <a:srgbClr val="11488B"/>
          </a:solidFill>
          <a:latin typeface="Gill Sans MT" pitchFamily="34" charset="0"/>
        </a:defRPr>
      </a:lvl6pPr>
      <a:lvl7pPr marL="914400" algn="l" rtl="0" fontAlgn="base">
        <a:spcBef>
          <a:spcPct val="0"/>
        </a:spcBef>
        <a:spcAft>
          <a:spcPct val="0"/>
        </a:spcAft>
        <a:defRPr sz="4300">
          <a:solidFill>
            <a:srgbClr val="11488B"/>
          </a:solidFill>
          <a:latin typeface="Gill Sans MT" pitchFamily="34" charset="0"/>
        </a:defRPr>
      </a:lvl7pPr>
      <a:lvl8pPr marL="1371600" algn="l" rtl="0" fontAlgn="base">
        <a:spcBef>
          <a:spcPct val="0"/>
        </a:spcBef>
        <a:spcAft>
          <a:spcPct val="0"/>
        </a:spcAft>
        <a:defRPr sz="4300">
          <a:solidFill>
            <a:srgbClr val="11488B"/>
          </a:solidFill>
          <a:latin typeface="Gill Sans MT" pitchFamily="34" charset="0"/>
        </a:defRPr>
      </a:lvl8pPr>
      <a:lvl9pPr marL="1828800" algn="l" rtl="0" fontAlgn="base">
        <a:spcBef>
          <a:spcPct val="0"/>
        </a:spcBef>
        <a:spcAft>
          <a:spcPct val="0"/>
        </a:spcAft>
        <a:defRPr sz="4300">
          <a:solidFill>
            <a:srgbClr val="11488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064A2"/>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pPr>
              <a:defRPr/>
            </a:pPr>
            <a:r>
              <a:rPr lang="en-US"/>
              <a:t>Rev. 01/2023</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15979699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30" r:id="rId10"/>
  </p:sldLayoutIdLst>
  <p:hf hdr="0" ftr="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r>
              <a:rPr lang="en-US"/>
              <a:t>Rev. 01/2023</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fld id="{3CD5B470-24F1-6744-BE88-730898E97D2D}" type="slidenum">
              <a:rPr lang="en-US" smtClean="0"/>
              <a:pPr/>
              <a:t>‹#›</a:t>
            </a:fld>
            <a:endParaRPr lang="en-US" dirty="0"/>
          </a:p>
        </p:txBody>
      </p:sp>
    </p:spTree>
    <p:extLst>
      <p:ext uri="{BB962C8B-B14F-4D97-AF65-F5344CB8AC3E}">
        <p14:creationId xmlns:p14="http://schemas.microsoft.com/office/powerpoint/2010/main" val="38478654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hdr="0" ftr="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venir Next Regular"/>
                <a:cs typeface="Avenir Next Regular"/>
              </a:defRPr>
            </a:lvl1pPr>
          </a:lstStyle>
          <a:p>
            <a:pPr>
              <a:defRPr/>
            </a:pPr>
            <a:r>
              <a:rPr lang="en-US"/>
              <a:t>Rev. 01/2023</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Avenir Next Regular"/>
                <a:cs typeface="Avenir Next Regular"/>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schemeClr val="tx1">
                    <a:tint val="75000"/>
                  </a:schemeClr>
                </a:solidFill>
                <a:latin typeface="Avenir Next Regular"/>
                <a:cs typeface="Avenir Next Regular"/>
              </a:defRPr>
            </a:lvl1pPr>
          </a:lstStyle>
          <a:p>
            <a:pPr>
              <a:defRPr/>
            </a:pPr>
            <a:fld id="{C106BB76-7B4D-4242-B5FA-792F54C249E4}" type="slidenum">
              <a:rPr lang="en-US"/>
              <a:pPr>
                <a:defRPr/>
              </a:pPr>
              <a:t>‹#›</a:t>
            </a:fld>
            <a:endParaRPr lang="en-US" dirty="0"/>
          </a:p>
        </p:txBody>
      </p:sp>
    </p:spTree>
    <p:extLst>
      <p:ext uri="{BB962C8B-B14F-4D97-AF65-F5344CB8AC3E}">
        <p14:creationId xmlns:p14="http://schemas.microsoft.com/office/powerpoint/2010/main" val="379880017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hdr="0" ftr="0"/>
  <p:txStyles>
    <p:title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latin typeface="Avenir Next Regular"/>
                <a:cs typeface="Avenir Next Regular"/>
              </a:defRPr>
            </a:lvl1pPr>
          </a:lstStyle>
          <a:p>
            <a:pPr>
              <a:defRPr/>
            </a:pPr>
            <a:r>
              <a:rPr lang="en-US"/>
              <a:t>Rev. 01/2023</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Next Regular"/>
                <a:cs typeface="Avenir Next Regular"/>
              </a:defRPr>
            </a:lvl1pPr>
          </a:lstStyle>
          <a:p>
            <a:pPr>
              <a:defRPr/>
            </a:pPr>
            <a:r>
              <a:rPr lang="en-US"/>
              <a:t>Rev. 01/2023</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b="0" i="0">
                <a:solidFill>
                  <a:schemeClr val="tx1">
                    <a:tint val="75000"/>
                  </a:schemeClr>
                </a:solidFill>
                <a:latin typeface="Avenir Next Regular"/>
                <a:cs typeface="Avenir Next Regular"/>
              </a:defRPr>
            </a:lvl1pPr>
          </a:lstStyle>
          <a:p>
            <a:pPr>
              <a:defRPr/>
            </a:pPr>
            <a:fld id="{ABF056AA-1A3A-44B9-B9A6-9E917FF3BFC4}" type="slidenum">
              <a:rPr lang="en-US" altLang="en-US" smtClean="0"/>
              <a:pPr>
                <a:defRPr/>
              </a:pPr>
              <a:t>‹#›</a:t>
            </a:fld>
            <a:endParaRPr lang="en-US" altLang="en-US"/>
          </a:p>
        </p:txBody>
      </p:sp>
    </p:spTree>
    <p:extLst>
      <p:ext uri="{BB962C8B-B14F-4D97-AF65-F5344CB8AC3E}">
        <p14:creationId xmlns:p14="http://schemas.microsoft.com/office/powerpoint/2010/main" val="251817971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Lst>
  <p:hf hdr="0" ftr="0"/>
  <p:txStyles>
    <p:titleStyle>
      <a:lvl1pPr algn="ctr" defTabSz="457200" rtl="0" eaLnBrk="1" latinLnBrk="0" hangingPunct="1">
        <a:spcBef>
          <a:spcPct val="0"/>
        </a:spcBef>
        <a:buNone/>
        <a:defRPr sz="440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gerenciaytributos.blogspot.com.es/2015/05/presentado-por-el-ciat-el-nuevo-modelo.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47.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48.xml"/><Relationship Id="rId4" Type="http://schemas.openxmlformats.org/officeDocument/2006/relationships/hyperlink" Target="https://owl.excelsior.edu/educator-resources/owl-across-disciplines/owl-across-the-disciplines-grammar-and-usage/"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7.xml"/><Relationship Id="rId1" Type="http://schemas.openxmlformats.org/officeDocument/2006/relationships/slideLayout" Target="../slideLayouts/slideLayout45.xml"/><Relationship Id="rId4" Type="http://schemas.openxmlformats.org/officeDocument/2006/relationships/image" Target="../media/image43.jpg"/></Relationships>
</file>

<file path=ppt/slides/_rels/slide6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8.xml"/><Relationship Id="rId1" Type="http://schemas.openxmlformats.org/officeDocument/2006/relationships/slideLayout" Target="../slideLayouts/slideLayout45.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1.xml"/><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hyperlink" Target="https://www.optimahealth.com/group-pages/cova/" TargetMode="External"/><Relationship Id="rId2" Type="http://schemas.openxmlformats.org/officeDocument/2006/relationships/notesSlide" Target="../notesSlides/notesSlide66.xml"/><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7.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73.xml"/><Relationship Id="rId1" Type="http://schemas.openxmlformats.org/officeDocument/2006/relationships/slideLayout" Target="../slideLayouts/slideLayout45.xml"/><Relationship Id="rId4" Type="http://schemas.openxmlformats.org/officeDocument/2006/relationships/image" Target="../media/image50.jp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47.xml"/><Relationship Id="rId4" Type="http://schemas.openxmlformats.org/officeDocument/2006/relationships/image" Target="../media/image51.png"/></Relationships>
</file>

<file path=ppt/slides/_rels/slide78.xml.rels><?xml version="1.0" encoding="UTF-8" standalone="yes"?>
<Relationships xmlns="http://schemas.openxmlformats.org/package/2006/relationships"><Relationship Id="rId3" Type="http://schemas.openxmlformats.org/officeDocument/2006/relationships/hyperlink" Target="mailto:ASKHR@WM.EDU" TargetMode="External"/><Relationship Id="rId2" Type="http://schemas.openxmlformats.org/officeDocument/2006/relationships/notesSlide" Target="../notesSlides/notesSlide75.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25576"/>
            <a:ext cx="7772400" cy="1101725"/>
          </a:xfrm>
        </p:spPr>
        <p:txBody>
          <a:bodyPr rtlCol="0">
            <a:normAutofit fontScale="90000"/>
          </a:bodyPr>
          <a:lstStyle/>
          <a:p>
            <a:pPr eaLnBrk="1" fontAlgn="auto" hangingPunct="1">
              <a:spcAft>
                <a:spcPts val="0"/>
              </a:spcAft>
              <a:defRPr/>
            </a:pPr>
            <a:r>
              <a:rPr lang="en-US" altLang="en-US" dirty="0">
                <a:effectLst>
                  <a:outerShdw blurRad="38100" dist="38100" dir="2700000" algn="tl">
                    <a:srgbClr val="000000"/>
                  </a:outerShdw>
                </a:effectLst>
              </a:rPr>
              <a:t>New Faculty</a:t>
            </a:r>
            <a:br>
              <a:rPr lang="en-US" altLang="en-US" dirty="0">
                <a:effectLst>
                  <a:outerShdw blurRad="38100" dist="38100" dir="2700000" algn="tl">
                    <a:srgbClr val="000000"/>
                  </a:outerShdw>
                </a:effectLst>
              </a:rPr>
            </a:br>
            <a:r>
              <a:rPr lang="en-US" altLang="en-US" dirty="0">
                <a:effectLst>
                  <a:outerShdw blurRad="38100" dist="38100" dir="2700000" algn="tl">
                    <a:srgbClr val="000000"/>
                  </a:outerShdw>
                </a:effectLst>
              </a:rPr>
              <a:t>Benefits Orientation</a:t>
            </a:r>
            <a:endParaRPr lang="en-US" dirty="0">
              <a:solidFill>
                <a:schemeClr val="bg1"/>
              </a:solidFill>
            </a:endParaRPr>
          </a:p>
        </p:txBody>
      </p:sp>
      <p:sp>
        <p:nvSpPr>
          <p:cNvPr id="3" name="Subtitle 2"/>
          <p:cNvSpPr>
            <a:spLocks noGrp="1"/>
          </p:cNvSpPr>
          <p:nvPr>
            <p:ph type="subTitle" idx="4294967295"/>
          </p:nvPr>
        </p:nvSpPr>
        <p:spPr>
          <a:xfrm>
            <a:off x="2895600" y="2741613"/>
            <a:ext cx="6400800" cy="1314450"/>
          </a:xfrm>
        </p:spPr>
        <p:txBody>
          <a:bodyPr rtlCol="0">
            <a:normAutofit/>
          </a:bodyPr>
          <a:lstStyle/>
          <a:p>
            <a:pPr algn="ctr" eaLnBrk="1" fontAlgn="auto" hangingPunct="1">
              <a:spcAft>
                <a:spcPts val="0"/>
              </a:spcAft>
              <a:buNone/>
              <a:defRPr/>
            </a:pPr>
            <a:r>
              <a:rPr lang="en-US" dirty="0">
                <a:solidFill>
                  <a:schemeClr val="bg1"/>
                </a:solidFill>
              </a:rPr>
              <a:t>William &amp; Mary</a:t>
            </a:r>
          </a:p>
          <a:p>
            <a:pPr algn="ctr" eaLnBrk="1" fontAlgn="auto" hangingPunct="1">
              <a:spcAft>
                <a:spcPts val="0"/>
              </a:spcAft>
              <a:buNone/>
              <a:defRPr/>
            </a:pPr>
            <a:r>
              <a:rPr lang="en-US" dirty="0">
                <a:solidFill>
                  <a:schemeClr val="bg1"/>
                </a:solidFill>
              </a:rPr>
              <a:t>University Human Resources</a:t>
            </a:r>
          </a:p>
          <a:p>
            <a:pPr marL="0" indent="0" eaLnBrk="1" fontAlgn="auto" hangingPunct="1">
              <a:spcAft>
                <a:spcPts val="0"/>
              </a:spcAft>
              <a:buNone/>
              <a:defRPr/>
            </a:pP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49E41C6D-56A3-4D18-9FA0-57917329A026}" type="slidenum">
              <a:rPr lang="en-US" smtClean="0"/>
              <a:pPr>
                <a:defRPr/>
              </a:pPr>
              <a:t>1</a:t>
            </a:fld>
            <a:endParaRPr lang="en-US"/>
          </a:p>
        </p:txBody>
      </p:sp>
      <p:sp>
        <p:nvSpPr>
          <p:cNvPr id="5" name="Date Placeholder 4">
            <a:extLst>
              <a:ext uri="{FF2B5EF4-FFF2-40B4-BE49-F238E27FC236}">
                <a16:creationId xmlns:a16="http://schemas.microsoft.com/office/drawing/2014/main" id="{3F2D964D-F00C-44D6-8714-3B7ED8E8B88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29829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1056842" y="1954502"/>
            <a:ext cx="8705850" cy="3976255"/>
          </a:xfrm>
        </p:spPr>
        <p:txBody>
          <a:bodyPr/>
          <a:lstStyle/>
          <a:p>
            <a:pPr eaLnBrk="1" hangingPunct="1"/>
            <a:r>
              <a:rPr lang="en-US" altLang="en-US" sz="2800" b="1" dirty="0">
                <a:latin typeface="Arial" panose="020B0604020202020204" pitchFamily="34" charset="0"/>
                <a:cs typeface="Arial" panose="020B0604020202020204" pitchFamily="34" charset="0"/>
              </a:rPr>
              <a:t>Observed holidays</a:t>
            </a:r>
            <a:r>
              <a:rPr lang="en-US" altLang="en-US" sz="2800" dirty="0">
                <a:latin typeface="Arial" panose="020B0604020202020204" pitchFamily="34" charset="0"/>
                <a:cs typeface="Arial" panose="020B0604020202020204" pitchFamily="34" charset="0"/>
              </a:rPr>
              <a:t>:</a:t>
            </a:r>
          </a:p>
          <a:p>
            <a:pPr lvl="1" eaLnBrk="1" hangingPunct="1"/>
            <a:r>
              <a:rPr lang="en-US" altLang="en-US" sz="2400" dirty="0">
                <a:latin typeface="Arial" panose="020B0604020202020204" pitchFamily="34" charset="0"/>
                <a:cs typeface="Arial" panose="020B0604020202020204" pitchFamily="34" charset="0"/>
              </a:rPr>
              <a:t>New Year’s Day, Martin Luther King, Jr. Day, Memorial Day, Juneteenth, Independence Day, Labor Day, Election Day, Thanksgiving &amp; Day After Thanksgiving, Christmas Eve &amp; Christmas Day</a:t>
            </a:r>
          </a:p>
          <a:p>
            <a:pPr marL="457200" lvl="1" indent="0" eaLnBrk="1" hangingPunct="1">
              <a:buNone/>
            </a:pPr>
            <a:endParaRPr lang="en-US" sz="2400" b="1" dirty="0">
              <a:latin typeface="Arial" panose="020B0604020202020204" pitchFamily="34" charset="0"/>
              <a:cs typeface="Arial" panose="020B0604020202020204" pitchFamily="34" charset="0"/>
            </a:endParaRPr>
          </a:p>
          <a:p>
            <a:pPr marL="457200" lvl="1" indent="0" eaLnBrk="1" hangingPunct="1">
              <a:buNone/>
            </a:pPr>
            <a:endParaRPr lang="en-US" sz="2400" b="1" dirty="0">
              <a:latin typeface="Arial" panose="020B0604020202020204" pitchFamily="34" charset="0"/>
              <a:cs typeface="Arial" panose="020B0604020202020204" pitchFamily="34" charset="0"/>
            </a:endParaRPr>
          </a:p>
          <a:p>
            <a:pPr marL="457200" lvl="1" indent="0" eaLnBrk="1" hangingPunct="1">
              <a:buNone/>
            </a:pPr>
            <a:r>
              <a:rPr lang="en-US" sz="2400" b="1" dirty="0"/>
              <a:t>Holidays such</a:t>
            </a:r>
            <a:r>
              <a:rPr lang="en-US" sz="2400" b="1" baseline="0" dirty="0"/>
              <a:t> as </a:t>
            </a:r>
            <a:r>
              <a:rPr lang="en-US" sz="2400" b="1" dirty="0"/>
              <a:t>George Washington Day, Columbus Day and Veteran’s Day</a:t>
            </a:r>
            <a:r>
              <a:rPr lang="en-US" sz="2400" b="1" baseline="0" dirty="0"/>
              <a:t> are used for the winter break.</a:t>
            </a:r>
            <a:endParaRPr lang="en-US" sz="2400" b="1" dirty="0"/>
          </a:p>
          <a:p>
            <a:pPr marL="457200" lvl="1" indent="0" eaLnBrk="1" hangingPunct="1">
              <a:buNone/>
            </a:pPr>
            <a:endParaRPr lang="en-US" altLang="en-US" sz="2400" dirty="0">
              <a:latin typeface="Arial" panose="020B0604020202020204" pitchFamily="34" charset="0"/>
              <a:cs typeface="Arial" panose="020B0604020202020204" pitchFamily="34" charset="0"/>
            </a:endParaRPr>
          </a:p>
          <a:p>
            <a:pPr eaLnBrk="1" hangingPunct="1">
              <a:buFont typeface="Monotype Sorts" charset="2"/>
              <a:buNone/>
            </a:pPr>
            <a:endParaRPr lang="en-US" altLang="ja-JP" sz="28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a:t>Getting Started - Holidays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874" y="811502"/>
            <a:ext cx="2143125" cy="2133600"/>
          </a:xfrm>
          <a:prstGeom prst="rect">
            <a:avLst/>
          </a:prstGeom>
        </p:spPr>
      </p:pic>
      <p:sp>
        <p:nvSpPr>
          <p:cNvPr id="3" name="Slide Number Placeholder 2"/>
          <p:cNvSpPr>
            <a:spLocks noGrp="1"/>
          </p:cNvSpPr>
          <p:nvPr>
            <p:ph type="sldNum" sz="quarter" idx="12"/>
          </p:nvPr>
        </p:nvSpPr>
        <p:spPr/>
        <p:txBody>
          <a:bodyPr/>
          <a:lstStyle/>
          <a:p>
            <a:pPr>
              <a:defRPr/>
            </a:pPr>
            <a:fld id="{1712C058-8447-471A-8DCC-677B4D2EA779}" type="slidenum">
              <a:rPr lang="en-US" altLang="en-US" smtClean="0"/>
              <a:pPr>
                <a:defRPr/>
              </a:pPr>
              <a:t>10</a:t>
            </a:fld>
            <a:endParaRPr lang="en-US" altLang="en-US"/>
          </a:p>
        </p:txBody>
      </p:sp>
      <p:sp>
        <p:nvSpPr>
          <p:cNvPr id="5" name="Date Placeholder 4">
            <a:extLst>
              <a:ext uri="{FF2B5EF4-FFF2-40B4-BE49-F238E27FC236}">
                <a16:creationId xmlns:a16="http://schemas.microsoft.com/office/drawing/2014/main" id="{3EBC47D9-4F83-437D-972A-524956FF150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735458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6693"/>
            <a:ext cx="12192000" cy="814939"/>
          </a:xfrm>
        </p:spPr>
        <p:txBody>
          <a:bodyPr/>
          <a:lstStyle/>
          <a:p>
            <a:r>
              <a:rPr lang="en-US" dirty="0"/>
              <a:t>Getting Started - Inclement Weather</a:t>
            </a:r>
          </a:p>
        </p:txBody>
      </p:sp>
      <p:sp>
        <p:nvSpPr>
          <p:cNvPr id="3" name="Content Placeholder 2"/>
          <p:cNvSpPr>
            <a:spLocks noGrp="1"/>
          </p:cNvSpPr>
          <p:nvPr>
            <p:ph idx="1"/>
          </p:nvPr>
        </p:nvSpPr>
        <p:spPr>
          <a:xfrm>
            <a:off x="1255924" y="981632"/>
            <a:ext cx="8719349" cy="5676343"/>
          </a:xfrm>
        </p:spPr>
        <p:txBody>
          <a:bodyPr>
            <a:noAutofit/>
          </a:bodyPr>
          <a:lstStyle/>
          <a:p>
            <a:pPr algn="ctr">
              <a:buNone/>
            </a:pPr>
            <a:endParaRPr lang="en-US" dirty="0"/>
          </a:p>
          <a:p>
            <a:r>
              <a:rPr lang="en-US" sz="2800" b="1" dirty="0"/>
              <a:t>Watch/Listen</a:t>
            </a:r>
            <a:r>
              <a:rPr lang="en-US" sz="2800" dirty="0"/>
              <a:t> </a:t>
            </a:r>
          </a:p>
          <a:p>
            <a:pPr lvl="1"/>
            <a:r>
              <a:rPr lang="en-US" dirty="0"/>
              <a:t>W&amp;M </a:t>
            </a:r>
            <a:r>
              <a:rPr lang="en-US" sz="2800" dirty="0"/>
              <a:t>Emergency Notification System</a:t>
            </a:r>
          </a:p>
          <a:p>
            <a:pPr lvl="1"/>
            <a:r>
              <a:rPr lang="en-US" dirty="0"/>
              <a:t>Local TV/radio broadcasts</a:t>
            </a:r>
          </a:p>
          <a:p>
            <a:pPr lvl="1"/>
            <a:endParaRPr lang="en-US" sz="2800" dirty="0"/>
          </a:p>
          <a:p>
            <a:r>
              <a:rPr lang="en-US" sz="2800" b="1" dirty="0"/>
              <a:t>Call</a:t>
            </a:r>
          </a:p>
          <a:p>
            <a:pPr lvl="1"/>
            <a:r>
              <a:rPr lang="en-US" sz="2400" dirty="0"/>
              <a:t>W&amp;M (757) 221-1766</a:t>
            </a:r>
          </a:p>
          <a:p>
            <a:pPr lvl="1"/>
            <a:r>
              <a:rPr lang="en-US" sz="2400" dirty="0"/>
              <a:t>VIMS  (804) 684-7000</a:t>
            </a:r>
          </a:p>
          <a:p>
            <a:pPr lvl="1"/>
            <a:endParaRPr lang="en-US" sz="2400" dirty="0"/>
          </a:p>
          <a:p>
            <a:r>
              <a:rPr lang="en-US" sz="2800" b="1" dirty="0"/>
              <a:t>Tribe Alerts</a:t>
            </a:r>
          </a:p>
          <a:p>
            <a:pPr lvl="1"/>
            <a:r>
              <a:rPr lang="en-US" sz="2400" dirty="0"/>
              <a:t>Set up in Banner Self-Service</a:t>
            </a:r>
          </a:p>
          <a:p>
            <a:pPr marL="0" indent="0">
              <a:buNone/>
            </a:pPr>
            <a:endParaRPr lang="en-US" sz="2800" dirty="0"/>
          </a:p>
          <a:p>
            <a:pPr>
              <a:buFont typeface="Arial" panose="020B0604020202020204" pitchFamily="34" charset="0"/>
              <a:buChar char="•"/>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87" y="3657599"/>
            <a:ext cx="4832825" cy="2650259"/>
          </a:xfrm>
          <a:prstGeom prst="rect">
            <a:avLst/>
          </a:prstGeom>
        </p:spPr>
      </p:pic>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11</a:t>
            </a:fld>
            <a:endParaRPr lang="en-US" altLang="en-US"/>
          </a:p>
        </p:txBody>
      </p:sp>
      <p:sp>
        <p:nvSpPr>
          <p:cNvPr id="7" name="Date Placeholder 6">
            <a:extLst>
              <a:ext uri="{FF2B5EF4-FFF2-40B4-BE49-F238E27FC236}">
                <a16:creationId xmlns:a16="http://schemas.microsoft.com/office/drawing/2014/main" id="{F6A033A3-7D59-4F6E-ACCA-030C3495F88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0860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103"/>
            <a:ext cx="12192000" cy="853440"/>
          </a:xfrm>
        </p:spPr>
        <p:txBody>
          <a:bodyPr/>
          <a:lstStyle/>
          <a:p>
            <a:pPr algn="ctr"/>
            <a:r>
              <a:rPr lang="en-US" dirty="0"/>
              <a:t>  In Inclement Weather. . .</a:t>
            </a:r>
          </a:p>
        </p:txBody>
      </p:sp>
      <p:sp>
        <p:nvSpPr>
          <p:cNvPr id="3" name="Content Placeholder 2"/>
          <p:cNvSpPr>
            <a:spLocks noGrp="1"/>
          </p:cNvSpPr>
          <p:nvPr>
            <p:ph idx="1"/>
          </p:nvPr>
        </p:nvSpPr>
        <p:spPr>
          <a:xfrm>
            <a:off x="570206" y="1878677"/>
            <a:ext cx="11510957" cy="3967942"/>
          </a:xfrm>
        </p:spPr>
        <p:txBody>
          <a:bodyPr/>
          <a:lstStyle/>
          <a:p>
            <a:pPr lvl="1">
              <a:buFont typeface="Arial" panose="020B0604020202020204" pitchFamily="34" charset="0"/>
              <a:buChar char="•"/>
            </a:pPr>
            <a:r>
              <a:rPr lang="en-US" altLang="en-US" dirty="0"/>
              <a:t>“Essential” employees must report to work</a:t>
            </a:r>
          </a:p>
          <a:p>
            <a:pPr marL="0" indent="0">
              <a:buNone/>
            </a:pPr>
            <a:endParaRPr lang="en-US" altLang="en-US" sz="3200" dirty="0"/>
          </a:p>
          <a:p>
            <a:pPr lvl="1">
              <a:buFont typeface="Arial" panose="020B0604020202020204" pitchFamily="34" charset="0"/>
              <a:buChar char="•"/>
            </a:pPr>
            <a:r>
              <a:rPr lang="en-US" altLang="en-US" sz="2800" dirty="0"/>
              <a:t>Supervisors</a:t>
            </a:r>
          </a:p>
          <a:p>
            <a:pPr lvl="2"/>
            <a:r>
              <a:rPr lang="en-US" altLang="en-US" sz="2800" dirty="0"/>
              <a:t>Be aware if your employees are essential</a:t>
            </a:r>
          </a:p>
          <a:p>
            <a:pPr lvl="2"/>
            <a:r>
              <a:rPr lang="en-US" altLang="en-US" sz="2800" dirty="0"/>
              <a:t>Review essential employee policy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12</a:t>
            </a:fld>
            <a:endParaRPr lang="en-US" altLang="en-US"/>
          </a:p>
        </p:txBody>
      </p:sp>
      <p:pic>
        <p:nvPicPr>
          <p:cNvPr id="6" name="Picture 5" descr="A picture containing drawing&#10;&#10;Description automatically generated">
            <a:extLst>
              <a:ext uri="{FF2B5EF4-FFF2-40B4-BE49-F238E27FC236}">
                <a16:creationId xmlns:a16="http://schemas.microsoft.com/office/drawing/2014/main" id="{08B204AC-A3EC-40CE-B106-F4CE8DA337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310189">
            <a:off x="8438759" y="2692453"/>
            <a:ext cx="3083040" cy="3083110"/>
          </a:xfrm>
          <a:prstGeom prst="rect">
            <a:avLst/>
          </a:prstGeom>
        </p:spPr>
      </p:pic>
      <p:sp>
        <p:nvSpPr>
          <p:cNvPr id="7" name="Date Placeholder 6">
            <a:extLst>
              <a:ext uri="{FF2B5EF4-FFF2-40B4-BE49-F238E27FC236}">
                <a16:creationId xmlns:a16="http://schemas.microsoft.com/office/drawing/2014/main" id="{66E66DF8-6BEC-427C-8595-1CCF76769A45}"/>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7199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34300" y="5334000"/>
            <a:ext cx="26289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765" name="AutoShape 13"/>
          <p:cNvSpPr>
            <a:spLocks noChangeArrowheads="1"/>
          </p:cNvSpPr>
          <p:nvPr/>
        </p:nvSpPr>
        <p:spPr bwMode="auto">
          <a:xfrm>
            <a:off x="4953000" y="1262514"/>
            <a:ext cx="2057400" cy="109085"/>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Health </a:t>
            </a:r>
          </a:p>
          <a:p>
            <a:pPr algn="ctr">
              <a:defRPr/>
            </a:pPr>
            <a:r>
              <a:rPr lang="en-US" sz="2400" dirty="0">
                <a:latin typeface="Tw Cen MT" panose="020B0602020104020603" pitchFamily="34" charset="0"/>
              </a:rPr>
              <a:t>Insurance</a:t>
            </a:r>
          </a:p>
        </p:txBody>
      </p:sp>
      <p:sp>
        <p:nvSpPr>
          <p:cNvPr id="202766" name="AutoShape 14"/>
          <p:cNvSpPr>
            <a:spLocks noChangeArrowheads="1"/>
          </p:cNvSpPr>
          <p:nvPr/>
        </p:nvSpPr>
        <p:spPr bwMode="auto">
          <a:xfrm>
            <a:off x="8229600" y="1039660"/>
            <a:ext cx="1752600" cy="63674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Retirement</a:t>
            </a:r>
          </a:p>
        </p:txBody>
      </p:sp>
      <p:sp>
        <p:nvSpPr>
          <p:cNvPr id="202767" name="AutoShape 15"/>
          <p:cNvSpPr>
            <a:spLocks noChangeArrowheads="1"/>
          </p:cNvSpPr>
          <p:nvPr/>
        </p:nvSpPr>
        <p:spPr bwMode="auto">
          <a:xfrm>
            <a:off x="2032000" y="1157702"/>
            <a:ext cx="1828800" cy="455198"/>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Voluntary</a:t>
            </a:r>
          </a:p>
          <a:p>
            <a:pPr algn="ctr">
              <a:defRPr/>
            </a:pPr>
            <a:r>
              <a:rPr lang="en-US" sz="2400" dirty="0">
                <a:latin typeface="Tw Cen MT" panose="020B0602020104020603" pitchFamily="34" charset="0"/>
              </a:rPr>
              <a:t>Benefits</a:t>
            </a:r>
          </a:p>
        </p:txBody>
      </p:sp>
      <p:sp>
        <p:nvSpPr>
          <p:cNvPr id="202768" name="AutoShape 16"/>
          <p:cNvSpPr>
            <a:spLocks noChangeArrowheads="1"/>
          </p:cNvSpPr>
          <p:nvPr/>
        </p:nvSpPr>
        <p:spPr bwMode="auto">
          <a:xfrm>
            <a:off x="1828800" y="3048000"/>
            <a:ext cx="2057400" cy="10668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Leave</a:t>
            </a:r>
          </a:p>
        </p:txBody>
      </p:sp>
      <p:sp>
        <p:nvSpPr>
          <p:cNvPr id="202769" name="AutoShape 17"/>
          <p:cNvSpPr>
            <a:spLocks noChangeArrowheads="1"/>
          </p:cNvSpPr>
          <p:nvPr/>
        </p:nvSpPr>
        <p:spPr bwMode="auto">
          <a:xfrm>
            <a:off x="2514600" y="5059218"/>
            <a:ext cx="2057400" cy="11430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Supplemental</a:t>
            </a:r>
          </a:p>
          <a:p>
            <a:pPr algn="ctr">
              <a:defRPr/>
            </a:pPr>
            <a:r>
              <a:rPr lang="en-US" sz="2400" dirty="0">
                <a:latin typeface="Tw Cen MT" panose="020B0602020104020603" pitchFamily="34" charset="0"/>
              </a:rPr>
              <a:t>Retirement</a:t>
            </a:r>
          </a:p>
          <a:p>
            <a:pPr algn="ctr">
              <a:defRPr/>
            </a:pPr>
            <a:r>
              <a:rPr lang="en-US" sz="2400" dirty="0">
                <a:latin typeface="Tw Cen MT" panose="020B0602020104020603" pitchFamily="34" charset="0"/>
              </a:rPr>
              <a:t>Savings  </a:t>
            </a:r>
          </a:p>
        </p:txBody>
      </p:sp>
      <p:sp>
        <p:nvSpPr>
          <p:cNvPr id="202770" name="AutoShape 18"/>
          <p:cNvSpPr>
            <a:spLocks noChangeArrowheads="1"/>
          </p:cNvSpPr>
          <p:nvPr/>
        </p:nvSpPr>
        <p:spPr bwMode="auto">
          <a:xfrm>
            <a:off x="7900060" y="5118100"/>
            <a:ext cx="1676400" cy="9906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Optional Life</a:t>
            </a:r>
          </a:p>
          <a:p>
            <a:pPr algn="ctr">
              <a:defRPr/>
            </a:pPr>
            <a:r>
              <a:rPr lang="en-US" sz="2400" dirty="0">
                <a:latin typeface="Tw Cen MT" panose="020B0602020104020603" pitchFamily="34" charset="0"/>
              </a:rPr>
              <a:t>Insurance</a:t>
            </a:r>
          </a:p>
        </p:txBody>
      </p:sp>
      <p:sp>
        <p:nvSpPr>
          <p:cNvPr id="202771" name="AutoShape 19"/>
          <p:cNvSpPr>
            <a:spLocks noChangeArrowheads="1"/>
          </p:cNvSpPr>
          <p:nvPr/>
        </p:nvSpPr>
        <p:spPr bwMode="auto">
          <a:xfrm>
            <a:off x="8382000" y="3048000"/>
            <a:ext cx="1981200" cy="990600"/>
          </a:xfrm>
          <a:prstGeom prst="flowChartAlternateProcess">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wrap="none" anchor="ctr"/>
          <a:lstStyle/>
          <a:p>
            <a:pPr algn="ctr">
              <a:defRPr/>
            </a:pPr>
            <a:r>
              <a:rPr lang="en-US" sz="2400" dirty="0">
                <a:latin typeface="Tw Cen MT" panose="020B0602020104020603" pitchFamily="34" charset="0"/>
              </a:rPr>
              <a:t>Short &amp; Long Term</a:t>
            </a:r>
          </a:p>
          <a:p>
            <a:pPr algn="ctr">
              <a:defRPr/>
            </a:pPr>
            <a:r>
              <a:rPr lang="en-US" sz="2400" dirty="0">
                <a:latin typeface="Tw Cen MT" panose="020B0602020104020603" pitchFamily="34" charset="0"/>
              </a:rPr>
              <a:t> Disability</a:t>
            </a:r>
          </a:p>
        </p:txBody>
      </p:sp>
      <p:sp>
        <p:nvSpPr>
          <p:cNvPr id="13322" name="Line 22"/>
          <p:cNvSpPr>
            <a:spLocks noChangeShapeType="1"/>
          </p:cNvSpPr>
          <p:nvPr/>
        </p:nvSpPr>
        <p:spPr bwMode="auto">
          <a:xfrm flipV="1">
            <a:off x="7162800" y="1524000"/>
            <a:ext cx="903514" cy="8382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3" name="Line 23"/>
          <p:cNvSpPr>
            <a:spLocks noChangeShapeType="1"/>
          </p:cNvSpPr>
          <p:nvPr/>
        </p:nvSpPr>
        <p:spPr bwMode="auto">
          <a:xfrm>
            <a:off x="7162800" y="3429000"/>
            <a:ext cx="1143000" cy="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4" name="Line 28"/>
          <p:cNvSpPr>
            <a:spLocks noChangeShapeType="1"/>
          </p:cNvSpPr>
          <p:nvPr/>
        </p:nvSpPr>
        <p:spPr bwMode="auto">
          <a:xfrm>
            <a:off x="7228114" y="4525818"/>
            <a:ext cx="838200" cy="5334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5" name="Line 29"/>
          <p:cNvSpPr>
            <a:spLocks noChangeShapeType="1"/>
          </p:cNvSpPr>
          <p:nvPr/>
        </p:nvSpPr>
        <p:spPr bwMode="auto">
          <a:xfrm flipH="1">
            <a:off x="4003469" y="4481945"/>
            <a:ext cx="838200" cy="4572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6" name="Line 31"/>
          <p:cNvSpPr>
            <a:spLocks noChangeShapeType="1"/>
          </p:cNvSpPr>
          <p:nvPr/>
        </p:nvSpPr>
        <p:spPr bwMode="auto">
          <a:xfrm flipH="1">
            <a:off x="3965369" y="3495304"/>
            <a:ext cx="914400" cy="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7" name="Line 32"/>
          <p:cNvSpPr>
            <a:spLocks noChangeShapeType="1"/>
          </p:cNvSpPr>
          <p:nvPr/>
        </p:nvSpPr>
        <p:spPr bwMode="auto">
          <a:xfrm flipH="1" flipV="1">
            <a:off x="3886200" y="1676400"/>
            <a:ext cx="1066800" cy="762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sp>
        <p:nvSpPr>
          <p:cNvPr id="13328" name="Line 35"/>
          <p:cNvSpPr>
            <a:spLocks noChangeShapeType="1"/>
          </p:cNvSpPr>
          <p:nvPr/>
        </p:nvSpPr>
        <p:spPr bwMode="auto">
          <a:xfrm flipV="1">
            <a:off x="6096000" y="1524000"/>
            <a:ext cx="0" cy="762000"/>
          </a:xfrm>
          <a:prstGeom prst="line">
            <a:avLst/>
          </a:prstGeom>
          <a:ln>
            <a:headEnd type="none" w="sm" len="sm"/>
            <a:tailEnd type="triangle" w="sm" len="sm"/>
          </a:ln>
        </p:spPr>
        <p:style>
          <a:lnRef idx="3">
            <a:schemeClr val="accent5"/>
          </a:lnRef>
          <a:fillRef idx="0">
            <a:schemeClr val="accent5"/>
          </a:fillRef>
          <a:effectRef idx="2">
            <a:schemeClr val="accent5"/>
          </a:effectRef>
          <a:fontRef idx="minor">
            <a:schemeClr val="tx1"/>
          </a:fontRef>
        </p:style>
        <p:txBody>
          <a:bodyPr/>
          <a:lstStyle/>
          <a:p>
            <a:endParaRPr lang="en-US" dirty="0"/>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966" y="2441267"/>
            <a:ext cx="2320068" cy="2204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531"/>
            <a:ext cx="12192000" cy="769441"/>
          </a:xfrm>
          <a:prstGeom prst="rect">
            <a:avLst/>
          </a:prstGeom>
          <a:noFill/>
        </p:spPr>
        <p:txBody>
          <a:bodyPr wrap="square" rtlCol="0">
            <a:spAutoFit/>
          </a:bodyPr>
          <a:lstStyle/>
          <a:p>
            <a:pPr algn="ctr"/>
            <a:r>
              <a:rPr lang="en-US" altLang="en-US" sz="4400" dirty="0">
                <a:solidFill>
                  <a:schemeClr val="tx2"/>
                </a:solidFill>
                <a:effectLst>
                  <a:outerShdw blurRad="38100" dist="38100" dir="2700000" algn="tl">
                    <a:srgbClr val="000000"/>
                  </a:outerShdw>
                </a:effectLst>
                <a:latin typeface="Arial"/>
                <a:ea typeface="+mj-ea"/>
                <a:cs typeface="Arial"/>
              </a:rPr>
              <a:t>Decisions to be made</a:t>
            </a:r>
            <a:endParaRPr lang="en-US" sz="4400" dirty="0">
              <a:latin typeface="+mj-lt"/>
            </a:endParaRPr>
          </a:p>
        </p:txBody>
      </p:sp>
      <p:sp>
        <p:nvSpPr>
          <p:cNvPr id="3" name="Date Placeholder 2">
            <a:extLst>
              <a:ext uri="{FF2B5EF4-FFF2-40B4-BE49-F238E27FC236}">
                <a16:creationId xmlns:a16="http://schemas.microsoft.com/office/drawing/2014/main" id="{FEFA8ADD-B332-4F1B-8F93-02D33D1EC8B5}"/>
              </a:ext>
            </a:extLst>
          </p:cNvPr>
          <p:cNvSpPr>
            <a:spLocks noGrp="1"/>
          </p:cNvSpPr>
          <p:nvPr>
            <p:ph type="dt" sz="half" idx="10"/>
          </p:nvPr>
        </p:nvSpPr>
        <p:spPr/>
        <p:txBody>
          <a:bodyPr/>
          <a:lstStyle/>
          <a:p>
            <a:pPr>
              <a:defRPr/>
            </a:pPr>
            <a:r>
              <a:rPr lang="en-US"/>
              <a:t>Rev. 01/2023</a:t>
            </a:r>
          </a:p>
        </p:txBody>
      </p:sp>
      <p:sp>
        <p:nvSpPr>
          <p:cNvPr id="4" name="Slide Number Placeholder 3">
            <a:extLst>
              <a:ext uri="{FF2B5EF4-FFF2-40B4-BE49-F238E27FC236}">
                <a16:creationId xmlns:a16="http://schemas.microsoft.com/office/drawing/2014/main" id="{951DE2DE-2852-4B6C-A4C6-9D89F58C65BC}"/>
              </a:ext>
            </a:extLst>
          </p:cNvPr>
          <p:cNvSpPr>
            <a:spLocks noGrp="1"/>
          </p:cNvSpPr>
          <p:nvPr>
            <p:ph type="sldNum" sz="quarter" idx="12"/>
          </p:nvPr>
        </p:nvSpPr>
        <p:spPr/>
        <p:txBody>
          <a:bodyPr/>
          <a:lstStyle/>
          <a:p>
            <a:pPr>
              <a:defRPr/>
            </a:pPr>
            <a:fld id="{73F7EFFD-D921-472C-A219-3FDF38A95784}" type="slidenum">
              <a:rPr lang="en-US" altLang="en-US" smtClean="0"/>
              <a:pPr>
                <a:defRPr/>
              </a:pPr>
              <a:t>13</a:t>
            </a:fld>
            <a:endParaRPr lang="en-US" altLang="en-US"/>
          </a:p>
        </p:txBody>
      </p:sp>
    </p:spTree>
    <p:extLst>
      <p:ext uri="{BB962C8B-B14F-4D97-AF65-F5344CB8AC3E}">
        <p14:creationId xmlns:p14="http://schemas.microsoft.com/office/powerpoint/2010/main" val="395809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Decision- Checklist</a:t>
            </a:r>
          </a:p>
        </p:txBody>
      </p:sp>
      <p:graphicFrame>
        <p:nvGraphicFramePr>
          <p:cNvPr id="4" name="Table 3"/>
          <p:cNvGraphicFramePr>
            <a:graphicFrameLocks noGrp="1"/>
          </p:cNvGraphicFramePr>
          <p:nvPr>
            <p:extLst>
              <p:ext uri="{D42A27DB-BD31-4B8C-83A1-F6EECF244321}">
                <p14:modId xmlns:p14="http://schemas.microsoft.com/office/powerpoint/2010/main" val="1209289130"/>
              </p:ext>
            </p:extLst>
          </p:nvPr>
        </p:nvGraphicFramePr>
        <p:xfrm>
          <a:off x="814327" y="2077078"/>
          <a:ext cx="10401300" cy="1994041"/>
        </p:xfrm>
        <a:graphic>
          <a:graphicData uri="http://schemas.openxmlformats.org/drawingml/2006/table">
            <a:tbl>
              <a:tblPr firstRow="1" bandRow="1">
                <a:tableStyleId>{5C22544A-7EE6-4342-B048-85BDC9FD1C3A}</a:tableStyleId>
              </a:tblPr>
              <a:tblGrid>
                <a:gridCol w="2739101">
                  <a:extLst>
                    <a:ext uri="{9D8B030D-6E8A-4147-A177-3AD203B41FA5}">
                      <a16:colId xmlns:a16="http://schemas.microsoft.com/office/drawing/2014/main" val="110147188"/>
                    </a:ext>
                  </a:extLst>
                </a:gridCol>
                <a:gridCol w="4409844">
                  <a:extLst>
                    <a:ext uri="{9D8B030D-6E8A-4147-A177-3AD203B41FA5}">
                      <a16:colId xmlns:a16="http://schemas.microsoft.com/office/drawing/2014/main" val="2241984735"/>
                    </a:ext>
                  </a:extLst>
                </a:gridCol>
                <a:gridCol w="1787237">
                  <a:extLst>
                    <a:ext uri="{9D8B030D-6E8A-4147-A177-3AD203B41FA5}">
                      <a16:colId xmlns:a16="http://schemas.microsoft.com/office/drawing/2014/main" val="4142352372"/>
                    </a:ext>
                  </a:extLst>
                </a:gridCol>
                <a:gridCol w="1465118">
                  <a:extLst>
                    <a:ext uri="{9D8B030D-6E8A-4147-A177-3AD203B41FA5}">
                      <a16:colId xmlns:a16="http://schemas.microsoft.com/office/drawing/2014/main" val="1651025264"/>
                    </a:ext>
                  </a:extLst>
                </a:gridCol>
              </a:tblGrid>
              <a:tr h="713881">
                <a:tc>
                  <a:txBody>
                    <a:bodyPr/>
                    <a:lstStyle/>
                    <a:p>
                      <a:r>
                        <a:rPr lang="en-US" dirty="0"/>
                        <a:t>Checklist</a:t>
                      </a:r>
                      <a:r>
                        <a:rPr lang="en-US" baseline="0" dirty="0"/>
                        <a:t> Item</a:t>
                      </a:r>
                      <a:endParaRPr lang="en-US" dirty="0"/>
                    </a:p>
                  </a:txBody>
                  <a:tcPr/>
                </a:tc>
                <a:tc>
                  <a:txBody>
                    <a:bodyPr/>
                    <a:lstStyle/>
                    <a:p>
                      <a:r>
                        <a:rPr lang="en-US" dirty="0"/>
                        <a:t>Form</a:t>
                      </a:r>
                    </a:p>
                  </a:txBody>
                  <a:tcPr/>
                </a:tc>
                <a:tc>
                  <a:txBody>
                    <a:bodyPr/>
                    <a:lstStyle/>
                    <a:p>
                      <a:r>
                        <a:rPr lang="en-US" dirty="0"/>
                        <a:t>Deadline</a:t>
                      </a:r>
                    </a:p>
                  </a:txBody>
                  <a:tcPr/>
                </a:tc>
                <a:tc>
                  <a:txBody>
                    <a:bodyPr/>
                    <a:lstStyle/>
                    <a:p>
                      <a:endParaRPr lang="en-US" dirty="0"/>
                    </a:p>
                  </a:txBody>
                  <a:tcPr/>
                </a:tc>
                <a:extLst>
                  <a:ext uri="{0D108BD9-81ED-4DB2-BD59-A6C34878D82A}">
                    <a16:rowId xmlns:a16="http://schemas.microsoft.com/office/drawing/2014/main" val="3765061750"/>
                  </a:ext>
                </a:extLst>
              </a:tr>
              <a:tr h="370840">
                <a:tc>
                  <a:txBody>
                    <a:bodyPr/>
                    <a:lstStyle/>
                    <a:p>
                      <a:r>
                        <a:rPr lang="en-US" sz="2400" dirty="0"/>
                        <a:t>Health Insurance</a:t>
                      </a:r>
                    </a:p>
                  </a:txBody>
                  <a:tcPr/>
                </a:tc>
                <a:tc>
                  <a:txBody>
                    <a:bodyPr/>
                    <a:lstStyle/>
                    <a:p>
                      <a:r>
                        <a:rPr lang="en-US" sz="2400" dirty="0"/>
                        <a:t>Health</a:t>
                      </a:r>
                      <a:r>
                        <a:rPr lang="en-US" sz="2400" baseline="0" dirty="0"/>
                        <a:t> Enrollment form</a:t>
                      </a:r>
                      <a:endParaRPr lang="en-US" sz="2400" dirty="0"/>
                    </a:p>
                  </a:txBody>
                  <a:tcPr/>
                </a:tc>
                <a:tc>
                  <a:txBody>
                    <a:bodyPr/>
                    <a:lstStyle/>
                    <a:p>
                      <a:r>
                        <a:rPr lang="en-US" sz="2400" dirty="0">
                          <a:solidFill>
                            <a:schemeClr val="tx1"/>
                          </a:solidFill>
                        </a:rPr>
                        <a:t>30 days</a:t>
                      </a:r>
                    </a:p>
                  </a:txBody>
                  <a:tcPr/>
                </a:tc>
                <a:tc>
                  <a:txBody>
                    <a:bodyPr/>
                    <a:lstStyle/>
                    <a:p>
                      <a:endParaRPr lang="en-US" sz="2400" dirty="0"/>
                    </a:p>
                  </a:txBody>
                  <a:tcPr/>
                </a:tc>
                <a:extLst>
                  <a:ext uri="{0D108BD9-81ED-4DB2-BD59-A6C34878D82A}">
                    <a16:rowId xmlns:a16="http://schemas.microsoft.com/office/drawing/2014/main" val="3100262112"/>
                  </a:ext>
                </a:extLst>
              </a:tr>
              <a:tr h="370840">
                <a:tc>
                  <a:txBody>
                    <a:bodyPr/>
                    <a:lstStyle/>
                    <a:p>
                      <a:r>
                        <a:rPr lang="en-US" sz="2400" dirty="0"/>
                        <a:t>Retirement Plan Selection</a:t>
                      </a:r>
                    </a:p>
                  </a:txBody>
                  <a:tcPr/>
                </a:tc>
                <a:tc>
                  <a:txBody>
                    <a:bodyPr/>
                    <a:lstStyle/>
                    <a:p>
                      <a:r>
                        <a:rPr lang="en-US" sz="2400" dirty="0"/>
                        <a:t>VRS 65 Election to Participate</a:t>
                      </a:r>
                    </a:p>
                    <a:p>
                      <a:r>
                        <a:rPr lang="en-US" sz="2400" dirty="0"/>
                        <a:t>Form</a:t>
                      </a:r>
                    </a:p>
                  </a:txBody>
                  <a:tcPr/>
                </a:tc>
                <a:tc>
                  <a:txBody>
                    <a:bodyPr/>
                    <a:lstStyle/>
                    <a:p>
                      <a:r>
                        <a:rPr lang="en-US" sz="2400" dirty="0">
                          <a:solidFill>
                            <a:schemeClr val="tx1"/>
                          </a:solidFill>
                        </a:rPr>
                        <a:t>60 days</a:t>
                      </a:r>
                    </a:p>
                  </a:txBody>
                  <a:tcPr/>
                </a:tc>
                <a:tc>
                  <a:txBody>
                    <a:bodyPr/>
                    <a:lstStyle/>
                    <a:p>
                      <a:endParaRPr lang="en-US" sz="2400" dirty="0"/>
                    </a:p>
                  </a:txBody>
                  <a:tcPr/>
                </a:tc>
                <a:extLst>
                  <a:ext uri="{0D108BD9-81ED-4DB2-BD59-A6C34878D82A}">
                    <a16:rowId xmlns:a16="http://schemas.microsoft.com/office/drawing/2014/main" val="3511824295"/>
                  </a:ext>
                </a:extLst>
              </a:tr>
            </a:tbl>
          </a:graphicData>
        </a:graphic>
      </p:graphicFrame>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143" y="3326656"/>
            <a:ext cx="733620" cy="752431"/>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0143" y="2566257"/>
            <a:ext cx="733620" cy="752431"/>
          </a:xfrm>
          <a:prstGeom prst="rect">
            <a:avLst/>
          </a:prstGeom>
        </p:spPr>
      </p:pic>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14</a:t>
            </a:fld>
            <a:endParaRPr lang="en-US" altLang="en-US"/>
          </a:p>
        </p:txBody>
      </p:sp>
      <p:sp>
        <p:nvSpPr>
          <p:cNvPr id="7" name="Date Placeholder 6">
            <a:extLst>
              <a:ext uri="{FF2B5EF4-FFF2-40B4-BE49-F238E27FC236}">
                <a16:creationId xmlns:a16="http://schemas.microsoft.com/office/drawing/2014/main" id="{3F87D0B2-C279-4E72-BE8F-8AB3686035E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6784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7" y="400055"/>
            <a:ext cx="11849100" cy="1143000"/>
          </a:xfrm>
        </p:spPr>
        <p:txBody>
          <a:bodyPr>
            <a:normAutofit fontScale="90000"/>
          </a:bodyPr>
          <a:lstStyle/>
          <a:p>
            <a:r>
              <a:rPr lang="en-US" b="1" dirty="0"/>
              <a:t> If Your Previous Employer Was</a:t>
            </a:r>
            <a:br>
              <a:rPr lang="en-US" b="1" dirty="0"/>
            </a:br>
            <a:r>
              <a:rPr lang="en-US" b="1" dirty="0"/>
              <a:t> A VRS Participating Employer</a:t>
            </a:r>
          </a:p>
        </p:txBody>
      </p:sp>
      <p:sp>
        <p:nvSpPr>
          <p:cNvPr id="3" name="Content Placeholder 2"/>
          <p:cNvSpPr>
            <a:spLocks noGrp="1"/>
          </p:cNvSpPr>
          <p:nvPr>
            <p:ph idx="1"/>
          </p:nvPr>
        </p:nvSpPr>
        <p:spPr>
          <a:xfrm>
            <a:off x="-173" y="1889923"/>
            <a:ext cx="12026900" cy="3840446"/>
          </a:xfrm>
        </p:spPr>
        <p:txBody>
          <a:bodyPr vert="horz" lIns="91440" tIns="45720" rIns="91440" bIns="45720" rtlCol="0" anchor="t">
            <a:normAutofit fontScale="55000" lnSpcReduction="20000"/>
          </a:bodyPr>
          <a:lstStyle/>
          <a:p>
            <a:pPr marL="914400" lvl="2" indent="0">
              <a:spcAft>
                <a:spcPts val="600"/>
              </a:spcAft>
              <a:buNone/>
            </a:pPr>
            <a:r>
              <a:rPr lang="en-US" sz="5100" b="1" dirty="0">
                <a:solidFill>
                  <a:srgbClr val="002060"/>
                </a:solidFill>
              </a:rPr>
              <a:t>You Must Restart All Voluntary Retirement Deductions:</a:t>
            </a:r>
            <a:br>
              <a:rPr lang="en-US" sz="4600" b="1" dirty="0">
                <a:solidFill>
                  <a:srgbClr val="002060"/>
                </a:solidFill>
              </a:rPr>
            </a:br>
            <a:endParaRPr lang="en-US" sz="2800" i="1" dirty="0">
              <a:solidFill>
                <a:srgbClr val="002060"/>
              </a:solidFill>
            </a:endParaRPr>
          </a:p>
          <a:p>
            <a:pPr marL="914400" lvl="2" indent="0">
              <a:spcAft>
                <a:spcPts val="600"/>
              </a:spcAft>
              <a:buNone/>
            </a:pPr>
            <a:r>
              <a:rPr lang="en-US" sz="4400" dirty="0">
                <a:solidFill>
                  <a:srgbClr val="002060"/>
                </a:solidFill>
              </a:rPr>
              <a:t>        Voluntary Hybrid DCP Contributions</a:t>
            </a:r>
            <a:r>
              <a:rPr lang="en-US" sz="4400" i="1" dirty="0">
                <a:solidFill>
                  <a:srgbClr val="002060"/>
                </a:solidFill>
              </a:rPr>
              <a:t> </a:t>
            </a:r>
            <a:endParaRPr lang="en-US" sz="4400" dirty="0">
              <a:solidFill>
                <a:srgbClr val="002060"/>
              </a:solidFill>
            </a:endParaRPr>
          </a:p>
          <a:p>
            <a:pPr marL="914400" lvl="2" indent="0">
              <a:spcAft>
                <a:spcPts val="600"/>
              </a:spcAft>
              <a:buNone/>
            </a:pPr>
            <a:r>
              <a:rPr lang="en-US" sz="4400" dirty="0">
                <a:solidFill>
                  <a:srgbClr val="002060"/>
                </a:solidFill>
              </a:rPr>
              <a:t>        457(b) </a:t>
            </a:r>
          </a:p>
          <a:p>
            <a:pPr marL="914400" lvl="2" indent="0">
              <a:buNone/>
            </a:pPr>
            <a:r>
              <a:rPr lang="en-US" sz="4400" dirty="0">
                <a:solidFill>
                  <a:srgbClr val="002060"/>
                </a:solidFill>
              </a:rPr>
              <a:t>        403(b)</a:t>
            </a:r>
            <a:br>
              <a:rPr lang="en-US" sz="2800" dirty="0">
                <a:solidFill>
                  <a:srgbClr val="002060"/>
                </a:solidFill>
              </a:rPr>
            </a:br>
            <a:r>
              <a:rPr lang="en-US" sz="2800" dirty="0">
                <a:solidFill>
                  <a:srgbClr val="002060"/>
                </a:solidFill>
              </a:rPr>
              <a:t> </a:t>
            </a:r>
            <a:br>
              <a:rPr lang="en-US" sz="2800" dirty="0">
                <a:solidFill>
                  <a:srgbClr val="002060"/>
                </a:solidFill>
              </a:rPr>
            </a:br>
            <a:r>
              <a:rPr lang="en-US" sz="2800" dirty="0">
                <a:solidFill>
                  <a:srgbClr val="002060"/>
                </a:solidFill>
              </a:rPr>
              <a:t> </a:t>
            </a:r>
            <a:br>
              <a:rPr lang="en-US" sz="3600" b="1" i="1" dirty="0">
                <a:solidFill>
                  <a:srgbClr val="C00000"/>
                </a:solidFill>
              </a:rPr>
            </a:br>
            <a:r>
              <a:rPr lang="en-US" sz="5100" dirty="0">
                <a:solidFill>
                  <a:srgbClr val="C00000"/>
                </a:solidFill>
              </a:rPr>
              <a:t>*Deferred Compensation contributions must be re-elected when transferring from another employer by calling MissionSquare/TIAA or by logging into your account online.  You are subject to the IRS Calendar limitations when making your 457(b) elections combined.</a:t>
            </a:r>
            <a:br>
              <a:rPr lang="en-US" b="1" i="1" dirty="0">
                <a:solidFill>
                  <a:srgbClr val="33CC33"/>
                </a:solidFill>
              </a:rPr>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4254327" y="5527168"/>
            <a:ext cx="4088007" cy="101174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35ADB629-0AD3-4386-98BF-39438AE564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Regular"/>
                <a:ea typeface="+mn-ea"/>
              </a:rPr>
              <a:t>Rev. 01/2023</a:t>
            </a:r>
          </a:p>
        </p:txBody>
      </p:sp>
    </p:spTree>
    <p:extLst>
      <p:ext uri="{BB962C8B-B14F-4D97-AF65-F5344CB8AC3E}">
        <p14:creationId xmlns:p14="http://schemas.microsoft.com/office/powerpoint/2010/main" val="419332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3"/>
            <a:ext cx="10972800" cy="1606862"/>
          </a:xfrm>
        </p:spPr>
        <p:txBody>
          <a:bodyPr/>
          <a:lstStyle/>
          <a:p>
            <a:pPr marL="914400" lvl="2" indent="0">
              <a:buNone/>
            </a:pPr>
            <a:r>
              <a:rPr lang="en-US"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3441701" y="5130801"/>
            <a:ext cx="4088007" cy="10271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854D2E-947A-445A-8428-02F49F167173}"/>
              </a:ext>
            </a:extLst>
          </p:cNvPr>
          <p:cNvSpPr txBox="1"/>
          <p:nvPr/>
        </p:nvSpPr>
        <p:spPr>
          <a:xfrm>
            <a:off x="1307927" y="2786089"/>
            <a:ext cx="106299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n-ea"/>
                <a:cs typeface="Arial"/>
              </a:rPr>
              <a:t>Download Your Account Summary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n-ea"/>
                <a:cs typeface="Arial"/>
              </a:rPr>
              <a:t>from your </a:t>
            </a:r>
            <a:r>
              <a:rPr kumimoji="0" lang="en-US" sz="3200" b="1" i="0" u="none" strike="noStrike" kern="1200" cap="none" spc="0" normalizeH="0" baseline="0" noProof="0" dirty="0">
                <a:ln>
                  <a:noFill/>
                </a:ln>
                <a:solidFill>
                  <a:srgbClr val="B9975B"/>
                </a:solidFill>
                <a:effectLst/>
                <a:uLnTx/>
                <a:uFillTx/>
                <a:latin typeface="Arial"/>
                <a:ea typeface="+mn-ea"/>
                <a:cs typeface="Arial"/>
              </a:rPr>
              <a:t>myVRS</a:t>
            </a:r>
            <a:r>
              <a:rPr kumimoji="0" lang="en-US" sz="3200" b="1" i="0" u="none" strike="noStrike" kern="1200" cap="none" spc="0" normalizeH="0" baseline="0" noProof="0" dirty="0">
                <a:ln>
                  <a:noFill/>
                </a:ln>
                <a:solidFill>
                  <a:srgbClr val="002060"/>
                </a:solidFill>
                <a:effectLst/>
                <a:uLnTx/>
                <a:uFillTx/>
                <a:latin typeface="Arial"/>
                <a:ea typeface="+mn-ea"/>
                <a:cs typeface="Arial"/>
              </a:rPr>
              <a:t> Account and</a:t>
            </a:r>
            <a:r>
              <a:rPr kumimoji="0" lang="en-US" sz="3200" b="1" i="0" u="none" strike="noStrike" kern="1200" cap="none" spc="0" normalizeH="0" baseline="0" noProof="0" dirty="0">
                <a:ln>
                  <a:noFill/>
                </a:ln>
                <a:solidFill>
                  <a:prstClr val="black"/>
                </a:solidFill>
                <a:effectLst/>
                <a:uLnTx/>
                <a:uFillTx/>
                <a:latin typeface="Arial"/>
                <a:ea typeface="+mn-ea"/>
                <a:cs typeface="+mn-cs"/>
              </a:rPr>
              <a:t> </a:t>
            </a:r>
            <a:r>
              <a:rPr kumimoji="0" lang="en-US" sz="3200" b="1" i="0" u="none" strike="noStrike" kern="1200" cap="none" spc="0" normalizeH="0" baseline="0" noProof="0" dirty="0">
                <a:ln>
                  <a:noFill/>
                </a:ln>
                <a:solidFill>
                  <a:srgbClr val="002060"/>
                </a:solidFill>
                <a:effectLst/>
                <a:uLnTx/>
                <a:uFillTx/>
                <a:latin typeface="Arial"/>
                <a:ea typeface="+mn-ea"/>
                <a:cs typeface="Arial"/>
              </a:rPr>
              <a:t>Upload it to </a:t>
            </a:r>
            <a:r>
              <a:rPr kumimoji="0" lang="en-US" sz="3200" b="1" i="0" u="none" strike="noStrike" kern="1200" cap="none" spc="0" normalizeH="0" baseline="0" noProof="0" dirty="0">
                <a:ln>
                  <a:noFill/>
                </a:ln>
                <a:solidFill>
                  <a:srgbClr val="B9975B"/>
                </a:solidFill>
                <a:effectLst/>
                <a:uLnTx/>
                <a:uFillTx/>
                <a:latin typeface="Arial"/>
                <a:ea typeface="+mn-ea"/>
                <a:cs typeface="Arial"/>
              </a:rPr>
              <a:t>Box</a:t>
            </a:r>
            <a:r>
              <a:rPr kumimoji="0" lang="en-US" sz="3200" b="1" i="0" u="none" strike="noStrike" kern="1200" cap="none" spc="0" normalizeH="0" baseline="0" noProof="0" dirty="0">
                <a:ln>
                  <a:noFill/>
                </a:ln>
                <a:solidFill>
                  <a:srgbClr val="002060"/>
                </a:solidFill>
                <a:effectLst/>
                <a:uLnTx/>
                <a:uFillTx/>
                <a:latin typeface="Arial"/>
                <a:ea typeface="+mn-ea"/>
                <a:cs typeface="Arial"/>
              </a:rPr>
              <a:t>. </a:t>
            </a:r>
          </a:p>
        </p:txBody>
      </p:sp>
      <p:sp>
        <p:nvSpPr>
          <p:cNvPr id="12" name="Title 1">
            <a:extLst>
              <a:ext uri="{FF2B5EF4-FFF2-40B4-BE49-F238E27FC236}">
                <a16:creationId xmlns:a16="http://schemas.microsoft.com/office/drawing/2014/main" id="{ED8477A0-A540-479C-8FCB-805821A659AC}"/>
              </a:ext>
            </a:extLst>
          </p:cNvPr>
          <p:cNvSpPr>
            <a:spLocks noGrp="1"/>
          </p:cNvSpPr>
          <p:nvPr>
            <p:ph type="title"/>
          </p:nvPr>
        </p:nvSpPr>
        <p:spPr>
          <a:xfrm>
            <a:off x="88727" y="332709"/>
            <a:ext cx="11849100" cy="1143000"/>
          </a:xfrm>
        </p:spPr>
        <p:txBody>
          <a:bodyPr>
            <a:normAutofit fontScale="90000"/>
          </a:bodyPr>
          <a:lstStyle/>
          <a:p>
            <a:r>
              <a:rPr lang="en-US" b="1" dirty="0"/>
              <a:t> If Your Previous Employer Was</a:t>
            </a:r>
            <a:br>
              <a:rPr lang="en-US" b="1" dirty="0"/>
            </a:br>
            <a:r>
              <a:rPr lang="en-US" b="1" dirty="0"/>
              <a:t> A VRS Participating Employer</a:t>
            </a:r>
          </a:p>
        </p:txBody>
      </p:sp>
      <p:sp>
        <p:nvSpPr>
          <p:cNvPr id="7" name="Date Placeholder 6">
            <a:extLst>
              <a:ext uri="{FF2B5EF4-FFF2-40B4-BE49-F238E27FC236}">
                <a16:creationId xmlns:a16="http://schemas.microsoft.com/office/drawing/2014/main" id="{4255E31B-9A6D-4CEA-8F76-E85162DED1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Regular"/>
                <a:ea typeface="+mn-ea"/>
              </a:rPr>
              <a:t>Rev. 01/2023</a:t>
            </a:r>
          </a:p>
        </p:txBody>
      </p:sp>
    </p:spTree>
    <p:extLst>
      <p:ext uri="{BB962C8B-B14F-4D97-AF65-F5344CB8AC3E}">
        <p14:creationId xmlns:p14="http://schemas.microsoft.com/office/powerpoint/2010/main" val="16389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BDEBF-CEA5-4A22-AD46-7A2880F217B0}"/>
              </a:ext>
            </a:extLst>
          </p:cNvPr>
          <p:cNvSpPr>
            <a:spLocks noGrp="1"/>
          </p:cNvSpPr>
          <p:nvPr>
            <p:ph type="sldNum" sz="quarter" idx="12"/>
          </p:nvPr>
        </p:nvSpPr>
        <p:spPr/>
        <p:txBody>
          <a:bodyPr/>
          <a:lstStyle/>
          <a:p>
            <a:pPr>
              <a:defRPr/>
            </a:pPr>
            <a:fld id="{126F744A-F48D-4F02-81C2-6E6A3CB61E11}" type="slidenum">
              <a:rPr lang="en-US" altLang="en-US" smtClean="0"/>
              <a:pPr>
                <a:defRPr/>
              </a:pPr>
              <a:t>17</a:t>
            </a:fld>
            <a:endParaRPr lang="en-US" altLang="en-US"/>
          </a:p>
        </p:txBody>
      </p:sp>
      <p:pic>
        <p:nvPicPr>
          <p:cNvPr id="7" name="Picture 6" descr="Graphical user interface, application&#10;&#10;Description automatically generated">
            <a:extLst>
              <a:ext uri="{FF2B5EF4-FFF2-40B4-BE49-F238E27FC236}">
                <a16:creationId xmlns:a16="http://schemas.microsoft.com/office/drawing/2014/main" id="{106A6ECD-45AE-4BA4-A96B-F895BB553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 y="-452382"/>
            <a:ext cx="6962775" cy="2838450"/>
          </a:xfrm>
          <a:prstGeom prst="rect">
            <a:avLst/>
          </a:prstGeom>
        </p:spPr>
      </p:pic>
      <p:pic>
        <p:nvPicPr>
          <p:cNvPr id="5" name="Picture 4">
            <a:extLst>
              <a:ext uri="{FF2B5EF4-FFF2-40B4-BE49-F238E27FC236}">
                <a16:creationId xmlns:a16="http://schemas.microsoft.com/office/drawing/2014/main" id="{1F4B6AAF-0D30-42F4-B9B9-DD63ED768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675" y="1708151"/>
            <a:ext cx="7705725" cy="4648200"/>
          </a:xfrm>
          <a:prstGeom prst="rect">
            <a:avLst/>
          </a:prstGeom>
          <a:ln w="15875">
            <a:solidFill>
              <a:schemeClr val="accent1"/>
            </a:solidFill>
          </a:ln>
        </p:spPr>
      </p:pic>
      <p:cxnSp>
        <p:nvCxnSpPr>
          <p:cNvPr id="8" name="Straight Arrow Connector 7">
            <a:extLst>
              <a:ext uri="{FF2B5EF4-FFF2-40B4-BE49-F238E27FC236}">
                <a16:creationId xmlns:a16="http://schemas.microsoft.com/office/drawing/2014/main" id="{8C4D8D66-425B-4972-B6BA-CCE77215A856}"/>
              </a:ext>
            </a:extLst>
          </p:cNvPr>
          <p:cNvCxnSpPr/>
          <p:nvPr/>
        </p:nvCxnSpPr>
        <p:spPr>
          <a:xfrm>
            <a:off x="1452583" y="11842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CE2B5632-7260-4950-A813-2604DA3062C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0234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590645"/>
            <a:ext cx="12293600" cy="1143000"/>
          </a:xfrm>
        </p:spPr>
        <p:txBody>
          <a:bodyPr>
            <a:normAutofit/>
          </a:bodyPr>
          <a:lstStyle/>
          <a:p>
            <a:r>
              <a:rPr lang="en-US" dirty="0"/>
              <a:t> </a:t>
            </a:r>
            <a:r>
              <a:rPr lang="en-US" sz="4900" dirty="0">
                <a:latin typeface="+mj-lt"/>
              </a:rPr>
              <a:t>State Agency Transfers </a:t>
            </a:r>
          </a:p>
        </p:txBody>
      </p:sp>
      <p:sp>
        <p:nvSpPr>
          <p:cNvPr id="3" name="Content Placeholder 2"/>
          <p:cNvSpPr>
            <a:spLocks noGrp="1"/>
          </p:cNvSpPr>
          <p:nvPr>
            <p:ph idx="1"/>
          </p:nvPr>
        </p:nvSpPr>
        <p:spPr>
          <a:xfrm>
            <a:off x="609600" y="1600203"/>
            <a:ext cx="10972800" cy="1606862"/>
          </a:xfrm>
        </p:spPr>
        <p:txBody>
          <a:bodyPr/>
          <a:lstStyle/>
          <a:p>
            <a:pPr marL="914400" lvl="2" indent="0">
              <a:buNone/>
            </a:pPr>
            <a:r>
              <a:rPr lang="en-US" dirty="0"/>
              <a:t> </a:t>
            </a:r>
          </a:p>
        </p:txBody>
      </p:sp>
      <p:sp>
        <p:nvSpPr>
          <p:cNvPr id="4" name="Slide Number Placeholder 3"/>
          <p:cNvSpPr>
            <a:spLocks noGrp="1"/>
          </p:cNvSpPr>
          <p:nvPr>
            <p:ph type="sldNum" sz="quarter" idx="12"/>
          </p:nvPr>
        </p:nvSpPr>
        <p:spPr/>
        <p:txBody>
          <a:bodyPr/>
          <a:lstStyle/>
          <a:p>
            <a:fld id="{73F7EFFD-D921-472C-A219-3FDF38A95784}" type="slidenum">
              <a:rPr lang="en-US" altLang="en-US" smtClean="0"/>
              <a:pPr/>
              <a:t>18</a:t>
            </a:fld>
            <a:endParaRPr lang="en-US" altLang="en-US"/>
          </a:p>
        </p:txBody>
      </p:sp>
      <p:pic>
        <p:nvPicPr>
          <p:cNvPr id="5" name="Picture 4" descr="W:\Organizational_Development_Div\Employee &amp; Organizational Development\Training\VDL Image Library\ThinkstockPhotos-474811925.jpg"/>
          <p:cNvPicPr>
            <a:picLocks noChangeAspect="1" noChangeArrowheads="1"/>
          </p:cNvPicPr>
          <p:nvPr/>
        </p:nvPicPr>
        <p:blipFill rotWithShape="1">
          <a:blip r:embed="rId3">
            <a:extLst>
              <a:ext uri="{28A0092B-C50C-407E-A947-70E740481C1C}">
                <a14:useLocalDpi xmlns:a14="http://schemas.microsoft.com/office/drawing/2010/main" val="0"/>
              </a:ext>
            </a:extLst>
          </a:blip>
          <a:srcRect t="73376"/>
          <a:stretch/>
        </p:blipFill>
        <p:spPr bwMode="auto">
          <a:xfrm>
            <a:off x="3454401" y="5511801"/>
            <a:ext cx="4088007" cy="10271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D41371-3138-4E40-B77F-97B6466A2295}"/>
              </a:ext>
            </a:extLst>
          </p:cNvPr>
          <p:cNvSpPr txBox="1"/>
          <p:nvPr/>
        </p:nvSpPr>
        <p:spPr>
          <a:xfrm>
            <a:off x="263071" y="2277631"/>
            <a:ext cx="11564257" cy="1938992"/>
          </a:xfrm>
          <a:prstGeom prst="rect">
            <a:avLst/>
          </a:prstGeom>
          <a:noFill/>
        </p:spPr>
        <p:txBody>
          <a:bodyPr wrap="square">
            <a:spAutoFit/>
          </a:bodyPr>
          <a:lstStyle/>
          <a:p>
            <a:r>
              <a:rPr lang="en-US" sz="4000" b="1" dirty="0">
                <a:solidFill>
                  <a:srgbClr val="C00000"/>
                </a:solidFill>
                <a:latin typeface="Arial"/>
                <a:cs typeface="Arial"/>
              </a:rPr>
              <a:t>Your service dates and accrued annual leave balance will not be accurately reflected in Banner until after receipt of your 2</a:t>
            </a:r>
            <a:r>
              <a:rPr lang="en-US" sz="4000" b="1" baseline="30000" dirty="0">
                <a:solidFill>
                  <a:srgbClr val="C00000"/>
                </a:solidFill>
                <a:latin typeface="Arial"/>
                <a:cs typeface="Arial"/>
              </a:rPr>
              <a:t>nd</a:t>
            </a:r>
            <a:r>
              <a:rPr lang="en-US" sz="4000" b="1" dirty="0">
                <a:solidFill>
                  <a:srgbClr val="C00000"/>
                </a:solidFill>
                <a:latin typeface="Arial"/>
                <a:cs typeface="Arial"/>
              </a:rPr>
              <a:t> paycheck.</a:t>
            </a:r>
            <a:endParaRPr lang="en-US" sz="4000" dirty="0">
              <a:solidFill>
                <a:srgbClr val="FF0000"/>
              </a:solidFill>
            </a:endParaRPr>
          </a:p>
        </p:txBody>
      </p:sp>
      <p:sp>
        <p:nvSpPr>
          <p:cNvPr id="7" name="Date Placeholder 6">
            <a:extLst>
              <a:ext uri="{FF2B5EF4-FFF2-40B4-BE49-F238E27FC236}">
                <a16:creationId xmlns:a16="http://schemas.microsoft.com/office/drawing/2014/main" id="{62D87516-ED93-4513-8183-4583664F600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705713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4" y="1469"/>
            <a:ext cx="10972800" cy="1143000"/>
          </a:xfrm>
        </p:spPr>
        <p:txBody>
          <a:bodyPr/>
          <a:lstStyle/>
          <a:p>
            <a:r>
              <a:rPr lang="en-US" dirty="0"/>
              <a:t>Retirement</a:t>
            </a:r>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19</a:t>
            </a:fld>
            <a:endParaRPr lang="en-US" altLang="en-US"/>
          </a:p>
        </p:txBody>
      </p:sp>
      <p:sp>
        <p:nvSpPr>
          <p:cNvPr id="5" name="Content Placeholder 4"/>
          <p:cNvSpPr>
            <a:spLocks noGrp="1"/>
          </p:cNvSpPr>
          <p:nvPr>
            <p:ph idx="1"/>
          </p:nvPr>
        </p:nvSpPr>
        <p:spPr>
          <a:xfrm>
            <a:off x="100759" y="743289"/>
            <a:ext cx="3344450" cy="2605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ctr">
              <a:buNone/>
            </a:pPr>
            <a:r>
              <a:rPr lang="en-US" b="1" dirty="0"/>
              <a:t>VRS </a:t>
            </a:r>
          </a:p>
          <a:p>
            <a:pPr marL="0" indent="0" algn="ctr">
              <a:buNone/>
            </a:pPr>
            <a:r>
              <a:rPr lang="en-US" b="1" dirty="0"/>
              <a:t>Hybrid Plan </a:t>
            </a:r>
          </a:p>
          <a:p>
            <a:pPr marL="0" indent="0" algn="ctr">
              <a:buNone/>
            </a:pPr>
            <a:r>
              <a:rPr lang="en-US" sz="3200" b="1" dirty="0"/>
              <a:t>or </a:t>
            </a:r>
          </a:p>
          <a:p>
            <a:pPr marL="0" indent="0" algn="ctr">
              <a:buNone/>
            </a:pPr>
            <a:r>
              <a:rPr lang="en-US" sz="3200" b="1" dirty="0"/>
              <a:t>ORP</a:t>
            </a:r>
          </a:p>
        </p:txBody>
      </p:sp>
      <p:sp>
        <p:nvSpPr>
          <p:cNvPr id="6" name="TextBox 5"/>
          <p:cNvSpPr txBox="1"/>
          <p:nvPr/>
        </p:nvSpPr>
        <p:spPr>
          <a:xfrm>
            <a:off x="698740" y="3610155"/>
            <a:ext cx="2580362" cy="1077218"/>
          </a:xfrm>
          <a:prstGeom prst="rect">
            <a:avLst/>
          </a:prstGeom>
          <a:noFill/>
        </p:spPr>
        <p:txBody>
          <a:bodyPr wrap="square" rtlCol="0">
            <a:spAutoFit/>
          </a:bodyPr>
          <a:lstStyle/>
          <a:p>
            <a:r>
              <a:rPr lang="en-US" sz="3200" b="1" dirty="0">
                <a:solidFill>
                  <a:schemeClr val="accent1"/>
                </a:solidFill>
              </a:rPr>
              <a:t>       5% Required</a:t>
            </a:r>
          </a:p>
        </p:txBody>
      </p:sp>
      <p:sp>
        <p:nvSpPr>
          <p:cNvPr id="7" name="Oval 6"/>
          <p:cNvSpPr/>
          <p:nvPr/>
        </p:nvSpPr>
        <p:spPr>
          <a:xfrm>
            <a:off x="8614187" y="1294489"/>
            <a:ext cx="3350751" cy="2404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401(a)</a:t>
            </a:r>
          </a:p>
          <a:p>
            <a:pPr algn="ctr"/>
            <a:r>
              <a:rPr lang="en-US" sz="3200" b="1" dirty="0"/>
              <a:t>Cash Match</a:t>
            </a:r>
          </a:p>
          <a:p>
            <a:pPr algn="ctr"/>
            <a:r>
              <a:rPr lang="en-US" sz="2000" b="1" dirty="0"/>
              <a:t>$$$$$</a:t>
            </a:r>
          </a:p>
        </p:txBody>
      </p:sp>
      <p:sp>
        <p:nvSpPr>
          <p:cNvPr id="9" name="Oval 8"/>
          <p:cNvSpPr/>
          <p:nvPr/>
        </p:nvSpPr>
        <p:spPr>
          <a:xfrm>
            <a:off x="4490026" y="3554870"/>
            <a:ext cx="3154154" cy="2327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457(b)</a:t>
            </a:r>
          </a:p>
          <a:p>
            <a:pPr algn="ctr"/>
            <a:endParaRPr lang="en-US" sz="1050" b="1" dirty="0">
              <a:cs typeface="Arial"/>
            </a:endParaRPr>
          </a:p>
          <a:p>
            <a:pPr algn="ctr"/>
            <a:r>
              <a:rPr lang="en-US" sz="3200" b="1" dirty="0"/>
              <a:t>and/or</a:t>
            </a:r>
          </a:p>
          <a:p>
            <a:pPr algn="ctr"/>
            <a:endParaRPr lang="en-US" sz="1000" b="1" dirty="0">
              <a:cs typeface="Arial"/>
            </a:endParaRPr>
          </a:p>
          <a:p>
            <a:pPr algn="ctr"/>
            <a:r>
              <a:rPr lang="en-US" sz="3200" b="1" dirty="0"/>
              <a:t>403(b)</a:t>
            </a:r>
            <a:endParaRPr lang="en-US" sz="3200" b="1">
              <a:cs typeface="Arial"/>
            </a:endParaRPr>
          </a:p>
        </p:txBody>
      </p:sp>
      <p:sp>
        <p:nvSpPr>
          <p:cNvPr id="8" name="TextBox 7"/>
          <p:cNvSpPr txBox="1"/>
          <p:nvPr/>
        </p:nvSpPr>
        <p:spPr>
          <a:xfrm>
            <a:off x="8772336" y="3969588"/>
            <a:ext cx="3299540" cy="1077218"/>
          </a:xfrm>
          <a:prstGeom prst="rect">
            <a:avLst/>
          </a:prstGeom>
          <a:noFill/>
        </p:spPr>
        <p:txBody>
          <a:bodyPr wrap="square" rtlCol="0">
            <a:spAutoFit/>
          </a:bodyPr>
          <a:lstStyle/>
          <a:p>
            <a:pPr algn="ctr"/>
            <a:r>
              <a:rPr lang="en-US" sz="3200" b="1" dirty="0">
                <a:solidFill>
                  <a:schemeClr val="accent1"/>
                </a:solidFill>
              </a:rPr>
              <a:t>Highly Recommended</a:t>
            </a:r>
          </a:p>
        </p:txBody>
      </p:sp>
      <p:sp>
        <p:nvSpPr>
          <p:cNvPr id="11" name="TextBox 10"/>
          <p:cNvSpPr txBox="1"/>
          <p:nvPr/>
        </p:nvSpPr>
        <p:spPr>
          <a:xfrm>
            <a:off x="4822146" y="5951489"/>
            <a:ext cx="2720235" cy="584775"/>
          </a:xfrm>
          <a:prstGeom prst="rect">
            <a:avLst/>
          </a:prstGeom>
          <a:noFill/>
        </p:spPr>
        <p:txBody>
          <a:bodyPr wrap="square" rtlCol="0">
            <a:spAutoFit/>
          </a:bodyPr>
          <a:lstStyle/>
          <a:p>
            <a:r>
              <a:rPr lang="en-US" sz="3200" b="1" dirty="0">
                <a:solidFill>
                  <a:schemeClr val="accent1"/>
                </a:solidFill>
              </a:rPr>
              <a:t>  Optional</a:t>
            </a:r>
          </a:p>
        </p:txBody>
      </p:sp>
      <p:sp>
        <p:nvSpPr>
          <p:cNvPr id="14" name="Oval 13">
            <a:extLst>
              <a:ext uri="{FF2B5EF4-FFF2-40B4-BE49-F238E27FC236}">
                <a16:creationId xmlns:a16="http://schemas.microsoft.com/office/drawing/2014/main" id="{96D09DB1-B4B4-790D-ACEE-849BD95A7541}"/>
              </a:ext>
            </a:extLst>
          </p:cNvPr>
          <p:cNvSpPr/>
          <p:nvPr/>
        </p:nvSpPr>
        <p:spPr>
          <a:xfrm>
            <a:off x="4449529" y="969581"/>
            <a:ext cx="3111021" cy="2457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t>4% Voluntary Hybrid </a:t>
            </a:r>
            <a:endParaRPr lang="en-US" sz="2400" dirty="0">
              <a:cs typeface="Arial"/>
            </a:endParaRPr>
          </a:p>
          <a:p>
            <a:pPr algn="ctr"/>
            <a:r>
              <a:rPr lang="en-US" sz="2400" b="1" dirty="0"/>
              <a:t>Contributions</a:t>
            </a:r>
            <a:endParaRPr lang="en-US" sz="2400" dirty="0">
              <a:cs typeface="Arial"/>
            </a:endParaRPr>
          </a:p>
        </p:txBody>
      </p:sp>
      <p:sp>
        <p:nvSpPr>
          <p:cNvPr id="10" name="Date Placeholder 9">
            <a:extLst>
              <a:ext uri="{FF2B5EF4-FFF2-40B4-BE49-F238E27FC236}">
                <a16:creationId xmlns:a16="http://schemas.microsoft.com/office/drawing/2014/main" id="{FC1BFFE1-8189-4E43-B46F-A97853C72C8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01548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Agenda</a:t>
            </a:r>
          </a:p>
        </p:txBody>
      </p:sp>
      <p:sp>
        <p:nvSpPr>
          <p:cNvPr id="4" name="Content Placeholder 3"/>
          <p:cNvSpPr>
            <a:spLocks noGrp="1"/>
          </p:cNvSpPr>
          <p:nvPr>
            <p:ph idx="1"/>
          </p:nvPr>
        </p:nvSpPr>
        <p:spPr/>
        <p:txBody>
          <a:bodyPr/>
          <a:lstStyle/>
          <a:p>
            <a:pPr>
              <a:spcAft>
                <a:spcPts val="2400"/>
              </a:spcAft>
            </a:pPr>
            <a:r>
              <a:rPr lang="en-US" dirty="0"/>
              <a:t>Welcome Remarks</a:t>
            </a:r>
          </a:p>
          <a:p>
            <a:pPr>
              <a:spcAft>
                <a:spcPts val="2400"/>
              </a:spcAft>
            </a:pPr>
            <a:r>
              <a:rPr lang="en-US" dirty="0"/>
              <a:t>Part One – Getting Started</a:t>
            </a:r>
          </a:p>
          <a:p>
            <a:pPr>
              <a:spcAft>
                <a:spcPts val="2400"/>
              </a:spcAft>
            </a:pPr>
            <a:r>
              <a:rPr lang="en-US" dirty="0"/>
              <a:t>Part Two – Retirement and Related Plans</a:t>
            </a:r>
          </a:p>
          <a:p>
            <a:pPr>
              <a:spcAft>
                <a:spcPts val="2400"/>
              </a:spcAft>
            </a:pPr>
            <a:r>
              <a:rPr lang="en-US" dirty="0"/>
              <a:t>Part Three – Healthcare Plans</a:t>
            </a:r>
          </a:p>
          <a:p>
            <a:pPr>
              <a:spcAft>
                <a:spcPts val="2400"/>
              </a:spcAft>
            </a:pPr>
            <a:r>
              <a:rPr lang="en-US" dirty="0"/>
              <a:t>Part Four – Voluntary Benefits</a:t>
            </a:r>
          </a:p>
        </p:txBody>
      </p:sp>
      <p:sp>
        <p:nvSpPr>
          <p:cNvPr id="3" name="Slide Number Placeholder 2"/>
          <p:cNvSpPr>
            <a:spLocks noGrp="1"/>
          </p:cNvSpPr>
          <p:nvPr>
            <p:ph type="sldNum" sz="quarter" idx="12"/>
          </p:nvPr>
        </p:nvSpPr>
        <p:spPr/>
        <p:txBody>
          <a:bodyPr/>
          <a:lstStyle/>
          <a:p>
            <a:pPr>
              <a:defRPr/>
            </a:pPr>
            <a:fld id="{CB081BCB-FE70-4990-B6CC-0F28BBE14E88}" type="slidenum">
              <a:rPr lang="en-US" smtClean="0"/>
              <a:pPr>
                <a:defRPr/>
              </a:pPr>
              <a:t>2</a:t>
            </a:fld>
            <a:endParaRPr lang="en-US" dirty="0"/>
          </a:p>
        </p:txBody>
      </p:sp>
      <p:sp>
        <p:nvSpPr>
          <p:cNvPr id="6" name="Date Placeholder 5">
            <a:extLst>
              <a:ext uri="{FF2B5EF4-FFF2-40B4-BE49-F238E27FC236}">
                <a16:creationId xmlns:a16="http://schemas.microsoft.com/office/drawing/2014/main" id="{CA77359C-C9C3-4D7A-897C-0867FA8593E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77882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510167"/>
            <a:ext cx="10972800" cy="1143000"/>
          </a:xfrm>
        </p:spPr>
        <p:txBody>
          <a:bodyPr>
            <a:normAutofit/>
          </a:bodyPr>
          <a:lstStyle/>
          <a:p>
            <a:pPr algn="ctr">
              <a:defRPr/>
            </a:pPr>
            <a:r>
              <a:rPr lang="en-US" dirty="0"/>
              <a:t>Retirement: Definitions</a:t>
            </a:r>
          </a:p>
        </p:txBody>
      </p:sp>
      <p:sp>
        <p:nvSpPr>
          <p:cNvPr id="121859" name="Content Placeholder 2"/>
          <p:cNvSpPr>
            <a:spLocks noGrp="1"/>
          </p:cNvSpPr>
          <p:nvPr>
            <p:ph idx="1"/>
          </p:nvPr>
        </p:nvSpPr>
        <p:spPr>
          <a:xfrm>
            <a:off x="415565" y="1653167"/>
            <a:ext cx="11573236" cy="4297052"/>
          </a:xfrm>
        </p:spPr>
        <p:txBody>
          <a:bodyPr>
            <a:normAutofit/>
          </a:bodyPr>
          <a:lstStyle/>
          <a:p>
            <a:pPr marL="0" indent="0" algn="ctr">
              <a:buNone/>
            </a:pPr>
            <a:endParaRPr lang="en-US" altLang="en-US" sz="2400" b="1" i="1" dirty="0"/>
          </a:p>
          <a:p>
            <a:pPr lvl="1"/>
            <a:r>
              <a:rPr lang="en-US" altLang="en-US" b="1" dirty="0"/>
              <a:t>Defined Benefit </a:t>
            </a:r>
            <a:r>
              <a:rPr lang="en-US" altLang="en-US" dirty="0"/>
              <a:t>– benefit you receive for the rest of your life following retirement as a “pension” or monthly benefit.  Benefit is based on a formula.</a:t>
            </a:r>
          </a:p>
          <a:p>
            <a:pPr lvl="1"/>
            <a:endParaRPr lang="en-US" altLang="en-US" sz="2400" dirty="0"/>
          </a:p>
          <a:p>
            <a:pPr lvl="1"/>
            <a:r>
              <a:rPr lang="en-US" altLang="en-US" b="1" dirty="0"/>
              <a:t>Defined Contribution </a:t>
            </a:r>
            <a:r>
              <a:rPr lang="en-US" altLang="en-US" dirty="0"/>
              <a:t>– benefit you receive in retirement is based on investment results of your contributions into a fund(s) and how your investment(s) performed.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sp>
        <p:nvSpPr>
          <p:cNvPr id="5" name="Date Placeholder 4">
            <a:extLst>
              <a:ext uri="{FF2B5EF4-FFF2-40B4-BE49-F238E27FC236}">
                <a16:creationId xmlns:a16="http://schemas.microsoft.com/office/drawing/2014/main" id="{0076F955-EEA1-47DB-B951-DFC169562D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Regular"/>
                <a:ea typeface="+mn-ea"/>
              </a:rPr>
              <a:t>Rev. 01/2023</a:t>
            </a:r>
          </a:p>
        </p:txBody>
      </p:sp>
    </p:spTree>
    <p:extLst>
      <p:ext uri="{BB962C8B-B14F-4D97-AF65-F5344CB8AC3E}">
        <p14:creationId xmlns:p14="http://schemas.microsoft.com/office/powerpoint/2010/main" val="129058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542976"/>
            <a:ext cx="12192001" cy="1050297"/>
          </a:xfrm>
        </p:spPr>
        <p:txBody>
          <a:bodyPr>
            <a:normAutofit fontScale="90000"/>
          </a:bodyPr>
          <a:lstStyle/>
          <a:p>
            <a:pPr>
              <a:defRPr/>
            </a:pPr>
            <a:r>
              <a:rPr lang="en-US" dirty="0"/>
              <a:t>Retirement: Hybrid Benefit Plan</a:t>
            </a:r>
            <a:br>
              <a:rPr lang="en-US" dirty="0"/>
            </a:br>
            <a:endParaRPr lang="en-US" dirty="0">
              <a:latin typeface="Arial Black" pitchFamily="34" charset="0"/>
            </a:endParaRPr>
          </a:p>
        </p:txBody>
      </p:sp>
      <p:sp>
        <p:nvSpPr>
          <p:cNvPr id="135171" name="TextBox 3"/>
          <p:cNvSpPr txBox="1">
            <a:spLocks noChangeArrowheads="1"/>
          </p:cNvSpPr>
          <p:nvPr/>
        </p:nvSpPr>
        <p:spPr bwMode="auto">
          <a:xfrm>
            <a:off x="225631" y="1613871"/>
            <a:ext cx="12192000" cy="444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Monotype Sorts" pitchFamily="2" charset="2"/>
              <a:buChar char="u"/>
              <a:defRPr sz="3200">
                <a:solidFill>
                  <a:schemeClr val="tx1"/>
                </a:solidFill>
                <a:latin typeface="Times New Roman" panose="02020603050405020304" pitchFamily="18" charset="0"/>
              </a:defRPr>
            </a:lvl1pPr>
            <a:lvl2pPr>
              <a:spcBef>
                <a:spcPct val="20000"/>
              </a:spcBef>
              <a:buClr>
                <a:schemeClr val="tx1"/>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SzPct val="65000"/>
              <a:buFont typeface="Monotype Sorts" pitchFamily="2" charset="2"/>
              <a:buChar char="u"/>
              <a:defRPr sz="2000">
                <a:solidFill>
                  <a:schemeClr val="tx1"/>
                </a:solidFill>
                <a:latin typeface="Times New Roman" panose="02020603050405020304" pitchFamily="18" charset="0"/>
              </a:defRPr>
            </a:lvl4pPr>
            <a:lvl5pPr marL="2057400" indent="-228600">
              <a:spcBef>
                <a:spcPct val="20000"/>
              </a:spcBef>
              <a:buClr>
                <a:schemeClr val="tx2"/>
              </a:buClr>
              <a:buSzPct val="65000"/>
              <a:buFont typeface="Monotype Sorts"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Times New Roman" panose="02020603050405020304" pitchFamily="18" charset="0"/>
              </a:defRPr>
            </a:lvl9pPr>
          </a:lstStyle>
          <a:p>
            <a:pPr>
              <a:buSzPct val="95000"/>
              <a:buNone/>
              <a:defRPr/>
            </a:pPr>
            <a:r>
              <a:rPr lang="en-US" altLang="en-US" sz="2600" dirty="0">
                <a:latin typeface="Arial" panose="020B0604020202020204" pitchFamily="34" charset="0"/>
                <a:cs typeface="Arial" panose="020B0604020202020204" pitchFamily="34" charset="0"/>
              </a:rPr>
              <a:t>Each pay, 5% of your gross pay (pre-tax) goes toward retirement:</a:t>
            </a:r>
          </a:p>
          <a:p>
            <a:pPr marL="1600200" lvl="2" indent="-457200">
              <a:buSzPct val="9500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4% to the “</a:t>
            </a:r>
            <a:r>
              <a:rPr lang="en-US" altLang="en-US" sz="2200" b="1" dirty="0">
                <a:latin typeface="Arial" panose="020B0604020202020204" pitchFamily="34" charset="0"/>
                <a:cs typeface="Arial" panose="020B0604020202020204" pitchFamily="34" charset="0"/>
              </a:rPr>
              <a:t>defined benefit” (DB) </a:t>
            </a:r>
            <a:r>
              <a:rPr lang="en-US" altLang="en-US" sz="2200" dirty="0">
                <a:latin typeface="Arial" panose="020B0604020202020204" pitchFamily="34" charset="0"/>
                <a:cs typeface="Arial" panose="020B0604020202020204" pitchFamily="34" charset="0"/>
              </a:rPr>
              <a:t>component</a:t>
            </a:r>
          </a:p>
          <a:p>
            <a:pPr marL="1600200" lvl="2" indent="-457200">
              <a:buSzPct val="95000"/>
              <a:buFont typeface="Arial" panose="020B0604020202020204" pitchFamily="34" charset="0"/>
              <a:buChar char="•"/>
              <a:defRPr/>
            </a:pPr>
            <a:r>
              <a:rPr lang="en-US" altLang="en-US" sz="2200" dirty="0">
                <a:latin typeface="Arial" panose="020B0604020202020204" pitchFamily="34" charset="0"/>
                <a:cs typeface="Arial" panose="020B0604020202020204" pitchFamily="34" charset="0"/>
              </a:rPr>
              <a:t>1% to the “</a:t>
            </a:r>
            <a:r>
              <a:rPr lang="en-US" altLang="en-US" sz="2200" b="1" dirty="0">
                <a:latin typeface="Arial" panose="020B0604020202020204" pitchFamily="34" charset="0"/>
                <a:cs typeface="Arial" panose="020B0604020202020204" pitchFamily="34" charset="0"/>
              </a:rPr>
              <a:t>defined contribution” (DC) </a:t>
            </a:r>
            <a:r>
              <a:rPr lang="en-US" altLang="en-US" sz="2200" dirty="0">
                <a:latin typeface="Arial" panose="020B0604020202020204" pitchFamily="34" charset="0"/>
                <a:cs typeface="Arial" panose="020B0604020202020204" pitchFamily="34" charset="0"/>
              </a:rPr>
              <a:t>component</a:t>
            </a:r>
          </a:p>
          <a:p>
            <a:pPr marL="1600200" lvl="2" indent="-457200">
              <a:buSzPct val="95000"/>
              <a:buFont typeface="Arial" panose="020B0604020202020204" pitchFamily="34" charset="0"/>
              <a:buChar char="•"/>
              <a:defRPr/>
            </a:pPr>
            <a:endParaRPr lang="en-US" altLang="en-US" sz="2200" dirty="0">
              <a:latin typeface="Arial" panose="020B0604020202020204" pitchFamily="34" charset="0"/>
              <a:cs typeface="Arial" panose="020B0604020202020204" pitchFamily="34" charset="0"/>
            </a:endParaRPr>
          </a:p>
          <a:p>
            <a:pPr lvl="1">
              <a:buSzPct val="95000"/>
              <a:buNone/>
              <a:defRPr/>
            </a:pPr>
            <a:r>
              <a:rPr lang="en-US" altLang="en-US" sz="2600" dirty="0">
                <a:latin typeface="Arial" panose="020B0604020202020204" pitchFamily="34" charset="0"/>
                <a:cs typeface="Arial" panose="020B0604020202020204" pitchFamily="34" charset="0"/>
              </a:rPr>
              <a:t>        Hybrid DB defined benefit at retirement is based on formula: </a:t>
            </a:r>
          </a:p>
          <a:p>
            <a:pPr lvl="2" indent="0">
              <a:buSzPct val="95000"/>
              <a:buNone/>
              <a:defRPr/>
            </a:pPr>
            <a:r>
              <a:rPr lang="en-US" altLang="en-US" sz="2200" dirty="0">
                <a:latin typeface="Arial" panose="020B0604020202020204" pitchFamily="34" charset="0"/>
                <a:cs typeface="Arial" panose="020B0604020202020204" pitchFamily="34" charset="0"/>
              </a:rPr>
              <a:t>	(Average of final compensation </a:t>
            </a:r>
            <a:r>
              <a:rPr lang="en-US" altLang="en-US" sz="1400" dirty="0">
                <a:latin typeface="Arial" panose="020B0604020202020204" pitchFamily="34" charset="0"/>
                <a:cs typeface="Arial" panose="020B0604020202020204" pitchFamily="34" charset="0"/>
              </a:rPr>
              <a:t>x</a:t>
            </a:r>
            <a:r>
              <a:rPr lang="en-US" altLang="en-US" sz="2200" dirty="0">
                <a:latin typeface="Arial" panose="020B0604020202020204" pitchFamily="34" charset="0"/>
                <a:cs typeface="Arial" panose="020B0604020202020204" pitchFamily="34" charset="0"/>
              </a:rPr>
              <a:t> 1% </a:t>
            </a:r>
            <a:r>
              <a:rPr lang="en-US" altLang="en-US" sz="1400" dirty="0">
                <a:latin typeface="Arial" panose="020B0604020202020204" pitchFamily="34" charset="0"/>
                <a:cs typeface="Arial" panose="020B0604020202020204" pitchFamily="34" charset="0"/>
              </a:rPr>
              <a:t>x</a:t>
            </a:r>
            <a:r>
              <a:rPr lang="en-US" altLang="en-US" sz="2200" dirty="0">
                <a:latin typeface="Arial" panose="020B0604020202020204" pitchFamily="34" charset="0"/>
                <a:cs typeface="Arial" panose="020B0604020202020204" pitchFamily="34" charset="0"/>
              </a:rPr>
              <a:t> years of service) /12</a:t>
            </a:r>
          </a:p>
          <a:p>
            <a:pPr lvl="2" indent="0">
              <a:buSzPct val="95000"/>
              <a:buNone/>
              <a:defRPr/>
            </a:pPr>
            <a:r>
              <a:rPr lang="en-US" altLang="en-US" sz="2400" dirty="0">
                <a:latin typeface="Arial" panose="020B0604020202020204" pitchFamily="34" charset="0"/>
                <a:cs typeface="Arial" panose="020B0604020202020204" pitchFamily="34" charset="0"/>
              </a:rPr>
              <a:t> </a:t>
            </a:r>
          </a:p>
          <a:p>
            <a:pPr lvl="2" indent="0">
              <a:buSzPct val="95000"/>
              <a:buNone/>
              <a:defRPr/>
            </a:pPr>
            <a:r>
              <a:rPr lang="en-US" altLang="en-US" sz="2400" dirty="0">
                <a:latin typeface="Arial" panose="020B0604020202020204" pitchFamily="34" charset="0"/>
                <a:cs typeface="Arial" panose="020B0604020202020204" pitchFamily="34" charset="0"/>
              </a:rPr>
              <a:t>Hybrid DC defined contribution at retirement is based on investment results.</a:t>
            </a:r>
            <a:endParaRPr lang="en-US" altLang="en-US" sz="2200" dirty="0">
              <a:latin typeface="Arial" panose="020B0604020202020204" pitchFamily="34" charset="0"/>
              <a:cs typeface="Arial" panose="020B0604020202020204" pitchFamily="34" charset="0"/>
            </a:endParaRPr>
          </a:p>
          <a:p>
            <a:pPr marL="914400" lvl="1" indent="-457200">
              <a:buSzPct val="95000"/>
              <a:buFont typeface="Arial" panose="020B0604020202020204" pitchFamily="34" charset="0"/>
              <a:buChar char="•"/>
              <a:defRPr/>
            </a:pPr>
            <a:endParaRPr lang="en-US" altLang="en-US" sz="2600" dirty="0">
              <a:latin typeface="Arial" panose="020B0604020202020204" pitchFamily="34" charset="0"/>
              <a:cs typeface="Arial" panose="020B0604020202020204" pitchFamily="34" charset="0"/>
            </a:endParaRPr>
          </a:p>
          <a:p>
            <a:pPr lvl="1">
              <a:buSzPct val="95000"/>
              <a:buNone/>
              <a:defRPr/>
            </a:pPr>
            <a:r>
              <a:rPr lang="en-US" altLang="en-US" sz="2600"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73F7EFFD-D921-472C-A219-3FDF38A95784}" type="slidenum">
              <a:rPr lang="en-US" altLang="en-US" smtClean="0"/>
              <a:pPr>
                <a:defRPr/>
              </a:pPr>
              <a:t>21</a:t>
            </a:fld>
            <a:endParaRPr lang="en-US" altLang="en-US"/>
          </a:p>
        </p:txBody>
      </p:sp>
      <p:pic>
        <p:nvPicPr>
          <p:cNvPr id="7" name="Picture 6" descr="vrs.png"/>
          <p:cNvPicPr>
            <a:picLocks noChangeAspect="1"/>
          </p:cNvPicPr>
          <p:nvPr/>
        </p:nvPicPr>
        <p:blipFill>
          <a:blip r:embed="rId3" cstate="print"/>
          <a:stretch>
            <a:fillRect/>
          </a:stretch>
        </p:blipFill>
        <p:spPr>
          <a:xfrm>
            <a:off x="498763" y="4675652"/>
            <a:ext cx="771131" cy="395082"/>
          </a:xfrm>
          <a:prstGeom prst="rect">
            <a:avLst/>
          </a:prstGeom>
        </p:spPr>
      </p:pic>
      <p:pic>
        <p:nvPicPr>
          <p:cNvPr id="4" name="Picture 3">
            <a:extLst>
              <a:ext uri="{FF2B5EF4-FFF2-40B4-BE49-F238E27FC236}">
                <a16:creationId xmlns:a16="http://schemas.microsoft.com/office/drawing/2014/main" id="{A2A3E275-1326-4A61-B9F9-EA691B0EF5C5}"/>
              </a:ext>
            </a:extLst>
          </p:cNvPr>
          <p:cNvPicPr>
            <a:picLocks noChangeAspect="1"/>
          </p:cNvPicPr>
          <p:nvPr/>
        </p:nvPicPr>
        <p:blipFill>
          <a:blip r:embed="rId4"/>
          <a:stretch>
            <a:fillRect/>
          </a:stretch>
        </p:blipFill>
        <p:spPr>
          <a:xfrm>
            <a:off x="605406" y="3429000"/>
            <a:ext cx="782712" cy="203886"/>
          </a:xfrm>
          <a:prstGeom prst="rect">
            <a:avLst/>
          </a:prstGeom>
        </p:spPr>
      </p:pic>
      <p:sp>
        <p:nvSpPr>
          <p:cNvPr id="5" name="Date Placeholder 4">
            <a:extLst>
              <a:ext uri="{FF2B5EF4-FFF2-40B4-BE49-F238E27FC236}">
                <a16:creationId xmlns:a16="http://schemas.microsoft.com/office/drawing/2014/main" id="{3D2F06C7-A7E6-480C-B6ED-7D19A58D4A4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4367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1FC94-072E-4E5C-8712-BFE94A076081}"/>
              </a:ext>
            </a:extLst>
          </p:cNvPr>
          <p:cNvSpPr>
            <a:spLocks noGrp="1"/>
          </p:cNvSpPr>
          <p:nvPr>
            <p:ph type="sldNum" sz="quarter" idx="12"/>
          </p:nvPr>
        </p:nvSpPr>
        <p:spPr/>
        <p:txBody>
          <a:bodyPr/>
          <a:lstStyle/>
          <a:p>
            <a:pPr>
              <a:defRPr/>
            </a:pPr>
            <a:fld id="{ABF056AA-1A3A-44B9-B9A6-9E917FF3BFC4}" type="slidenum">
              <a:rPr lang="en-US" altLang="en-US" smtClean="0"/>
              <a:pPr>
                <a:defRPr/>
              </a:pPr>
              <a:t>22</a:t>
            </a:fld>
            <a:endParaRPr lang="en-US" altLang="en-US"/>
          </a:p>
        </p:txBody>
      </p:sp>
      <p:pic>
        <p:nvPicPr>
          <p:cNvPr id="5" name="Picture 4">
            <a:extLst>
              <a:ext uri="{FF2B5EF4-FFF2-40B4-BE49-F238E27FC236}">
                <a16:creationId xmlns:a16="http://schemas.microsoft.com/office/drawing/2014/main" id="{238C837C-7240-4697-B129-05835D08FCD0}"/>
              </a:ext>
            </a:extLst>
          </p:cNvPr>
          <p:cNvPicPr>
            <a:picLocks noChangeAspect="1"/>
          </p:cNvPicPr>
          <p:nvPr/>
        </p:nvPicPr>
        <p:blipFill rotWithShape="1">
          <a:blip r:embed="rId3"/>
          <a:srcRect t="31603"/>
          <a:stretch/>
        </p:blipFill>
        <p:spPr>
          <a:xfrm>
            <a:off x="1978522" y="665180"/>
            <a:ext cx="8540892" cy="4934369"/>
          </a:xfrm>
          <a:prstGeom prst="rect">
            <a:avLst/>
          </a:prstGeom>
        </p:spPr>
      </p:pic>
      <p:sp>
        <p:nvSpPr>
          <p:cNvPr id="7" name="Oval 6">
            <a:extLst>
              <a:ext uri="{FF2B5EF4-FFF2-40B4-BE49-F238E27FC236}">
                <a16:creationId xmlns:a16="http://schemas.microsoft.com/office/drawing/2014/main" id="{96D09DB1-B4B4-790D-ACEE-849BD95A7541}"/>
              </a:ext>
            </a:extLst>
          </p:cNvPr>
          <p:cNvSpPr/>
          <p:nvPr/>
        </p:nvSpPr>
        <p:spPr>
          <a:xfrm>
            <a:off x="1507486" y="2902619"/>
            <a:ext cx="3082267" cy="23278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b="1" dirty="0"/>
          </a:p>
          <a:p>
            <a:pPr algn="ctr"/>
            <a:endParaRPr lang="en-US" sz="2400" b="1" dirty="0"/>
          </a:p>
          <a:p>
            <a:pPr algn="ctr"/>
            <a:r>
              <a:rPr lang="en-US" sz="2400" b="1" dirty="0"/>
              <a:t>4% Voluntary Hybrid</a:t>
            </a:r>
            <a:endParaRPr lang="en-US" dirty="0">
              <a:cs typeface="Arial"/>
            </a:endParaRPr>
          </a:p>
          <a:p>
            <a:pPr algn="ctr"/>
            <a:r>
              <a:rPr lang="en-US" sz="2400" b="1" dirty="0">
                <a:cs typeface="Arial"/>
              </a:rPr>
              <a:t>Contributions</a:t>
            </a:r>
            <a:r>
              <a:rPr lang="en-US" sz="3200" b="1" dirty="0">
                <a:cs typeface="Arial"/>
              </a:rPr>
              <a:t> </a:t>
            </a:r>
            <a:endParaRPr lang="en-US" dirty="0"/>
          </a:p>
          <a:p>
            <a:pPr algn="ctr"/>
            <a:endParaRPr lang="en-US" sz="3200" b="1" dirty="0">
              <a:cs typeface="Arial"/>
            </a:endParaRPr>
          </a:p>
        </p:txBody>
      </p:sp>
      <p:sp>
        <p:nvSpPr>
          <p:cNvPr id="4" name="Date Placeholder 3">
            <a:extLst>
              <a:ext uri="{FF2B5EF4-FFF2-40B4-BE49-F238E27FC236}">
                <a16:creationId xmlns:a16="http://schemas.microsoft.com/office/drawing/2014/main" id="{8D30D865-CE0D-4947-995D-397F50AAEBE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00320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CD976-5455-4865-BC99-8A1F2FE396BA}"/>
              </a:ext>
            </a:extLst>
          </p:cNvPr>
          <p:cNvSpPr>
            <a:spLocks noGrp="1"/>
          </p:cNvSpPr>
          <p:nvPr>
            <p:ph type="sldNum" sz="quarter" idx="12"/>
          </p:nvPr>
        </p:nvSpPr>
        <p:spPr/>
        <p:txBody>
          <a:bodyPr/>
          <a:lstStyle/>
          <a:p>
            <a:pPr>
              <a:defRPr/>
            </a:pPr>
            <a:fld id="{73F7EFFD-D921-472C-A219-3FDF38A95784}" type="slidenum">
              <a:rPr lang="en-US" altLang="en-US" smtClean="0"/>
              <a:pPr>
                <a:defRPr/>
              </a:pPr>
              <a:t>23</a:t>
            </a:fld>
            <a:endParaRPr lang="en-US" altLang="en-US"/>
          </a:p>
        </p:txBody>
      </p:sp>
      <p:pic>
        <p:nvPicPr>
          <p:cNvPr id="3" name="Picture 2">
            <a:extLst>
              <a:ext uri="{FF2B5EF4-FFF2-40B4-BE49-F238E27FC236}">
                <a16:creationId xmlns:a16="http://schemas.microsoft.com/office/drawing/2014/main" id="{024B987A-1C0C-41F0-B330-6DD8D5CD151D}"/>
              </a:ext>
            </a:extLst>
          </p:cNvPr>
          <p:cNvPicPr>
            <a:picLocks noChangeAspect="1"/>
          </p:cNvPicPr>
          <p:nvPr/>
        </p:nvPicPr>
        <p:blipFill rotWithShape="1">
          <a:blip r:embed="rId3"/>
          <a:srcRect r="2187"/>
          <a:stretch/>
        </p:blipFill>
        <p:spPr>
          <a:xfrm>
            <a:off x="45930" y="1311765"/>
            <a:ext cx="11880459" cy="3372321"/>
          </a:xfrm>
          <a:prstGeom prst="rect">
            <a:avLst/>
          </a:prstGeom>
        </p:spPr>
      </p:pic>
      <p:sp>
        <p:nvSpPr>
          <p:cNvPr id="5" name="Date Placeholder 4">
            <a:extLst>
              <a:ext uri="{FF2B5EF4-FFF2-40B4-BE49-F238E27FC236}">
                <a16:creationId xmlns:a16="http://schemas.microsoft.com/office/drawing/2014/main" id="{7DAEA5C7-9C3A-49C1-B369-5BB9A85ABF2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4253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F65F84-6602-4A39-8745-47F413E85E5C}"/>
              </a:ext>
            </a:extLst>
          </p:cNvPr>
          <p:cNvSpPr>
            <a:spLocks noGrp="1"/>
          </p:cNvSpPr>
          <p:nvPr>
            <p:ph type="sldNum" sz="quarter" idx="12"/>
          </p:nvPr>
        </p:nvSpPr>
        <p:spPr/>
        <p:txBody>
          <a:bodyPr/>
          <a:lstStyle/>
          <a:p>
            <a:pPr>
              <a:defRPr/>
            </a:pPr>
            <a:fld id="{73F7EFFD-D921-472C-A219-3FDF38A95784}" type="slidenum">
              <a:rPr lang="en-US" altLang="en-US" smtClean="0"/>
              <a:pPr>
                <a:defRPr/>
              </a:pPr>
              <a:t>24</a:t>
            </a:fld>
            <a:endParaRPr lang="en-US" altLang="en-US"/>
          </a:p>
        </p:txBody>
      </p:sp>
      <p:pic>
        <p:nvPicPr>
          <p:cNvPr id="6" name="Picture 5">
            <a:extLst>
              <a:ext uri="{FF2B5EF4-FFF2-40B4-BE49-F238E27FC236}">
                <a16:creationId xmlns:a16="http://schemas.microsoft.com/office/drawing/2014/main" id="{528B286F-20FC-45EA-8381-21216B743CDD}"/>
              </a:ext>
            </a:extLst>
          </p:cNvPr>
          <p:cNvPicPr>
            <a:picLocks noChangeAspect="1"/>
          </p:cNvPicPr>
          <p:nvPr/>
        </p:nvPicPr>
        <p:blipFill rotWithShape="1">
          <a:blip r:embed="rId3"/>
          <a:srcRect b="2061"/>
          <a:stretch/>
        </p:blipFill>
        <p:spPr>
          <a:xfrm>
            <a:off x="761255" y="776287"/>
            <a:ext cx="10669489" cy="4329114"/>
          </a:xfrm>
          <a:prstGeom prst="rect">
            <a:avLst/>
          </a:prstGeom>
        </p:spPr>
      </p:pic>
      <p:sp>
        <p:nvSpPr>
          <p:cNvPr id="10" name="TextBox 9">
            <a:extLst>
              <a:ext uri="{FF2B5EF4-FFF2-40B4-BE49-F238E27FC236}">
                <a16:creationId xmlns:a16="http://schemas.microsoft.com/office/drawing/2014/main" id="{394E2963-F96F-43DB-978D-FE63B2821F42}"/>
              </a:ext>
            </a:extLst>
          </p:cNvPr>
          <p:cNvSpPr txBox="1"/>
          <p:nvPr/>
        </p:nvSpPr>
        <p:spPr>
          <a:xfrm>
            <a:off x="3555999" y="3034268"/>
            <a:ext cx="6464300" cy="369332"/>
          </a:xfrm>
          <a:prstGeom prst="rect">
            <a:avLst/>
          </a:prstGeom>
          <a:solidFill>
            <a:schemeClr val="bg1"/>
          </a:solidFill>
        </p:spPr>
        <p:txBody>
          <a:bodyPr wrap="square" rtlCol="0">
            <a:spAutoFit/>
          </a:bodyPr>
          <a:lstStyle/>
          <a:p>
            <a:endParaRPr lang="en-US" dirty="0"/>
          </a:p>
        </p:txBody>
      </p:sp>
      <p:sp>
        <p:nvSpPr>
          <p:cNvPr id="3" name="Date Placeholder 2">
            <a:extLst>
              <a:ext uri="{FF2B5EF4-FFF2-40B4-BE49-F238E27FC236}">
                <a16:creationId xmlns:a16="http://schemas.microsoft.com/office/drawing/2014/main" id="{BC4D50E2-F139-47FA-BEC8-F1155E04897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3899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6DB337-A11B-418B-AE7C-E15447991798}"/>
              </a:ext>
            </a:extLst>
          </p:cNvPr>
          <p:cNvSpPr>
            <a:spLocks noGrp="1"/>
          </p:cNvSpPr>
          <p:nvPr>
            <p:ph type="sldNum" sz="quarter" idx="12"/>
          </p:nvPr>
        </p:nvSpPr>
        <p:spPr/>
        <p:txBody>
          <a:bodyPr/>
          <a:lstStyle/>
          <a:p>
            <a:pPr>
              <a:defRPr/>
            </a:pPr>
            <a:fld id="{126F744A-F48D-4F02-81C2-6E6A3CB61E11}" type="slidenum">
              <a:rPr lang="en-US" altLang="en-US" smtClean="0"/>
              <a:pPr>
                <a:defRPr/>
              </a:pPr>
              <a:t>25</a:t>
            </a:fld>
            <a:endParaRPr lang="en-US" altLang="en-US"/>
          </a:p>
        </p:txBody>
      </p:sp>
      <p:sp>
        <p:nvSpPr>
          <p:cNvPr id="8" name="TextBox 7">
            <a:extLst>
              <a:ext uri="{FF2B5EF4-FFF2-40B4-BE49-F238E27FC236}">
                <a16:creationId xmlns:a16="http://schemas.microsoft.com/office/drawing/2014/main" id="{0A045D6A-C7FB-4333-BCA5-10342890715D}"/>
              </a:ext>
            </a:extLst>
          </p:cNvPr>
          <p:cNvSpPr txBox="1"/>
          <p:nvPr/>
        </p:nvSpPr>
        <p:spPr>
          <a:xfrm>
            <a:off x="6818811" y="3977673"/>
            <a:ext cx="587829" cy="228567"/>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EA4DC2B3-0F13-431D-B002-EDFE1CD1117F}"/>
              </a:ext>
            </a:extLst>
          </p:cNvPr>
          <p:cNvPicPr>
            <a:picLocks noChangeAspect="1"/>
          </p:cNvPicPr>
          <p:nvPr/>
        </p:nvPicPr>
        <p:blipFill>
          <a:blip r:embed="rId3"/>
          <a:stretch>
            <a:fillRect/>
          </a:stretch>
        </p:blipFill>
        <p:spPr>
          <a:xfrm>
            <a:off x="1315942" y="1410789"/>
            <a:ext cx="9105457" cy="3306719"/>
          </a:xfrm>
          <a:prstGeom prst="rect">
            <a:avLst/>
          </a:prstGeom>
        </p:spPr>
      </p:pic>
      <p:sp>
        <p:nvSpPr>
          <p:cNvPr id="4" name="Date Placeholder 3">
            <a:extLst>
              <a:ext uri="{FF2B5EF4-FFF2-40B4-BE49-F238E27FC236}">
                <a16:creationId xmlns:a16="http://schemas.microsoft.com/office/drawing/2014/main" id="{3A218FC1-0AFC-4AD3-A9DC-FE87037FE97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430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471"/>
            <a:ext cx="12192003" cy="991519"/>
          </a:xfrm>
        </p:spPr>
        <p:txBody>
          <a:bodyPr>
            <a:normAutofit/>
          </a:bodyPr>
          <a:lstStyle/>
          <a:p>
            <a:pPr>
              <a:defRPr/>
            </a:pPr>
            <a:r>
              <a:rPr lang="en-US" dirty="0"/>
              <a:t>Retirement: Hybrid Benefit Plan Vesting</a:t>
            </a:r>
          </a:p>
        </p:txBody>
      </p:sp>
      <p:sp>
        <p:nvSpPr>
          <p:cNvPr id="122883" name="Content Placeholder 2"/>
          <p:cNvSpPr>
            <a:spLocks noGrp="1"/>
          </p:cNvSpPr>
          <p:nvPr>
            <p:ph idx="1"/>
          </p:nvPr>
        </p:nvSpPr>
        <p:spPr>
          <a:xfrm>
            <a:off x="1314453" y="2081141"/>
            <a:ext cx="10372332" cy="4776858"/>
          </a:xfrm>
        </p:spPr>
        <p:txBody>
          <a:bodyPr/>
          <a:lstStyle/>
          <a:p>
            <a:pPr eaLnBrk="1" hangingPunct="1">
              <a:buSzPct val="95000"/>
              <a:buNone/>
            </a:pPr>
            <a:r>
              <a:rPr lang="en-US" altLang="en-US" sz="2000" dirty="0"/>
              <a:t>    </a:t>
            </a:r>
            <a:endParaRPr lang="en-US" altLang="en-US" sz="2000" b="1" dirty="0"/>
          </a:p>
        </p:txBody>
      </p:sp>
      <p:graphicFrame>
        <p:nvGraphicFramePr>
          <p:cNvPr id="5" name="Table 4"/>
          <p:cNvGraphicFramePr>
            <a:graphicFrameLocks noGrp="1"/>
          </p:cNvGraphicFramePr>
          <p:nvPr/>
        </p:nvGraphicFramePr>
        <p:xfrm>
          <a:off x="2032001" y="2857185"/>
          <a:ext cx="8128000" cy="3017520"/>
        </p:xfrm>
        <a:graphic>
          <a:graphicData uri="http://schemas.openxmlformats.org/drawingml/2006/table">
            <a:tbl>
              <a:tblPr firstRow="1" bandRow="1">
                <a:tableStyleId>{5C22544A-7EE6-4342-B048-85BDC9FD1C3A}</a:tableStyleId>
              </a:tblPr>
              <a:tblGrid>
                <a:gridCol w="1995533">
                  <a:extLst>
                    <a:ext uri="{9D8B030D-6E8A-4147-A177-3AD203B41FA5}">
                      <a16:colId xmlns:a16="http://schemas.microsoft.com/office/drawing/2014/main" val="1414378413"/>
                    </a:ext>
                  </a:extLst>
                </a:gridCol>
                <a:gridCol w="2926754">
                  <a:extLst>
                    <a:ext uri="{9D8B030D-6E8A-4147-A177-3AD203B41FA5}">
                      <a16:colId xmlns:a16="http://schemas.microsoft.com/office/drawing/2014/main" val="3547239411"/>
                    </a:ext>
                  </a:extLst>
                </a:gridCol>
                <a:gridCol w="3205713">
                  <a:extLst>
                    <a:ext uri="{9D8B030D-6E8A-4147-A177-3AD203B41FA5}">
                      <a16:colId xmlns:a16="http://schemas.microsoft.com/office/drawing/2014/main" val="2090424847"/>
                    </a:ext>
                  </a:extLst>
                </a:gridCol>
              </a:tblGrid>
              <a:tr h="768769">
                <a:tc>
                  <a:txBody>
                    <a:bodyPr/>
                    <a:lstStyle/>
                    <a:p>
                      <a:pPr algn="ctr"/>
                      <a:r>
                        <a:rPr lang="en-US" sz="2800" dirty="0"/>
                        <a:t>Years of Service</a:t>
                      </a:r>
                    </a:p>
                  </a:txBody>
                  <a:tcPr/>
                </a:tc>
                <a:tc>
                  <a:txBody>
                    <a:bodyPr/>
                    <a:lstStyle/>
                    <a:p>
                      <a:pPr algn="ctr"/>
                      <a:r>
                        <a:rPr lang="en-US" sz="2800" dirty="0"/>
                        <a:t>Defined Contribution</a:t>
                      </a:r>
                    </a:p>
                  </a:txBody>
                  <a:tcPr/>
                </a:tc>
                <a:tc>
                  <a:txBody>
                    <a:bodyPr/>
                    <a:lstStyle/>
                    <a:p>
                      <a:pPr algn="ctr"/>
                      <a:r>
                        <a:rPr lang="en-US" sz="2800" dirty="0"/>
                        <a:t>Defined</a:t>
                      </a:r>
                      <a:br>
                        <a:rPr lang="en-US" sz="2800" dirty="0"/>
                      </a:br>
                      <a:r>
                        <a:rPr lang="en-US" sz="2800" dirty="0"/>
                        <a:t>Benefit</a:t>
                      </a:r>
                    </a:p>
                  </a:txBody>
                  <a:tcPr/>
                </a:tc>
                <a:extLst>
                  <a:ext uri="{0D108BD9-81ED-4DB2-BD59-A6C34878D82A}">
                    <a16:rowId xmlns:a16="http://schemas.microsoft.com/office/drawing/2014/main" val="3768311907"/>
                  </a:ext>
                </a:extLst>
              </a:tr>
              <a:tr h="421583">
                <a:tc>
                  <a:txBody>
                    <a:bodyPr/>
                    <a:lstStyle/>
                    <a:p>
                      <a:pPr algn="ctr"/>
                      <a:r>
                        <a:rPr lang="en-US" sz="2800" dirty="0"/>
                        <a:t>2</a:t>
                      </a:r>
                    </a:p>
                  </a:txBody>
                  <a:tcPr/>
                </a:tc>
                <a:tc>
                  <a:txBody>
                    <a:bodyPr/>
                    <a:lstStyle/>
                    <a:p>
                      <a:pPr algn="ctr"/>
                      <a:r>
                        <a:rPr lang="en-US" sz="2800" dirty="0"/>
                        <a:t>50%</a:t>
                      </a:r>
                    </a:p>
                  </a:txBody>
                  <a:tcPr/>
                </a:tc>
                <a:tc>
                  <a:txBody>
                    <a:bodyPr/>
                    <a:lstStyle/>
                    <a:p>
                      <a:pPr algn="ctr"/>
                      <a:r>
                        <a:rPr lang="en-US" sz="2800" dirty="0"/>
                        <a:t>-</a:t>
                      </a:r>
                    </a:p>
                  </a:txBody>
                  <a:tcPr/>
                </a:tc>
                <a:extLst>
                  <a:ext uri="{0D108BD9-81ED-4DB2-BD59-A6C34878D82A}">
                    <a16:rowId xmlns:a16="http://schemas.microsoft.com/office/drawing/2014/main" val="4102097843"/>
                  </a:ext>
                </a:extLst>
              </a:tr>
              <a:tr h="421583">
                <a:tc>
                  <a:txBody>
                    <a:bodyPr/>
                    <a:lstStyle/>
                    <a:p>
                      <a:pPr algn="ctr"/>
                      <a:r>
                        <a:rPr lang="en-US" sz="2800" dirty="0"/>
                        <a:t>3</a:t>
                      </a:r>
                    </a:p>
                  </a:txBody>
                  <a:tcPr/>
                </a:tc>
                <a:tc>
                  <a:txBody>
                    <a:bodyPr/>
                    <a:lstStyle/>
                    <a:p>
                      <a:pPr algn="ctr"/>
                      <a:r>
                        <a:rPr lang="en-US" sz="2800" dirty="0"/>
                        <a:t>75%</a:t>
                      </a:r>
                    </a:p>
                  </a:txBody>
                  <a:tcPr/>
                </a:tc>
                <a:tc>
                  <a:txBody>
                    <a:bodyPr/>
                    <a:lstStyle/>
                    <a:p>
                      <a:pPr algn="ctr"/>
                      <a:r>
                        <a:rPr lang="en-US" sz="2800" dirty="0"/>
                        <a:t>-</a:t>
                      </a:r>
                    </a:p>
                  </a:txBody>
                  <a:tcPr/>
                </a:tc>
                <a:extLst>
                  <a:ext uri="{0D108BD9-81ED-4DB2-BD59-A6C34878D82A}">
                    <a16:rowId xmlns:a16="http://schemas.microsoft.com/office/drawing/2014/main" val="3608410249"/>
                  </a:ext>
                </a:extLst>
              </a:tr>
              <a:tr h="421583">
                <a:tc>
                  <a:txBody>
                    <a:bodyPr/>
                    <a:lstStyle/>
                    <a:p>
                      <a:pPr algn="ctr"/>
                      <a:r>
                        <a:rPr lang="en-US" sz="2800" dirty="0"/>
                        <a:t>4</a:t>
                      </a:r>
                    </a:p>
                  </a:txBody>
                  <a:tcPr/>
                </a:tc>
                <a:tc>
                  <a:txBody>
                    <a:bodyPr/>
                    <a:lstStyle/>
                    <a:p>
                      <a:pPr algn="ctr"/>
                      <a:r>
                        <a:rPr lang="en-US" sz="2800" dirty="0"/>
                        <a:t>100%</a:t>
                      </a:r>
                    </a:p>
                  </a:txBody>
                  <a:tcPr/>
                </a:tc>
                <a:tc>
                  <a:txBody>
                    <a:bodyPr/>
                    <a:lstStyle/>
                    <a:p>
                      <a:pPr algn="ctr"/>
                      <a:r>
                        <a:rPr lang="en-US" sz="2800" dirty="0"/>
                        <a:t>-</a:t>
                      </a:r>
                    </a:p>
                  </a:txBody>
                  <a:tcPr/>
                </a:tc>
                <a:extLst>
                  <a:ext uri="{0D108BD9-81ED-4DB2-BD59-A6C34878D82A}">
                    <a16:rowId xmlns:a16="http://schemas.microsoft.com/office/drawing/2014/main" val="4084829842"/>
                  </a:ext>
                </a:extLst>
              </a:tr>
              <a:tr h="421583">
                <a:tc>
                  <a:txBody>
                    <a:bodyPr/>
                    <a:lstStyle/>
                    <a:p>
                      <a:pPr algn="ctr"/>
                      <a:r>
                        <a:rPr lang="en-US" sz="2800" dirty="0"/>
                        <a:t>5</a:t>
                      </a:r>
                    </a:p>
                  </a:txBody>
                  <a:tcPr/>
                </a:tc>
                <a:tc>
                  <a:txBody>
                    <a:bodyPr/>
                    <a:lstStyle/>
                    <a:p>
                      <a:pPr algn="ctr"/>
                      <a:endParaRPr lang="en-US" sz="2800" dirty="0"/>
                    </a:p>
                  </a:txBody>
                  <a:tcPr/>
                </a:tc>
                <a:tc>
                  <a:txBody>
                    <a:bodyPr/>
                    <a:lstStyle/>
                    <a:p>
                      <a:pPr algn="ctr"/>
                      <a:r>
                        <a:rPr lang="en-US" sz="2800" dirty="0"/>
                        <a:t>100%</a:t>
                      </a:r>
                    </a:p>
                  </a:txBody>
                  <a:tcPr/>
                </a:tc>
                <a:extLst>
                  <a:ext uri="{0D108BD9-81ED-4DB2-BD59-A6C34878D82A}">
                    <a16:rowId xmlns:a16="http://schemas.microsoft.com/office/drawing/2014/main" val="2646712085"/>
                  </a:ext>
                </a:extLst>
              </a:tr>
            </a:tbl>
          </a:graphicData>
        </a:graphic>
      </p:graphicFrame>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26</a:t>
            </a:fld>
            <a:endParaRPr lang="en-US" altLang="en-US"/>
          </a:p>
        </p:txBody>
      </p:sp>
      <p:pic>
        <p:nvPicPr>
          <p:cNvPr id="7" name="Picture 6" descr="vrs.png"/>
          <p:cNvPicPr>
            <a:picLocks noChangeAspect="1"/>
          </p:cNvPicPr>
          <p:nvPr/>
        </p:nvPicPr>
        <p:blipFill>
          <a:blip r:embed="rId3" cstate="print"/>
          <a:stretch>
            <a:fillRect/>
          </a:stretch>
        </p:blipFill>
        <p:spPr>
          <a:xfrm>
            <a:off x="7041044" y="1637863"/>
            <a:ext cx="3220583" cy="887376"/>
          </a:xfrm>
          <a:prstGeom prst="rect">
            <a:avLst/>
          </a:prstGeom>
        </p:spPr>
      </p:pic>
      <p:pic>
        <p:nvPicPr>
          <p:cNvPr id="8" name="Picture 7">
            <a:extLst>
              <a:ext uri="{FF2B5EF4-FFF2-40B4-BE49-F238E27FC236}">
                <a16:creationId xmlns:a16="http://schemas.microsoft.com/office/drawing/2014/main" id="{DE7CC15B-A207-42D3-9BEA-EA73CFA5DC30}"/>
              </a:ext>
            </a:extLst>
          </p:cNvPr>
          <p:cNvPicPr>
            <a:picLocks noChangeAspect="1"/>
          </p:cNvPicPr>
          <p:nvPr/>
        </p:nvPicPr>
        <p:blipFill>
          <a:blip r:embed="rId4"/>
          <a:stretch>
            <a:fillRect/>
          </a:stretch>
        </p:blipFill>
        <p:spPr>
          <a:xfrm>
            <a:off x="3773002" y="1714534"/>
            <a:ext cx="2876698" cy="749339"/>
          </a:xfrm>
          <a:prstGeom prst="rect">
            <a:avLst/>
          </a:prstGeom>
        </p:spPr>
      </p:pic>
      <p:sp>
        <p:nvSpPr>
          <p:cNvPr id="6" name="Date Placeholder 5">
            <a:extLst>
              <a:ext uri="{FF2B5EF4-FFF2-40B4-BE49-F238E27FC236}">
                <a16:creationId xmlns:a16="http://schemas.microsoft.com/office/drawing/2014/main" id="{A82EB608-E61C-450B-B2CD-C889E241AB0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53653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VRS Retirement: Hybrid Benefit Plan</a:t>
            </a:r>
          </a:p>
        </p:txBody>
      </p:sp>
      <p:sp>
        <p:nvSpPr>
          <p:cNvPr id="3" name="Content Placeholder 2"/>
          <p:cNvSpPr>
            <a:spLocks noGrp="1"/>
          </p:cNvSpPr>
          <p:nvPr>
            <p:ph idx="1"/>
          </p:nvPr>
        </p:nvSpPr>
        <p:spPr>
          <a:xfrm>
            <a:off x="1378527" y="1417639"/>
            <a:ext cx="9434945" cy="4883725"/>
          </a:xfrm>
        </p:spPr>
        <p:txBody>
          <a:bodyPr>
            <a:normAutofit/>
          </a:bodyPr>
          <a:lstStyle/>
          <a:p>
            <a:r>
              <a:rPr lang="en-US" dirty="0"/>
              <a:t>Retire with Full Benefits</a:t>
            </a:r>
          </a:p>
          <a:p>
            <a:pPr lvl="1"/>
            <a:r>
              <a:rPr lang="en-US" dirty="0"/>
              <a:t>Social Security retirement age with 5 years’ service</a:t>
            </a:r>
          </a:p>
          <a:p>
            <a:pPr lvl="1"/>
            <a:r>
              <a:rPr lang="en-US" dirty="0"/>
              <a:t>Your age + Years of Service = 90</a:t>
            </a:r>
          </a:p>
          <a:p>
            <a:pPr lvl="1"/>
            <a:endParaRPr lang="en-US" dirty="0"/>
          </a:p>
          <a:p>
            <a:r>
              <a:rPr lang="en-US" dirty="0"/>
              <a:t>Earliest Reduced Retirement Eligibility</a:t>
            </a:r>
          </a:p>
          <a:p>
            <a:pPr lvl="1"/>
            <a:r>
              <a:rPr lang="en-US" dirty="0"/>
              <a:t>Age 60 + 5 or more years of service</a:t>
            </a:r>
          </a:p>
          <a:p>
            <a:pPr lvl="1"/>
            <a:endParaRPr lang="en-US" dirty="0"/>
          </a:p>
          <a:p>
            <a:r>
              <a:rPr lang="en-US" dirty="0"/>
              <a:t>Defined Contributions Distributions</a:t>
            </a:r>
          </a:p>
          <a:p>
            <a:pPr lvl="1"/>
            <a:r>
              <a:rPr lang="en-US" dirty="0"/>
              <a:t>Upon leaving employment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499" y="3355398"/>
            <a:ext cx="2247900" cy="2724150"/>
          </a:xfrm>
          <a:prstGeom prst="rect">
            <a:avLst/>
          </a:prstGeom>
        </p:spPr>
      </p:pic>
      <p:sp>
        <p:nvSpPr>
          <p:cNvPr id="5" name="Slide Number Placeholder 4"/>
          <p:cNvSpPr>
            <a:spLocks noGrp="1"/>
          </p:cNvSpPr>
          <p:nvPr>
            <p:ph type="sldNum" sz="quarter" idx="12"/>
          </p:nvPr>
        </p:nvSpPr>
        <p:spPr/>
        <p:txBody>
          <a:bodyPr/>
          <a:lstStyle/>
          <a:p>
            <a:pPr>
              <a:defRPr/>
            </a:pPr>
            <a:fld id="{73F7EFFD-D921-472C-A219-3FDF38A95784}" type="slidenum">
              <a:rPr lang="en-US" altLang="en-US" smtClean="0"/>
              <a:pPr>
                <a:defRPr/>
              </a:pPr>
              <a:t>27</a:t>
            </a:fld>
            <a:endParaRPr lang="en-US" altLang="en-US"/>
          </a:p>
        </p:txBody>
      </p:sp>
      <p:sp>
        <p:nvSpPr>
          <p:cNvPr id="7" name="Date Placeholder 6">
            <a:extLst>
              <a:ext uri="{FF2B5EF4-FFF2-40B4-BE49-F238E27FC236}">
                <a16:creationId xmlns:a16="http://schemas.microsoft.com/office/drawing/2014/main" id="{8F5A990A-85EC-4ED6-A7EB-CE132DAFA4D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477698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89" y="136615"/>
            <a:ext cx="10972800" cy="1143000"/>
          </a:xfrm>
        </p:spPr>
        <p:txBody>
          <a:bodyPr/>
          <a:lstStyle/>
          <a:p>
            <a:r>
              <a:rPr lang="en-US" dirty="0">
                <a:latin typeface="+mj-lt"/>
              </a:rPr>
              <a:t>Tax Advantaged Savings Plans</a:t>
            </a:r>
          </a:p>
        </p:txBody>
      </p:sp>
      <p:sp>
        <p:nvSpPr>
          <p:cNvPr id="5" name="Rectangle 3"/>
          <p:cNvSpPr txBox="1">
            <a:spLocks noChangeArrowheads="1"/>
          </p:cNvSpPr>
          <p:nvPr/>
        </p:nvSpPr>
        <p:spPr>
          <a:xfrm>
            <a:off x="3579395" y="1386328"/>
            <a:ext cx="5945605" cy="17411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3225" lvl="1" indent="0">
              <a:buFont typeface="Arial"/>
              <a:buNone/>
              <a:defRPr/>
            </a:pPr>
            <a:r>
              <a:rPr lang="en-US" altLang="en-US" sz="3600" b="1" dirty="0">
                <a:solidFill>
                  <a:srgbClr val="115740"/>
                </a:solidFill>
              </a:rPr>
              <a:t>457(b)    |  457(b) Roth</a:t>
            </a:r>
          </a:p>
          <a:p>
            <a:pPr marL="403225" lvl="1" indent="0">
              <a:lnSpc>
                <a:spcPct val="150000"/>
              </a:lnSpc>
              <a:buFont typeface="Arial"/>
              <a:buNone/>
              <a:defRPr/>
            </a:pPr>
            <a:r>
              <a:rPr lang="en-US" altLang="en-US" sz="3600" b="1" dirty="0">
                <a:solidFill>
                  <a:srgbClr val="115740"/>
                </a:solidFill>
              </a:rPr>
              <a:t>403(b)    |  403(b) Roth  </a:t>
            </a:r>
          </a:p>
          <a:p>
            <a:pPr marL="457200" lvl="1" indent="0">
              <a:buFont typeface="Arial"/>
              <a:buNone/>
              <a:defRPr/>
            </a:pPr>
            <a:endParaRPr lang="en-US" altLang="en-US" sz="2000" dirty="0"/>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28</a:t>
            </a:fld>
            <a:endParaRPr lang="en-US" altLang="en-US" dirty="0"/>
          </a:p>
        </p:txBody>
      </p:sp>
      <p:sp>
        <p:nvSpPr>
          <p:cNvPr id="16" name="TextBox 15">
            <a:extLst>
              <a:ext uri="{FF2B5EF4-FFF2-40B4-BE49-F238E27FC236}">
                <a16:creationId xmlns:a16="http://schemas.microsoft.com/office/drawing/2014/main" id="{00D9624E-2F01-40EE-BE49-05ADBE9AB401}"/>
              </a:ext>
            </a:extLst>
          </p:cNvPr>
          <p:cNvSpPr txBox="1"/>
          <p:nvPr/>
        </p:nvSpPr>
        <p:spPr>
          <a:xfrm>
            <a:off x="818147" y="3132188"/>
            <a:ext cx="11450054" cy="646331"/>
          </a:xfrm>
          <a:prstGeom prst="rect">
            <a:avLst/>
          </a:prstGeom>
          <a:noFill/>
        </p:spPr>
        <p:txBody>
          <a:bodyPr wrap="square">
            <a:spAutoFit/>
          </a:bodyPr>
          <a:lstStyle/>
          <a:p>
            <a:r>
              <a:rPr lang="en-US" sz="2800" b="1" dirty="0">
                <a:solidFill>
                  <a:schemeClr val="tx2"/>
                </a:solidFill>
                <a:latin typeface="Arial"/>
                <a:ea typeface="+mj-ea"/>
                <a:cs typeface="Arial"/>
              </a:rPr>
              <a:t>Contributions</a:t>
            </a:r>
            <a:r>
              <a:rPr lang="en-US" sz="2800" dirty="0"/>
              <a:t> </a:t>
            </a:r>
            <a:r>
              <a:rPr lang="en-US" sz="2800" b="1" dirty="0">
                <a:solidFill>
                  <a:schemeClr val="tx2"/>
                </a:solidFill>
                <a:latin typeface="Arial"/>
                <a:ea typeface="+mj-ea"/>
                <a:cs typeface="Arial"/>
              </a:rPr>
              <a:t>Taken Pre-tax   </a:t>
            </a:r>
            <a:r>
              <a:rPr lang="en-US" altLang="en-US" sz="3600" b="1" dirty="0">
                <a:solidFill>
                  <a:srgbClr val="115740"/>
                </a:solidFill>
              </a:rPr>
              <a:t>|</a:t>
            </a:r>
            <a:r>
              <a:rPr lang="en-US" altLang="en-US" sz="2800" b="1" dirty="0">
                <a:solidFill>
                  <a:srgbClr val="115740"/>
                </a:solidFill>
              </a:rPr>
              <a:t>    </a:t>
            </a:r>
            <a:r>
              <a:rPr lang="en-US" sz="2800" b="1" dirty="0">
                <a:solidFill>
                  <a:schemeClr val="tx2"/>
                </a:solidFill>
                <a:latin typeface="Arial"/>
                <a:ea typeface="+mj-ea"/>
                <a:cs typeface="Arial"/>
              </a:rPr>
              <a:t>Contributions</a:t>
            </a:r>
            <a:r>
              <a:rPr lang="en-US" sz="2800" dirty="0"/>
              <a:t> </a:t>
            </a:r>
            <a:r>
              <a:rPr lang="en-US" sz="2800" b="1" dirty="0">
                <a:solidFill>
                  <a:schemeClr val="tx2"/>
                </a:solidFill>
                <a:latin typeface="Arial"/>
                <a:ea typeface="+mj-ea"/>
                <a:cs typeface="Arial"/>
              </a:rPr>
              <a:t>Taken Post-tax</a:t>
            </a:r>
            <a:endParaRPr lang="en-US" sz="2800" dirty="0"/>
          </a:p>
        </p:txBody>
      </p:sp>
      <p:sp>
        <p:nvSpPr>
          <p:cNvPr id="7" name="TextBox 6">
            <a:extLst>
              <a:ext uri="{FF2B5EF4-FFF2-40B4-BE49-F238E27FC236}">
                <a16:creationId xmlns:a16="http://schemas.microsoft.com/office/drawing/2014/main" id="{EA90E9ED-D6BA-4271-93D2-C32A362CD854}"/>
              </a:ext>
            </a:extLst>
          </p:cNvPr>
          <p:cNvSpPr txBox="1"/>
          <p:nvPr/>
        </p:nvSpPr>
        <p:spPr>
          <a:xfrm>
            <a:off x="266200" y="4044456"/>
            <a:ext cx="5829800" cy="2308324"/>
          </a:xfrm>
          <a:prstGeom prst="rect">
            <a:avLst/>
          </a:prstGeom>
          <a:noFill/>
          <a:ln w="28575">
            <a:solidFill>
              <a:schemeClr val="accent1"/>
            </a:solidFill>
          </a:ln>
        </p:spPr>
        <p:txBody>
          <a:bodyPr wrap="square">
            <a:spAutoFit/>
          </a:bodyPr>
          <a:lstStyle/>
          <a:p>
            <a:pPr algn="l">
              <a:buFont typeface="Arial" panose="020B0604020202020204" pitchFamily="34" charset="0"/>
              <a:buChar char="•"/>
            </a:pPr>
            <a:endParaRPr lang="en-US" sz="800" dirty="0">
              <a:solidFill>
                <a:srgbClr val="1E1E1E"/>
              </a:solidFill>
              <a:latin typeface="+mj-lt"/>
            </a:endParaRPr>
          </a:p>
          <a:p>
            <a:pPr algn="l">
              <a:buFont typeface="Arial" panose="020B0604020202020204" pitchFamily="34" charset="0"/>
              <a:buChar char="•"/>
            </a:pPr>
            <a:r>
              <a:rPr lang="en-US" dirty="0">
                <a:solidFill>
                  <a:srgbClr val="1E1E1E"/>
                </a:solidFill>
                <a:latin typeface="+mj-lt"/>
              </a:rPr>
              <a:t> Deductions for your contributions to the retirement </a:t>
            </a:r>
          </a:p>
          <a:p>
            <a:pPr algn="l"/>
            <a:r>
              <a:rPr lang="en-US" dirty="0">
                <a:solidFill>
                  <a:srgbClr val="1E1E1E"/>
                </a:solidFill>
                <a:latin typeface="+mj-lt"/>
              </a:rPr>
              <a:t>  plan are </a:t>
            </a:r>
            <a:r>
              <a:rPr lang="en-US" i="0" dirty="0">
                <a:solidFill>
                  <a:srgbClr val="1E1E1E"/>
                </a:solidFill>
                <a:effectLst/>
                <a:latin typeface="+mj-lt"/>
              </a:rPr>
              <a:t>deducted from your paycheck before taxes  </a:t>
            </a:r>
          </a:p>
          <a:p>
            <a:pPr algn="l"/>
            <a:r>
              <a:rPr lang="en-US" dirty="0">
                <a:solidFill>
                  <a:srgbClr val="1E1E1E"/>
                </a:solidFill>
                <a:latin typeface="+mj-lt"/>
              </a:rPr>
              <a:t>  </a:t>
            </a:r>
            <a:r>
              <a:rPr lang="en-US" i="0" dirty="0">
                <a:solidFill>
                  <a:srgbClr val="1E1E1E"/>
                </a:solidFill>
                <a:effectLst/>
                <a:latin typeface="+mj-lt"/>
              </a:rPr>
              <a:t>are calculated. </a:t>
            </a:r>
          </a:p>
          <a:p>
            <a:pPr algn="l">
              <a:buFont typeface="Arial" panose="020B0604020202020204" pitchFamily="34" charset="0"/>
              <a:buChar char="•"/>
            </a:pPr>
            <a:endParaRPr lang="en-US" dirty="0">
              <a:solidFill>
                <a:srgbClr val="1E1E1E"/>
              </a:solidFill>
              <a:latin typeface="+mj-lt"/>
            </a:endParaRPr>
          </a:p>
          <a:p>
            <a:pPr>
              <a:buFont typeface="Arial" panose="020B0604020202020204" pitchFamily="34" charset="0"/>
              <a:buChar char="•"/>
            </a:pPr>
            <a:r>
              <a:rPr lang="en-US" i="0" dirty="0">
                <a:solidFill>
                  <a:srgbClr val="1E1E1E"/>
                </a:solidFill>
                <a:effectLst/>
                <a:latin typeface="+mj-lt"/>
              </a:rPr>
              <a:t> You </a:t>
            </a:r>
            <a:r>
              <a:rPr lang="en-US" dirty="0">
                <a:solidFill>
                  <a:srgbClr val="1E1E1E"/>
                </a:solidFill>
                <a:latin typeface="+mj-lt"/>
              </a:rPr>
              <a:t>pay taxes on the money in your retirement  </a:t>
            </a:r>
          </a:p>
          <a:p>
            <a:r>
              <a:rPr lang="en-US" dirty="0">
                <a:solidFill>
                  <a:srgbClr val="1E1E1E"/>
                </a:solidFill>
                <a:latin typeface="+mj-lt"/>
              </a:rPr>
              <a:t>  account when you</a:t>
            </a:r>
            <a:r>
              <a:rPr lang="en-US" i="0" dirty="0">
                <a:solidFill>
                  <a:srgbClr val="1E1E1E"/>
                </a:solidFill>
                <a:effectLst/>
                <a:latin typeface="+mj-lt"/>
              </a:rPr>
              <a:t> withdraw the funds from the </a:t>
            </a:r>
          </a:p>
          <a:p>
            <a:r>
              <a:rPr lang="en-US" dirty="0">
                <a:solidFill>
                  <a:srgbClr val="1E1E1E"/>
                </a:solidFill>
                <a:latin typeface="+mj-lt"/>
              </a:rPr>
              <a:t>  </a:t>
            </a:r>
            <a:r>
              <a:rPr lang="en-US" i="0" dirty="0">
                <a:solidFill>
                  <a:srgbClr val="1E1E1E"/>
                </a:solidFill>
                <a:effectLst/>
                <a:latin typeface="+mj-lt"/>
              </a:rPr>
              <a:t>account.</a:t>
            </a:r>
          </a:p>
          <a:p>
            <a:endParaRPr lang="en-US" sz="1000" b="0" i="0" dirty="0">
              <a:solidFill>
                <a:srgbClr val="1E1E1E"/>
              </a:solidFill>
              <a:effectLst/>
              <a:latin typeface="Open Sans" panose="020B0606030504020204" pitchFamily="34" charset="0"/>
            </a:endParaRPr>
          </a:p>
        </p:txBody>
      </p:sp>
      <p:sp>
        <p:nvSpPr>
          <p:cNvPr id="13" name="TextBox 12">
            <a:extLst>
              <a:ext uri="{FF2B5EF4-FFF2-40B4-BE49-F238E27FC236}">
                <a16:creationId xmlns:a16="http://schemas.microsoft.com/office/drawing/2014/main" id="{C5AEF8A7-914C-46CD-962F-3121285469D3}"/>
              </a:ext>
            </a:extLst>
          </p:cNvPr>
          <p:cNvSpPr txBox="1"/>
          <p:nvPr/>
        </p:nvSpPr>
        <p:spPr>
          <a:xfrm>
            <a:off x="6362200" y="4044456"/>
            <a:ext cx="5829800" cy="2308324"/>
          </a:xfrm>
          <a:prstGeom prst="rect">
            <a:avLst/>
          </a:prstGeom>
          <a:noFill/>
          <a:ln w="28575">
            <a:solidFill>
              <a:schemeClr val="accent1"/>
            </a:solidFill>
          </a:ln>
        </p:spPr>
        <p:txBody>
          <a:bodyPr wrap="square">
            <a:spAutoFit/>
          </a:bodyPr>
          <a:lstStyle/>
          <a:p>
            <a:pPr algn="l">
              <a:buFont typeface="Arial" panose="020B0604020202020204" pitchFamily="34" charset="0"/>
              <a:buChar char="•"/>
            </a:pPr>
            <a:endParaRPr lang="en-US" sz="800" dirty="0">
              <a:solidFill>
                <a:srgbClr val="1E1E1E"/>
              </a:solidFill>
              <a:latin typeface="+mj-lt"/>
            </a:endParaRPr>
          </a:p>
          <a:p>
            <a:pPr algn="l">
              <a:buFont typeface="Arial" panose="020B0604020202020204" pitchFamily="34" charset="0"/>
              <a:buChar char="•"/>
            </a:pPr>
            <a:r>
              <a:rPr lang="en-US" dirty="0">
                <a:solidFill>
                  <a:srgbClr val="1E1E1E"/>
                </a:solidFill>
                <a:latin typeface="+mj-lt"/>
              </a:rPr>
              <a:t> Deductions for your contributions to the retirement </a:t>
            </a:r>
          </a:p>
          <a:p>
            <a:pPr algn="l"/>
            <a:r>
              <a:rPr lang="en-US" dirty="0">
                <a:solidFill>
                  <a:srgbClr val="1E1E1E"/>
                </a:solidFill>
                <a:latin typeface="+mj-lt"/>
              </a:rPr>
              <a:t>  plan are </a:t>
            </a:r>
            <a:r>
              <a:rPr lang="en-US" i="0" dirty="0">
                <a:solidFill>
                  <a:srgbClr val="1E1E1E"/>
                </a:solidFill>
                <a:effectLst/>
                <a:latin typeface="+mj-lt"/>
              </a:rPr>
              <a:t>deducted from your paycheck after taxes  </a:t>
            </a:r>
          </a:p>
          <a:p>
            <a:pPr algn="l"/>
            <a:r>
              <a:rPr lang="en-US" dirty="0">
                <a:solidFill>
                  <a:srgbClr val="1E1E1E"/>
                </a:solidFill>
                <a:latin typeface="+mj-lt"/>
              </a:rPr>
              <a:t>  </a:t>
            </a:r>
            <a:r>
              <a:rPr lang="en-US" i="0" dirty="0">
                <a:solidFill>
                  <a:srgbClr val="1E1E1E"/>
                </a:solidFill>
                <a:effectLst/>
                <a:latin typeface="+mj-lt"/>
              </a:rPr>
              <a:t>are calculated.  No tax savings right now.</a:t>
            </a:r>
          </a:p>
          <a:p>
            <a:pPr algn="l">
              <a:buFont typeface="Arial" panose="020B0604020202020204" pitchFamily="34" charset="0"/>
              <a:buChar char="•"/>
            </a:pPr>
            <a:endParaRPr lang="en-US" dirty="0">
              <a:solidFill>
                <a:srgbClr val="1E1E1E"/>
              </a:solidFill>
              <a:latin typeface="+mj-lt"/>
            </a:endParaRPr>
          </a:p>
          <a:p>
            <a:pPr>
              <a:buFont typeface="Arial" panose="020B0604020202020204" pitchFamily="34" charset="0"/>
              <a:buChar char="•"/>
            </a:pPr>
            <a:r>
              <a:rPr lang="en-US" i="0" dirty="0">
                <a:solidFill>
                  <a:srgbClr val="1E1E1E"/>
                </a:solidFill>
                <a:effectLst/>
                <a:latin typeface="+mj-lt"/>
              </a:rPr>
              <a:t> You will not owe taxes on the money in your   </a:t>
            </a:r>
          </a:p>
          <a:p>
            <a:r>
              <a:rPr lang="en-US" dirty="0">
                <a:solidFill>
                  <a:srgbClr val="1E1E1E"/>
                </a:solidFill>
                <a:latin typeface="+mj-lt"/>
              </a:rPr>
              <a:t>   </a:t>
            </a:r>
            <a:r>
              <a:rPr lang="en-US" i="0" dirty="0">
                <a:solidFill>
                  <a:srgbClr val="1E1E1E"/>
                </a:solidFill>
                <a:effectLst/>
                <a:latin typeface="+mj-lt"/>
              </a:rPr>
              <a:t>retirement when you withdraw the money from your   </a:t>
            </a:r>
          </a:p>
          <a:p>
            <a:r>
              <a:rPr lang="en-US" dirty="0">
                <a:solidFill>
                  <a:srgbClr val="1E1E1E"/>
                </a:solidFill>
                <a:latin typeface="+mj-lt"/>
              </a:rPr>
              <a:t>   </a:t>
            </a:r>
            <a:r>
              <a:rPr lang="en-US" i="0" dirty="0">
                <a:solidFill>
                  <a:srgbClr val="1E1E1E"/>
                </a:solidFill>
                <a:effectLst/>
                <a:latin typeface="+mj-lt"/>
              </a:rPr>
              <a:t>account *if you meet the withdraw requirements*. </a:t>
            </a:r>
          </a:p>
          <a:p>
            <a:endParaRPr lang="en-US" sz="1000" b="0" i="0" dirty="0">
              <a:solidFill>
                <a:srgbClr val="1E1E1E"/>
              </a:solidFill>
              <a:effectLst/>
              <a:latin typeface="Open Sans" panose="020B0606030504020204" pitchFamily="34" charset="0"/>
            </a:endParaRPr>
          </a:p>
        </p:txBody>
      </p:sp>
      <p:sp>
        <p:nvSpPr>
          <p:cNvPr id="6" name="Date Placeholder 5">
            <a:extLst>
              <a:ext uri="{FF2B5EF4-FFF2-40B4-BE49-F238E27FC236}">
                <a16:creationId xmlns:a16="http://schemas.microsoft.com/office/drawing/2014/main" id="{64E42FC8-CEA4-4E0E-AF0B-80AE0026025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291915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9FE4-EA41-4064-BC10-6E10150A5D2B}"/>
              </a:ext>
            </a:extLst>
          </p:cNvPr>
          <p:cNvSpPr>
            <a:spLocks noGrp="1"/>
          </p:cNvSpPr>
          <p:nvPr>
            <p:ph type="title"/>
          </p:nvPr>
        </p:nvSpPr>
        <p:spPr>
          <a:xfrm>
            <a:off x="232913" y="215660"/>
            <a:ext cx="10972800" cy="914400"/>
          </a:xfrm>
        </p:spPr>
        <p:txBody>
          <a:bodyPr/>
          <a:lstStyle/>
          <a:p>
            <a:r>
              <a:rPr lang="en-US" b="1" dirty="0">
                <a:solidFill>
                  <a:srgbClr val="115740"/>
                </a:solidFill>
              </a:rPr>
              <a:t>$ Cash Match $</a:t>
            </a:r>
          </a:p>
        </p:txBody>
      </p:sp>
      <p:sp>
        <p:nvSpPr>
          <p:cNvPr id="4" name="Slide Number Placeholder 3">
            <a:extLst>
              <a:ext uri="{FF2B5EF4-FFF2-40B4-BE49-F238E27FC236}">
                <a16:creationId xmlns:a16="http://schemas.microsoft.com/office/drawing/2014/main" id="{0353B11B-9E1C-482E-B623-C05633B6838D}"/>
              </a:ext>
            </a:extLst>
          </p:cNvPr>
          <p:cNvSpPr>
            <a:spLocks noGrp="1"/>
          </p:cNvSpPr>
          <p:nvPr>
            <p:ph type="sldNum" sz="quarter" idx="12"/>
          </p:nvPr>
        </p:nvSpPr>
        <p:spPr/>
        <p:txBody>
          <a:bodyPr/>
          <a:lstStyle/>
          <a:p>
            <a:pPr>
              <a:defRPr/>
            </a:pPr>
            <a:fld id="{73F7EFFD-D921-472C-A219-3FDF38A95784}" type="slidenum">
              <a:rPr lang="en-US" altLang="en-US" smtClean="0"/>
              <a:pPr>
                <a:defRPr/>
              </a:pPr>
              <a:t>29</a:t>
            </a:fld>
            <a:endParaRPr lang="en-US" altLang="en-US"/>
          </a:p>
        </p:txBody>
      </p:sp>
      <p:sp>
        <p:nvSpPr>
          <p:cNvPr id="5" name="Rectangle 3">
            <a:extLst>
              <a:ext uri="{FF2B5EF4-FFF2-40B4-BE49-F238E27FC236}">
                <a16:creationId xmlns:a16="http://schemas.microsoft.com/office/drawing/2014/main" id="{7AD1915A-F4C6-4C39-9B4A-CE06043EE7B2}"/>
              </a:ext>
            </a:extLst>
          </p:cNvPr>
          <p:cNvSpPr>
            <a:spLocks noGrp="1" noChangeArrowheads="1"/>
          </p:cNvSpPr>
          <p:nvPr>
            <p:ph idx="1"/>
          </p:nvPr>
        </p:nvSpPr>
        <p:spPr>
          <a:xfrm>
            <a:off x="673100" y="2149484"/>
            <a:ext cx="11290300" cy="2971800"/>
          </a:xfrm>
        </p:spPr>
        <p:txBody>
          <a:bodyPr>
            <a:normAutofit fontScale="32500" lnSpcReduction="20000"/>
          </a:bodyPr>
          <a:lstStyle/>
          <a:p>
            <a:pPr marL="457200" lvl="1" indent="0">
              <a:buNone/>
              <a:defRPr/>
            </a:pPr>
            <a:endParaRPr lang="en-US" sz="2400" b="1" dirty="0">
              <a:solidFill>
                <a:srgbClr val="115740"/>
              </a:solidFill>
            </a:endParaRPr>
          </a:p>
          <a:p>
            <a:pPr marL="457200" lvl="1" indent="0">
              <a:buNone/>
              <a:defRPr/>
            </a:pPr>
            <a:r>
              <a:rPr lang="en-US" sz="7000" b="1" dirty="0">
                <a:solidFill>
                  <a:srgbClr val="115740"/>
                </a:solidFill>
              </a:rPr>
              <a:t>The minimum employee contribution required to receive a cash match is $10 per pay period.</a:t>
            </a:r>
          </a:p>
          <a:p>
            <a:pPr marL="457200" lvl="1" indent="0">
              <a:buNone/>
              <a:defRPr/>
            </a:pPr>
            <a:endParaRPr lang="en-US" sz="7000" b="1" dirty="0">
              <a:solidFill>
                <a:srgbClr val="115740"/>
              </a:solidFill>
            </a:endParaRPr>
          </a:p>
          <a:p>
            <a:pPr marL="457200" lvl="1" indent="0">
              <a:buNone/>
              <a:defRPr/>
            </a:pPr>
            <a:r>
              <a:rPr lang="en-US" sz="7000" b="1" dirty="0">
                <a:solidFill>
                  <a:srgbClr val="115740"/>
                </a:solidFill>
              </a:rPr>
              <a:t>The maximum employer cash match contribution is $20.</a:t>
            </a:r>
          </a:p>
          <a:p>
            <a:pPr marL="457200" lvl="1" indent="0">
              <a:buNone/>
              <a:defRPr/>
            </a:pPr>
            <a:r>
              <a:rPr lang="en-US" sz="7000" b="1" dirty="0">
                <a:solidFill>
                  <a:srgbClr val="115740"/>
                </a:solidFill>
              </a:rPr>
              <a:t>Contribute $40 each pay period &amp; receive a $20 cash match!</a:t>
            </a:r>
          </a:p>
          <a:p>
            <a:pPr lvl="1" algn="ctr">
              <a:buNone/>
              <a:defRPr/>
            </a:pPr>
            <a:endParaRPr lang="en-US" sz="7000" b="1" dirty="0">
              <a:solidFill>
                <a:srgbClr val="115740"/>
              </a:solidFill>
            </a:endParaRPr>
          </a:p>
          <a:p>
            <a:pPr lvl="1">
              <a:buNone/>
              <a:defRPr/>
            </a:pPr>
            <a:r>
              <a:rPr lang="en-US" altLang="en-US" sz="7000" b="1" dirty="0">
                <a:solidFill>
                  <a:srgbClr val="115740"/>
                </a:solidFill>
              </a:rPr>
              <a:t>You can enroll in both the 457(b) and 403(b) plans, you will receive ONLY ONE cash match for your contributions.  </a:t>
            </a:r>
          </a:p>
          <a:p>
            <a:pPr lvl="1" algn="ctr">
              <a:buNone/>
              <a:defRPr/>
            </a:pPr>
            <a:r>
              <a:rPr lang="en-US" sz="2000" b="1" dirty="0"/>
              <a:t> </a:t>
            </a:r>
          </a:p>
          <a:p>
            <a:pPr marL="457200" lvl="1" indent="0">
              <a:buNone/>
              <a:defRPr/>
            </a:pPr>
            <a:endParaRPr lang="en-US" altLang="en-US" sz="2000" dirty="0"/>
          </a:p>
        </p:txBody>
      </p:sp>
      <p:sp>
        <p:nvSpPr>
          <p:cNvPr id="6" name="TextBox 5">
            <a:extLst>
              <a:ext uri="{FF2B5EF4-FFF2-40B4-BE49-F238E27FC236}">
                <a16:creationId xmlns:a16="http://schemas.microsoft.com/office/drawing/2014/main" id="{AF308F6A-890E-4633-A2ED-118BB407A617}"/>
              </a:ext>
            </a:extLst>
          </p:cNvPr>
          <p:cNvSpPr txBox="1"/>
          <p:nvPr/>
        </p:nvSpPr>
        <p:spPr>
          <a:xfrm>
            <a:off x="546100" y="5184697"/>
            <a:ext cx="11099800" cy="1354217"/>
          </a:xfrm>
          <a:prstGeom prst="rect">
            <a:avLst/>
          </a:prstGeom>
          <a:noFill/>
        </p:spPr>
        <p:txBody>
          <a:bodyPr wrap="square" rtlCol="0">
            <a:spAutoFit/>
          </a:bodyPr>
          <a:lstStyle/>
          <a:p>
            <a:pPr lvl="1" algn="ctr">
              <a:buNone/>
              <a:defRPr/>
            </a:pPr>
            <a:r>
              <a:rPr lang="en-US" sz="1800" b="1" dirty="0">
                <a:solidFill>
                  <a:srgbClr val="FF0000"/>
                </a:solidFill>
              </a:rPr>
              <a:t>Hybrid plan participants must contribute 9% </a:t>
            </a:r>
          </a:p>
          <a:p>
            <a:pPr lvl="1" algn="ctr">
              <a:buNone/>
              <a:defRPr/>
            </a:pPr>
            <a:r>
              <a:rPr lang="en-US" sz="1800" b="1" dirty="0">
                <a:solidFill>
                  <a:srgbClr val="FF0000"/>
                </a:solidFill>
              </a:rPr>
              <a:t>to be eligible for the cash match programs with the 403(b) </a:t>
            </a:r>
          </a:p>
          <a:p>
            <a:pPr lvl="1" algn="ctr">
              <a:buNone/>
              <a:defRPr/>
            </a:pPr>
            <a:r>
              <a:rPr lang="en-US" sz="1800" b="1" dirty="0">
                <a:solidFill>
                  <a:srgbClr val="FF0000"/>
                </a:solidFill>
              </a:rPr>
              <a:t>or 457 (b) supplemental savings plans. </a:t>
            </a:r>
          </a:p>
          <a:p>
            <a:pPr lvl="1" algn="ctr">
              <a:buNone/>
              <a:defRPr/>
            </a:pPr>
            <a:endParaRPr lang="en-US" sz="1000" b="1" dirty="0">
              <a:solidFill>
                <a:srgbClr val="FF0000"/>
              </a:solidFill>
            </a:endParaRPr>
          </a:p>
          <a:p>
            <a:pPr lvl="1" algn="ctr">
              <a:buNone/>
              <a:defRPr/>
            </a:pPr>
            <a:r>
              <a:rPr lang="en-US" b="1" dirty="0">
                <a:solidFill>
                  <a:srgbClr val="FF0000"/>
                </a:solidFill>
              </a:rPr>
              <a:t>4% Mandatory DBP + 1% Mandatory DCP + 4% Voluntary Contributions To The Hybrid DCP Plan</a:t>
            </a:r>
            <a:endParaRPr lang="en-US" dirty="0"/>
          </a:p>
        </p:txBody>
      </p:sp>
      <p:sp>
        <p:nvSpPr>
          <p:cNvPr id="7" name="TextBox 6">
            <a:extLst>
              <a:ext uri="{FF2B5EF4-FFF2-40B4-BE49-F238E27FC236}">
                <a16:creationId xmlns:a16="http://schemas.microsoft.com/office/drawing/2014/main" id="{89DFAB10-440E-46FA-A9E1-9910E33DDB2B}"/>
              </a:ext>
            </a:extLst>
          </p:cNvPr>
          <p:cNvSpPr txBox="1"/>
          <p:nvPr/>
        </p:nvSpPr>
        <p:spPr>
          <a:xfrm>
            <a:off x="1126490" y="1130060"/>
            <a:ext cx="9740900" cy="1477328"/>
          </a:xfrm>
          <a:prstGeom prst="rect">
            <a:avLst/>
          </a:prstGeom>
          <a:noFill/>
        </p:spPr>
        <p:txBody>
          <a:bodyPr wrap="square" rtlCol="0">
            <a:spAutoFit/>
          </a:bodyPr>
          <a:lstStyle/>
          <a:p>
            <a:pPr algn="ctr"/>
            <a:r>
              <a:rPr lang="en-US" sz="3600" b="1" dirty="0">
                <a:solidFill>
                  <a:schemeClr val="tx2"/>
                </a:solidFill>
              </a:rPr>
              <a:t>If you contribute to the 457(b) or the 403(b), you will receive a cash match of 50%.</a:t>
            </a:r>
          </a:p>
          <a:p>
            <a:endParaRPr lang="en-US" dirty="0"/>
          </a:p>
        </p:txBody>
      </p:sp>
      <p:sp>
        <p:nvSpPr>
          <p:cNvPr id="8" name="Date Placeholder 7">
            <a:extLst>
              <a:ext uri="{FF2B5EF4-FFF2-40B4-BE49-F238E27FC236}">
                <a16:creationId xmlns:a16="http://schemas.microsoft.com/office/drawing/2014/main" id="{F041E3FA-8818-4FA6-8C72-603D2387D37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54882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 Online Tools</a:t>
            </a:r>
          </a:p>
        </p:txBody>
      </p:sp>
      <p:sp>
        <p:nvSpPr>
          <p:cNvPr id="4" name="Slide Number Placeholder 3"/>
          <p:cNvSpPr>
            <a:spLocks noGrp="1"/>
          </p:cNvSpPr>
          <p:nvPr>
            <p:ph type="sldNum" sz="quarter" idx="12"/>
          </p:nvPr>
        </p:nvSpPr>
        <p:spPr/>
        <p:txBody>
          <a:bodyPr/>
          <a:lstStyle/>
          <a:p>
            <a:pPr>
              <a:defRPr/>
            </a:pPr>
            <a:fld id="{B3CCD2F4-0E5F-4544-8040-7842B159E6F9}" type="slidenum">
              <a:rPr lang="en-US" smtClean="0"/>
              <a:pPr>
                <a:defRPr/>
              </a:pPr>
              <a:t>3</a:t>
            </a:fld>
            <a:endParaRPr lang="en-US" dirty="0"/>
          </a:p>
        </p:txBody>
      </p:sp>
      <p:pic>
        <p:nvPicPr>
          <p:cNvPr id="5" name="Picture 4"/>
          <p:cNvPicPr>
            <a:picLocks noChangeAspect="1"/>
          </p:cNvPicPr>
          <p:nvPr/>
        </p:nvPicPr>
        <p:blipFill>
          <a:blip r:embed="rId3"/>
          <a:stretch>
            <a:fillRect/>
          </a:stretch>
        </p:blipFill>
        <p:spPr>
          <a:xfrm>
            <a:off x="1333500" y="1736725"/>
            <a:ext cx="9525000" cy="3790950"/>
          </a:xfrm>
          <a:prstGeom prst="rect">
            <a:avLst/>
          </a:prstGeom>
        </p:spPr>
      </p:pic>
      <p:sp>
        <p:nvSpPr>
          <p:cNvPr id="6" name="Right Arrow 5"/>
          <p:cNvSpPr/>
          <p:nvPr/>
        </p:nvSpPr>
        <p:spPr>
          <a:xfrm>
            <a:off x="609600" y="2336801"/>
            <a:ext cx="1698171" cy="4789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2837543" y="4376058"/>
            <a:ext cx="1698171" cy="4789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Date Placeholder 7">
            <a:extLst>
              <a:ext uri="{FF2B5EF4-FFF2-40B4-BE49-F238E27FC236}">
                <a16:creationId xmlns:a16="http://schemas.microsoft.com/office/drawing/2014/main" id="{4EE658CA-7F25-46DC-AC5B-BD6A11297BD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40398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9A59FA-3BF2-4002-9CFD-169F1E8AD311}"/>
              </a:ext>
            </a:extLst>
          </p:cNvPr>
          <p:cNvSpPr>
            <a:spLocks noGrp="1"/>
          </p:cNvSpPr>
          <p:nvPr>
            <p:ph type="dt" sz="half" idx="10"/>
          </p:nvPr>
        </p:nvSpPr>
        <p:spPr/>
        <p:txBody>
          <a:bodyPr/>
          <a:lstStyle/>
          <a:p>
            <a:pPr>
              <a:defRPr/>
            </a:pPr>
            <a:r>
              <a:rPr lang="en-US"/>
              <a:t>Rev. 01/2023</a:t>
            </a:r>
          </a:p>
        </p:txBody>
      </p:sp>
      <p:sp>
        <p:nvSpPr>
          <p:cNvPr id="5" name="Slide Number Placeholder 4">
            <a:extLst>
              <a:ext uri="{FF2B5EF4-FFF2-40B4-BE49-F238E27FC236}">
                <a16:creationId xmlns:a16="http://schemas.microsoft.com/office/drawing/2014/main" id="{CDBF8366-DDC0-4510-89BF-0F0C439C131F}"/>
              </a:ext>
            </a:extLst>
          </p:cNvPr>
          <p:cNvSpPr>
            <a:spLocks noGrp="1"/>
          </p:cNvSpPr>
          <p:nvPr>
            <p:ph type="sldNum" sz="quarter" idx="12"/>
          </p:nvPr>
        </p:nvSpPr>
        <p:spPr/>
        <p:txBody>
          <a:bodyPr/>
          <a:lstStyle/>
          <a:p>
            <a:pPr>
              <a:defRPr/>
            </a:pPr>
            <a:fld id="{73F7EFFD-D921-472C-A219-3FDF38A95784}" type="slidenum">
              <a:rPr lang="en-US" altLang="en-US" smtClean="0"/>
              <a:pPr>
                <a:defRPr/>
              </a:pPr>
              <a:t>30</a:t>
            </a:fld>
            <a:endParaRPr lang="en-US" altLang="en-US"/>
          </a:p>
        </p:txBody>
      </p:sp>
      <p:sp>
        <p:nvSpPr>
          <p:cNvPr id="9" name="TextBox 8">
            <a:extLst>
              <a:ext uri="{FF2B5EF4-FFF2-40B4-BE49-F238E27FC236}">
                <a16:creationId xmlns:a16="http://schemas.microsoft.com/office/drawing/2014/main" id="{20B801D7-C1C8-47C2-A462-449909E567BB}"/>
              </a:ext>
            </a:extLst>
          </p:cNvPr>
          <p:cNvSpPr txBox="1"/>
          <p:nvPr/>
        </p:nvSpPr>
        <p:spPr>
          <a:xfrm>
            <a:off x="751523" y="389542"/>
            <a:ext cx="11192828" cy="5632311"/>
          </a:xfrm>
          <a:prstGeom prst="rect">
            <a:avLst/>
          </a:prstGeom>
          <a:noFill/>
        </p:spPr>
        <p:txBody>
          <a:bodyPr wrap="square">
            <a:spAutoFit/>
          </a:bodyPr>
          <a:lstStyle/>
          <a:p>
            <a:pPr algn="ctr"/>
            <a:r>
              <a:rPr lang="en-US" sz="3200" b="1" dirty="0">
                <a:solidFill>
                  <a:schemeClr val="tx2"/>
                </a:solidFill>
              </a:rPr>
              <a:t>Campus Police Officers/ </a:t>
            </a:r>
            <a:endParaRPr lang="en-US" sz="2000" b="1" dirty="0">
              <a:solidFill>
                <a:schemeClr val="tx2"/>
              </a:solidFill>
            </a:endParaRPr>
          </a:p>
          <a:p>
            <a:pPr algn="ctr"/>
            <a:r>
              <a:rPr lang="en-US" sz="3200" b="1" dirty="0">
                <a:solidFill>
                  <a:schemeClr val="tx2"/>
                </a:solidFill>
              </a:rPr>
              <a:t>Professional Employees Enrolled In The ORP Plan: </a:t>
            </a:r>
          </a:p>
          <a:p>
            <a:endParaRPr lang="en-US" sz="3200" baseline="0" dirty="0"/>
          </a:p>
          <a:p>
            <a:pPr marL="457200" indent="-457200">
              <a:buFont typeface="Arial" panose="020B0604020202020204" pitchFamily="34" charset="0"/>
              <a:buChar char="•"/>
            </a:pPr>
            <a:r>
              <a:rPr lang="en-US" sz="3200" baseline="0" dirty="0"/>
              <a:t>Automatically enrolled in the 457(b) plan after 90 days of employment.</a:t>
            </a:r>
            <a:r>
              <a:rPr lang="en-US" sz="3200" dirty="0"/>
              <a:t>  </a:t>
            </a:r>
          </a:p>
          <a:p>
            <a:endParaRPr lang="en-US" sz="3200" dirty="0"/>
          </a:p>
          <a:p>
            <a:pPr marL="457200" indent="-457200">
              <a:buFont typeface="Arial" panose="020B0604020202020204" pitchFamily="34" charset="0"/>
              <a:buChar char="•"/>
            </a:pPr>
            <a:r>
              <a:rPr lang="en-US" sz="3200" dirty="0"/>
              <a:t>$20 Will Be Deducted Per Pay Period w/ a $10 match</a:t>
            </a:r>
          </a:p>
          <a:p>
            <a:pPr lvl="1">
              <a:defRPr/>
            </a:pPr>
            <a:endParaRPr lang="en-US" altLang="en-US" sz="3200" dirty="0"/>
          </a:p>
          <a:p>
            <a:pPr lvl="1">
              <a:defRPr/>
            </a:pPr>
            <a:endParaRPr lang="en-US" altLang="en-US" sz="3200" dirty="0"/>
          </a:p>
          <a:p>
            <a:pPr lvl="1">
              <a:defRPr/>
            </a:pPr>
            <a:endParaRPr lang="en-US" altLang="en-US" sz="2400" dirty="0"/>
          </a:p>
          <a:p>
            <a:pPr lvl="1" algn="ctr">
              <a:defRPr/>
            </a:pPr>
            <a:r>
              <a:rPr lang="en-US" altLang="en-US" sz="2400" b="1" dirty="0">
                <a:solidFill>
                  <a:srgbClr val="FF0000"/>
                </a:solidFill>
              </a:rPr>
              <a:t>To opt-out, contact </a:t>
            </a:r>
            <a:r>
              <a:rPr lang="en-US" altLang="en-US" sz="2400" b="1" dirty="0" err="1">
                <a:solidFill>
                  <a:srgbClr val="FF0000"/>
                </a:solidFill>
              </a:rPr>
              <a:t>MissionSquare</a:t>
            </a:r>
            <a:r>
              <a:rPr lang="en-US" altLang="en-US" sz="2400" b="1" dirty="0">
                <a:solidFill>
                  <a:srgbClr val="FF0000"/>
                </a:solidFill>
              </a:rPr>
              <a:t> </a:t>
            </a:r>
          </a:p>
          <a:p>
            <a:pPr lvl="1" algn="ctr">
              <a:defRPr/>
            </a:pPr>
            <a:r>
              <a:rPr lang="en-US" altLang="en-US" sz="2400" b="1" dirty="0">
                <a:solidFill>
                  <a:srgbClr val="FF0000"/>
                </a:solidFill>
              </a:rPr>
              <a:t>1 (877) 327-5261 within 90 days of hire.</a:t>
            </a:r>
          </a:p>
        </p:txBody>
      </p:sp>
    </p:spTree>
    <p:extLst>
      <p:ext uri="{BB962C8B-B14F-4D97-AF65-F5344CB8AC3E}">
        <p14:creationId xmlns:p14="http://schemas.microsoft.com/office/powerpoint/2010/main" val="3324754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3D996-8454-4E4C-9950-867115CFA284}"/>
              </a:ext>
            </a:extLst>
          </p:cNvPr>
          <p:cNvSpPr>
            <a:spLocks noGrp="1"/>
          </p:cNvSpPr>
          <p:nvPr>
            <p:ph type="sldNum" sz="quarter" idx="12"/>
          </p:nvPr>
        </p:nvSpPr>
        <p:spPr/>
        <p:txBody>
          <a:bodyPr/>
          <a:lstStyle/>
          <a:p>
            <a:pPr>
              <a:defRPr/>
            </a:pPr>
            <a:fld id="{73F7EFFD-D921-472C-A219-3FDF38A95784}" type="slidenum">
              <a:rPr lang="en-US" altLang="en-US" smtClean="0"/>
              <a:pPr>
                <a:defRPr/>
              </a:pPr>
              <a:t>31</a:t>
            </a:fld>
            <a:endParaRPr lang="en-US" altLang="en-US"/>
          </a:p>
        </p:txBody>
      </p:sp>
      <p:sp>
        <p:nvSpPr>
          <p:cNvPr id="6" name="TextBox 5">
            <a:extLst>
              <a:ext uri="{FF2B5EF4-FFF2-40B4-BE49-F238E27FC236}">
                <a16:creationId xmlns:a16="http://schemas.microsoft.com/office/drawing/2014/main" id="{519D3EDF-A1FE-4BD0-B6FC-9A45DE8E490B}"/>
              </a:ext>
            </a:extLst>
          </p:cNvPr>
          <p:cNvSpPr txBox="1"/>
          <p:nvPr/>
        </p:nvSpPr>
        <p:spPr>
          <a:xfrm>
            <a:off x="559324" y="1742689"/>
            <a:ext cx="8410698" cy="658835"/>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https://myvrs.varetire.org/login/</a:t>
            </a:r>
          </a:p>
        </p:txBody>
      </p:sp>
      <p:sp>
        <p:nvSpPr>
          <p:cNvPr id="8" name="TextBox 7">
            <a:extLst>
              <a:ext uri="{FF2B5EF4-FFF2-40B4-BE49-F238E27FC236}">
                <a16:creationId xmlns:a16="http://schemas.microsoft.com/office/drawing/2014/main" id="{B034853A-4982-47FB-9176-765EDEFE6C69}"/>
              </a:ext>
            </a:extLst>
          </p:cNvPr>
          <p:cNvSpPr txBox="1"/>
          <p:nvPr/>
        </p:nvSpPr>
        <p:spPr>
          <a:xfrm>
            <a:off x="1820253" y="397824"/>
            <a:ext cx="8098447" cy="769441"/>
          </a:xfrm>
          <a:prstGeom prst="rect">
            <a:avLst/>
          </a:prstGeom>
          <a:noFill/>
        </p:spPr>
        <p:txBody>
          <a:bodyPr wrap="square">
            <a:spAutoFit/>
          </a:bodyPr>
          <a:lstStyle/>
          <a:p>
            <a:pPr algn="ctr"/>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FCD285C9-3FF9-4067-84C7-9FAF601F4AAA}"/>
              </a:ext>
            </a:extLst>
          </p:cNvPr>
          <p:cNvSpPr txBox="1"/>
          <p:nvPr/>
        </p:nvSpPr>
        <p:spPr>
          <a:xfrm>
            <a:off x="223284" y="2365700"/>
            <a:ext cx="1176367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Hybrid Defined Contribution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Volu</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ntary Hybrid </a:t>
            </a:r>
            <a:r>
              <a:rPr lang="en-US" sz="3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 457(b)</a:t>
            </a:r>
            <a:endPar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31AC049-AFE2-4085-9B6C-9ED7FA73486E}"/>
              </a:ext>
            </a:extLst>
          </p:cNvPr>
          <p:cNvPicPr>
            <a:picLocks noChangeAspect="1"/>
          </p:cNvPicPr>
          <p:nvPr/>
        </p:nvPicPr>
        <p:blipFill>
          <a:blip r:embed="rId3"/>
          <a:stretch>
            <a:fillRect/>
          </a:stretch>
        </p:blipFill>
        <p:spPr>
          <a:xfrm>
            <a:off x="407708" y="3090920"/>
            <a:ext cx="4010585" cy="3400900"/>
          </a:xfrm>
          <a:prstGeom prst="rect">
            <a:avLst/>
          </a:prstGeom>
        </p:spPr>
      </p:pic>
      <p:pic>
        <p:nvPicPr>
          <p:cNvPr id="13" name="Picture 12">
            <a:extLst>
              <a:ext uri="{FF2B5EF4-FFF2-40B4-BE49-F238E27FC236}">
                <a16:creationId xmlns:a16="http://schemas.microsoft.com/office/drawing/2014/main" id="{4C4ED793-07E5-45D7-90CC-26C090287382}"/>
              </a:ext>
            </a:extLst>
          </p:cNvPr>
          <p:cNvPicPr>
            <a:picLocks noChangeAspect="1"/>
          </p:cNvPicPr>
          <p:nvPr/>
        </p:nvPicPr>
        <p:blipFill>
          <a:blip r:embed="rId4"/>
          <a:stretch>
            <a:fillRect/>
          </a:stretch>
        </p:blipFill>
        <p:spPr>
          <a:xfrm>
            <a:off x="5019429" y="4081292"/>
            <a:ext cx="3524742" cy="2191056"/>
          </a:xfrm>
          <a:prstGeom prst="rect">
            <a:avLst/>
          </a:prstGeom>
        </p:spPr>
      </p:pic>
      <p:sp>
        <p:nvSpPr>
          <p:cNvPr id="14" name="TextBox 13">
            <a:extLst>
              <a:ext uri="{FF2B5EF4-FFF2-40B4-BE49-F238E27FC236}">
                <a16:creationId xmlns:a16="http://schemas.microsoft.com/office/drawing/2014/main" id="{8D6E4E46-328F-473C-93B9-661B4A935CBD}"/>
              </a:ext>
            </a:extLst>
          </p:cNvPr>
          <p:cNvSpPr txBox="1"/>
          <p:nvPr/>
        </p:nvSpPr>
        <p:spPr>
          <a:xfrm>
            <a:off x="287053" y="1210754"/>
            <a:ext cx="841069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Defined Benefit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Group Life Insurance</a:t>
            </a:r>
          </a:p>
        </p:txBody>
      </p:sp>
      <p:sp>
        <p:nvSpPr>
          <p:cNvPr id="15" name="Star: 5 Points 14">
            <a:extLst>
              <a:ext uri="{FF2B5EF4-FFF2-40B4-BE49-F238E27FC236}">
                <a16:creationId xmlns:a16="http://schemas.microsoft.com/office/drawing/2014/main" id="{FBCC92D8-C417-4985-9D18-103068EFCDB0}"/>
              </a:ext>
            </a:extLst>
          </p:cNvPr>
          <p:cNvSpPr/>
          <p:nvPr/>
        </p:nvSpPr>
        <p:spPr>
          <a:xfrm>
            <a:off x="428695" y="4884569"/>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D8CF723-BE7A-4F60-95C4-6614ECD7A66A}"/>
              </a:ext>
            </a:extLst>
          </p:cNvPr>
          <p:cNvSpPr/>
          <p:nvPr/>
        </p:nvSpPr>
        <p:spPr>
          <a:xfrm>
            <a:off x="1584695" y="5161952"/>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12F4373-69C0-401E-B575-7147A7C1B4EE}"/>
              </a:ext>
            </a:extLst>
          </p:cNvPr>
          <p:cNvCxnSpPr/>
          <p:nvPr/>
        </p:nvCxnSpPr>
        <p:spPr>
          <a:xfrm>
            <a:off x="4043383" y="50704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284F44B-56BB-477E-BC8C-7F3EC5ED6761}"/>
              </a:ext>
            </a:extLst>
          </p:cNvPr>
          <p:cNvSpPr txBox="1"/>
          <p:nvPr/>
        </p:nvSpPr>
        <p:spPr>
          <a:xfrm>
            <a:off x="8974117" y="4747241"/>
            <a:ext cx="3103583" cy="646331"/>
          </a:xfrm>
          <a:prstGeom prst="rect">
            <a:avLst/>
          </a:prstGeom>
          <a:noFill/>
        </p:spPr>
        <p:txBody>
          <a:bodyPr wrap="square" rtlCol="0">
            <a:spAutoFit/>
          </a:bodyPr>
          <a:lstStyle/>
          <a:p>
            <a:r>
              <a:rPr lang="en-US" sz="3600" b="1" dirty="0">
                <a:solidFill>
                  <a:srgbClr val="115740"/>
                </a:solidFill>
                <a:latin typeface="Calibri" panose="020F0502020204030204" pitchFamily="34" charset="0"/>
                <a:cs typeface="Times New Roman" panose="02020603050405020304" pitchFamily="18" charset="0"/>
              </a:rPr>
              <a:t>MissionSquare</a:t>
            </a:r>
          </a:p>
        </p:txBody>
      </p:sp>
      <p:cxnSp>
        <p:nvCxnSpPr>
          <p:cNvPr id="17" name="Straight Arrow Connector 16">
            <a:extLst>
              <a:ext uri="{FF2B5EF4-FFF2-40B4-BE49-F238E27FC236}">
                <a16:creationId xmlns:a16="http://schemas.microsoft.com/office/drawing/2014/main" id="{14DADE6F-C7D3-4F1B-8DAF-386D72FB02BB}"/>
              </a:ext>
            </a:extLst>
          </p:cNvPr>
          <p:cNvCxnSpPr>
            <a:cxnSpLocks/>
          </p:cNvCxnSpPr>
          <p:nvPr/>
        </p:nvCxnSpPr>
        <p:spPr>
          <a:xfrm>
            <a:off x="8407400" y="5073513"/>
            <a:ext cx="592117"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5" name="Date Placeholder 4">
            <a:extLst>
              <a:ext uri="{FF2B5EF4-FFF2-40B4-BE49-F238E27FC236}">
                <a16:creationId xmlns:a16="http://schemas.microsoft.com/office/drawing/2014/main" id="{DE53F5C1-3786-4BCD-8AEB-3DF0EAD90E7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92096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3D996-8454-4E4C-9950-867115CFA284}"/>
              </a:ext>
            </a:extLst>
          </p:cNvPr>
          <p:cNvSpPr>
            <a:spLocks noGrp="1"/>
          </p:cNvSpPr>
          <p:nvPr>
            <p:ph type="sldNum" sz="quarter" idx="12"/>
          </p:nvPr>
        </p:nvSpPr>
        <p:spPr/>
        <p:txBody>
          <a:bodyPr/>
          <a:lstStyle/>
          <a:p>
            <a:pPr>
              <a:defRPr/>
            </a:pPr>
            <a:fld id="{73F7EFFD-D921-472C-A219-3FDF38A95784}" type="slidenum">
              <a:rPr lang="en-US" altLang="en-US" smtClean="0"/>
              <a:pPr>
                <a:defRPr/>
              </a:pPr>
              <a:t>32</a:t>
            </a:fld>
            <a:endParaRPr lang="en-US" altLang="en-US"/>
          </a:p>
        </p:txBody>
      </p:sp>
      <p:sp>
        <p:nvSpPr>
          <p:cNvPr id="6" name="TextBox 5">
            <a:extLst>
              <a:ext uri="{FF2B5EF4-FFF2-40B4-BE49-F238E27FC236}">
                <a16:creationId xmlns:a16="http://schemas.microsoft.com/office/drawing/2014/main" id="{519D3EDF-A1FE-4BD0-B6FC-9A45DE8E490B}"/>
              </a:ext>
            </a:extLst>
          </p:cNvPr>
          <p:cNvSpPr txBox="1"/>
          <p:nvPr/>
        </p:nvSpPr>
        <p:spPr>
          <a:xfrm>
            <a:off x="633020" y="1640481"/>
            <a:ext cx="8410698" cy="658835"/>
          </a:xfrm>
          <a:prstGeom prst="rect">
            <a:avLst/>
          </a:prstGeom>
          <a:noFill/>
        </p:spPr>
        <p:txBody>
          <a:bodyPr wrap="square">
            <a:spAutoFit/>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https://myvrs.varetire.org/login/</a:t>
            </a:r>
          </a:p>
        </p:txBody>
      </p:sp>
      <p:sp>
        <p:nvSpPr>
          <p:cNvPr id="8" name="TextBox 7">
            <a:extLst>
              <a:ext uri="{FF2B5EF4-FFF2-40B4-BE49-F238E27FC236}">
                <a16:creationId xmlns:a16="http://schemas.microsoft.com/office/drawing/2014/main" id="{B034853A-4982-47FB-9176-765EDEFE6C69}"/>
              </a:ext>
            </a:extLst>
          </p:cNvPr>
          <p:cNvSpPr txBox="1"/>
          <p:nvPr/>
        </p:nvSpPr>
        <p:spPr>
          <a:xfrm>
            <a:off x="1731353" y="397824"/>
            <a:ext cx="8861961" cy="769441"/>
          </a:xfrm>
          <a:prstGeom prst="rect">
            <a:avLst/>
          </a:prstGeom>
          <a:noFill/>
        </p:spPr>
        <p:txBody>
          <a:bodyPr wrap="square">
            <a:spAutoFit/>
          </a:bodyPr>
          <a:lstStyle/>
          <a:p>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FCD285C9-3FF9-4067-84C7-9FAF601F4AAA}"/>
              </a:ext>
            </a:extLst>
          </p:cNvPr>
          <p:cNvSpPr txBox="1"/>
          <p:nvPr/>
        </p:nvSpPr>
        <p:spPr>
          <a:xfrm>
            <a:off x="223284" y="2365700"/>
            <a:ext cx="1176367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Hybrid Defined Contribution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Volu</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ntary Hybrid </a:t>
            </a:r>
            <a:r>
              <a:rPr lang="en-US" sz="3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latin typeface="Calibri" panose="020F0502020204030204" pitchFamily="34" charset="0"/>
                <a:ea typeface="Calibri" panose="020F0502020204030204" pitchFamily="34" charset="0"/>
                <a:cs typeface="Times New Roman" panose="02020603050405020304" pitchFamily="18" charset="0"/>
              </a:rPr>
              <a:t> 457(b)</a:t>
            </a:r>
            <a:endPar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31AC049-AFE2-4085-9B6C-9ED7FA73486E}"/>
              </a:ext>
            </a:extLst>
          </p:cNvPr>
          <p:cNvPicPr>
            <a:picLocks noChangeAspect="1"/>
          </p:cNvPicPr>
          <p:nvPr/>
        </p:nvPicPr>
        <p:blipFill>
          <a:blip r:embed="rId3"/>
          <a:stretch>
            <a:fillRect/>
          </a:stretch>
        </p:blipFill>
        <p:spPr>
          <a:xfrm>
            <a:off x="1449108" y="3090920"/>
            <a:ext cx="4010585" cy="3400900"/>
          </a:xfrm>
          <a:prstGeom prst="rect">
            <a:avLst/>
          </a:prstGeom>
        </p:spPr>
      </p:pic>
      <p:pic>
        <p:nvPicPr>
          <p:cNvPr id="13" name="Picture 12">
            <a:extLst>
              <a:ext uri="{FF2B5EF4-FFF2-40B4-BE49-F238E27FC236}">
                <a16:creationId xmlns:a16="http://schemas.microsoft.com/office/drawing/2014/main" id="{4C4ED793-07E5-45D7-90CC-26C090287382}"/>
              </a:ext>
            </a:extLst>
          </p:cNvPr>
          <p:cNvPicPr>
            <a:picLocks noChangeAspect="1"/>
          </p:cNvPicPr>
          <p:nvPr/>
        </p:nvPicPr>
        <p:blipFill>
          <a:blip r:embed="rId4"/>
          <a:stretch>
            <a:fillRect/>
          </a:stretch>
        </p:blipFill>
        <p:spPr>
          <a:xfrm>
            <a:off x="6975229" y="4005092"/>
            <a:ext cx="3524742" cy="2191056"/>
          </a:xfrm>
          <a:prstGeom prst="rect">
            <a:avLst/>
          </a:prstGeom>
        </p:spPr>
      </p:pic>
      <p:sp>
        <p:nvSpPr>
          <p:cNvPr id="14" name="TextBox 13">
            <a:extLst>
              <a:ext uri="{FF2B5EF4-FFF2-40B4-BE49-F238E27FC236}">
                <a16:creationId xmlns:a16="http://schemas.microsoft.com/office/drawing/2014/main" id="{8D6E4E46-328F-473C-93B9-661B4A935CBD}"/>
              </a:ext>
            </a:extLst>
          </p:cNvPr>
          <p:cNvSpPr txBox="1"/>
          <p:nvPr/>
        </p:nvSpPr>
        <p:spPr>
          <a:xfrm>
            <a:off x="633020" y="1200458"/>
            <a:ext cx="8410698" cy="658835"/>
          </a:xfrm>
          <a:prstGeom prst="rect">
            <a:avLst/>
          </a:prstGeom>
          <a:noFill/>
        </p:spPr>
        <p:txBody>
          <a:bodyPr wrap="square">
            <a:spAutoFit/>
          </a:bodyPr>
          <a:lstStyle/>
          <a:p>
            <a:pPr marL="0" marR="0">
              <a:lnSpc>
                <a:spcPct val="107000"/>
              </a:lnSpc>
              <a:spcBef>
                <a:spcPts val="0"/>
              </a:spcBef>
              <a:spcAft>
                <a:spcPts val="0"/>
              </a:spcAft>
            </a:pP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VRS Defined Benefit </a:t>
            </a: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115740"/>
                </a:solidFill>
                <a:effectLst/>
                <a:latin typeface="Calibri" panose="020F0502020204030204" pitchFamily="34" charset="0"/>
                <a:ea typeface="Calibri" panose="020F0502020204030204" pitchFamily="34" charset="0"/>
                <a:cs typeface="Times New Roman" panose="02020603050405020304" pitchFamily="18" charset="0"/>
              </a:rPr>
              <a:t> Group Life Insurance</a:t>
            </a:r>
          </a:p>
        </p:txBody>
      </p:sp>
      <p:sp>
        <p:nvSpPr>
          <p:cNvPr id="15" name="Star: 5 Points 14">
            <a:extLst>
              <a:ext uri="{FF2B5EF4-FFF2-40B4-BE49-F238E27FC236}">
                <a16:creationId xmlns:a16="http://schemas.microsoft.com/office/drawing/2014/main" id="{FBCC92D8-C417-4985-9D18-103068EFCDB0}"/>
              </a:ext>
            </a:extLst>
          </p:cNvPr>
          <p:cNvSpPr/>
          <p:nvPr/>
        </p:nvSpPr>
        <p:spPr>
          <a:xfrm>
            <a:off x="1470095" y="4884569"/>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ED8CF723-BE7A-4F60-95C4-6614ECD7A66A}"/>
              </a:ext>
            </a:extLst>
          </p:cNvPr>
          <p:cNvSpPr/>
          <p:nvPr/>
        </p:nvSpPr>
        <p:spPr>
          <a:xfrm>
            <a:off x="2626095" y="5161952"/>
            <a:ext cx="261258" cy="253633"/>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A12F4373-69C0-401E-B575-7147A7C1B4EE}"/>
              </a:ext>
            </a:extLst>
          </p:cNvPr>
          <p:cNvCxnSpPr/>
          <p:nvPr/>
        </p:nvCxnSpPr>
        <p:spPr>
          <a:xfrm>
            <a:off x="5745183" y="5019607"/>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0751536-354A-48BA-85C6-3134F4DA705E}"/>
              </a:ext>
            </a:extLst>
          </p:cNvPr>
          <p:cNvSpPr txBox="1"/>
          <p:nvPr/>
        </p:nvSpPr>
        <p:spPr>
          <a:xfrm rot="20758452">
            <a:off x="1299911" y="2194258"/>
            <a:ext cx="8890545" cy="2092881"/>
          </a:xfrm>
          <a:prstGeom prst="rect">
            <a:avLst/>
          </a:prstGeom>
          <a:solidFill>
            <a:schemeClr val="bg1"/>
          </a:solidFill>
        </p:spPr>
        <p:txBody>
          <a:bodyPr wrap="square">
            <a:spAutoFit/>
          </a:bodyPr>
          <a:lstStyle/>
          <a:p>
            <a:r>
              <a:rPr lang="en-US" sz="2600" b="1" dirty="0">
                <a:solidFill>
                  <a:srgbClr val="C00000"/>
                </a:solidFill>
                <a:latin typeface="Arial"/>
                <a:cs typeface="Arial"/>
              </a:rPr>
              <a:t>You will not have access to the VRS, Mission Square</a:t>
            </a:r>
          </a:p>
          <a:p>
            <a:r>
              <a:rPr lang="en-US" sz="2600" b="1" dirty="0">
                <a:solidFill>
                  <a:srgbClr val="C00000"/>
                </a:solidFill>
                <a:latin typeface="Arial"/>
                <a:cs typeface="Arial"/>
              </a:rPr>
              <a:t> or Retirement@Work websites at this time.  It will take 1-2 two weeks after your first paycheck is received for your employee access to be setup in the VRS, Mission Square and </a:t>
            </a:r>
            <a:r>
              <a:rPr lang="en-US" sz="2600" b="1">
                <a:solidFill>
                  <a:srgbClr val="C00000"/>
                </a:solidFill>
                <a:latin typeface="Arial"/>
                <a:cs typeface="Arial"/>
              </a:rPr>
              <a:t>Retirement@Work </a:t>
            </a:r>
            <a:r>
              <a:rPr lang="en-US" sz="2600" b="1" dirty="0">
                <a:solidFill>
                  <a:srgbClr val="C00000"/>
                </a:solidFill>
                <a:latin typeface="Arial"/>
                <a:cs typeface="Arial"/>
              </a:rPr>
              <a:t>systems. </a:t>
            </a:r>
            <a:endParaRPr lang="en-US" sz="2800" dirty="0">
              <a:solidFill>
                <a:srgbClr val="FF0000"/>
              </a:solidFill>
            </a:endParaRPr>
          </a:p>
        </p:txBody>
      </p:sp>
      <p:sp>
        <p:nvSpPr>
          <p:cNvPr id="3" name="Date Placeholder 2">
            <a:extLst>
              <a:ext uri="{FF2B5EF4-FFF2-40B4-BE49-F238E27FC236}">
                <a16:creationId xmlns:a16="http://schemas.microsoft.com/office/drawing/2014/main" id="{20E21BDA-178F-4A43-9DD4-A4F099596D9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59327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DEC473-7423-45B2-8D15-229C26C4C353}"/>
              </a:ext>
            </a:extLst>
          </p:cNvPr>
          <p:cNvSpPr>
            <a:spLocks noGrp="1"/>
          </p:cNvSpPr>
          <p:nvPr>
            <p:ph type="sldNum" sz="quarter" idx="12"/>
          </p:nvPr>
        </p:nvSpPr>
        <p:spPr>
          <a:xfrm>
            <a:off x="9899975" y="6356352"/>
            <a:ext cx="2844800" cy="365125"/>
          </a:xfrm>
        </p:spPr>
        <p:txBody>
          <a:bodyPr/>
          <a:lstStyle/>
          <a:p>
            <a:pPr>
              <a:defRPr/>
            </a:pPr>
            <a:fld id="{73F7EFFD-D921-472C-A219-3FDF38A95784}" type="slidenum">
              <a:rPr lang="en-US" altLang="en-US" dirty="0" smtClean="0"/>
              <a:pPr>
                <a:defRPr/>
              </a:pPr>
              <a:t>33</a:t>
            </a:fld>
            <a:endParaRPr lang="en-US" altLang="en-US" dirty="0"/>
          </a:p>
        </p:txBody>
      </p:sp>
      <p:pic>
        <p:nvPicPr>
          <p:cNvPr id="6" name="Picture 5">
            <a:extLst>
              <a:ext uri="{FF2B5EF4-FFF2-40B4-BE49-F238E27FC236}">
                <a16:creationId xmlns:a16="http://schemas.microsoft.com/office/drawing/2014/main" id="{3B3353B7-282A-4BC6-911F-A7B213882978}"/>
              </a:ext>
            </a:extLst>
          </p:cNvPr>
          <p:cNvPicPr>
            <a:picLocks noChangeAspect="1"/>
          </p:cNvPicPr>
          <p:nvPr/>
        </p:nvPicPr>
        <p:blipFill rotWithShape="1">
          <a:blip r:embed="rId2"/>
          <a:srcRect l="14763" t="9518" r="14609" b="15807"/>
          <a:stretch/>
        </p:blipFill>
        <p:spPr>
          <a:xfrm>
            <a:off x="1340174" y="2235994"/>
            <a:ext cx="7237818" cy="4304505"/>
          </a:xfrm>
          <a:prstGeom prst="rect">
            <a:avLst/>
          </a:prstGeom>
        </p:spPr>
      </p:pic>
      <p:pic>
        <p:nvPicPr>
          <p:cNvPr id="7" name="Picture 6">
            <a:extLst>
              <a:ext uri="{FF2B5EF4-FFF2-40B4-BE49-F238E27FC236}">
                <a16:creationId xmlns:a16="http://schemas.microsoft.com/office/drawing/2014/main" id="{803CACAD-0B76-4BBA-8F18-54D6AC37DFFD}"/>
              </a:ext>
            </a:extLst>
          </p:cNvPr>
          <p:cNvPicPr>
            <a:picLocks noChangeAspect="1"/>
          </p:cNvPicPr>
          <p:nvPr/>
        </p:nvPicPr>
        <p:blipFill rotWithShape="1">
          <a:blip r:embed="rId3"/>
          <a:srcRect l="2007" t="6855" r="3340"/>
          <a:stretch/>
        </p:blipFill>
        <p:spPr>
          <a:xfrm>
            <a:off x="8998274" y="2014168"/>
            <a:ext cx="1803401" cy="2014223"/>
          </a:xfrm>
          <a:prstGeom prst="rect">
            <a:avLst/>
          </a:prstGeom>
        </p:spPr>
      </p:pic>
      <p:cxnSp>
        <p:nvCxnSpPr>
          <p:cNvPr id="9" name="Straight Arrow Connector 8">
            <a:extLst>
              <a:ext uri="{FF2B5EF4-FFF2-40B4-BE49-F238E27FC236}">
                <a16:creationId xmlns:a16="http://schemas.microsoft.com/office/drawing/2014/main" id="{6DCD9713-CB01-4C38-A250-FE8EAA76DFEA}"/>
              </a:ext>
            </a:extLst>
          </p:cNvPr>
          <p:cNvCxnSpPr/>
          <p:nvPr/>
        </p:nvCxnSpPr>
        <p:spPr>
          <a:xfrm>
            <a:off x="7998525" y="2764204"/>
            <a:ext cx="9144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D534DFD2-D8D6-48C2-8AE2-7CAB8F33AB0D}"/>
              </a:ext>
            </a:extLst>
          </p:cNvPr>
          <p:cNvPicPr>
            <a:picLocks noChangeAspect="1"/>
          </p:cNvPicPr>
          <p:nvPr/>
        </p:nvPicPr>
        <p:blipFill>
          <a:blip r:embed="rId4"/>
          <a:stretch>
            <a:fillRect/>
          </a:stretch>
        </p:blipFill>
        <p:spPr>
          <a:xfrm>
            <a:off x="1584065" y="527403"/>
            <a:ext cx="7223760" cy="1651587"/>
          </a:xfrm>
          <a:prstGeom prst="rect">
            <a:avLst/>
          </a:prstGeom>
        </p:spPr>
      </p:pic>
      <p:cxnSp>
        <p:nvCxnSpPr>
          <p:cNvPr id="10" name="Straight Arrow Connector 9">
            <a:extLst>
              <a:ext uri="{FF2B5EF4-FFF2-40B4-BE49-F238E27FC236}">
                <a16:creationId xmlns:a16="http://schemas.microsoft.com/office/drawing/2014/main" id="{A9965CEB-77CB-4E1F-AF2C-960A75819F7F}"/>
              </a:ext>
            </a:extLst>
          </p:cNvPr>
          <p:cNvCxnSpPr>
            <a:cxnSpLocks/>
          </p:cNvCxnSpPr>
          <p:nvPr/>
        </p:nvCxnSpPr>
        <p:spPr>
          <a:xfrm flipH="1">
            <a:off x="8598848" y="1657545"/>
            <a:ext cx="1066800" cy="0"/>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2928D316-3A09-4BDA-A7EB-557B6486B145}"/>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685268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DEC473-7423-45B2-8D15-229C26C4C353}"/>
              </a:ext>
            </a:extLst>
          </p:cNvPr>
          <p:cNvSpPr>
            <a:spLocks noGrp="1"/>
          </p:cNvSpPr>
          <p:nvPr>
            <p:ph type="sldNum" sz="quarter" idx="12"/>
          </p:nvPr>
        </p:nvSpPr>
        <p:spPr/>
        <p:txBody>
          <a:bodyPr/>
          <a:lstStyle/>
          <a:p>
            <a:pPr>
              <a:defRPr/>
            </a:pPr>
            <a:fld id="{73F7EFFD-D921-472C-A219-3FDF38A95784}" type="slidenum">
              <a:rPr lang="en-US" altLang="en-US" smtClean="0"/>
              <a:pPr>
                <a:defRPr/>
              </a:pPr>
              <a:t>34</a:t>
            </a:fld>
            <a:endParaRPr lang="en-US" altLang="en-US" dirty="0"/>
          </a:p>
        </p:txBody>
      </p:sp>
      <p:pic>
        <p:nvPicPr>
          <p:cNvPr id="8" name="Picture 7">
            <a:extLst>
              <a:ext uri="{FF2B5EF4-FFF2-40B4-BE49-F238E27FC236}">
                <a16:creationId xmlns:a16="http://schemas.microsoft.com/office/drawing/2014/main" id="{00BA8C53-9A59-4067-99A6-92F239F77FE0}"/>
              </a:ext>
            </a:extLst>
          </p:cNvPr>
          <p:cNvPicPr/>
          <p:nvPr/>
        </p:nvPicPr>
        <p:blipFill>
          <a:blip r:embed="rId2"/>
          <a:stretch>
            <a:fillRect/>
          </a:stretch>
        </p:blipFill>
        <p:spPr>
          <a:xfrm>
            <a:off x="1524000" y="699247"/>
            <a:ext cx="8686800" cy="5224668"/>
          </a:xfrm>
          <a:prstGeom prst="rect">
            <a:avLst/>
          </a:prstGeom>
        </p:spPr>
      </p:pic>
      <p:sp>
        <p:nvSpPr>
          <p:cNvPr id="3" name="Date Placeholder 2">
            <a:extLst>
              <a:ext uri="{FF2B5EF4-FFF2-40B4-BE49-F238E27FC236}">
                <a16:creationId xmlns:a16="http://schemas.microsoft.com/office/drawing/2014/main" id="{FF247D8E-01A4-4B1A-86FF-55F3DCB4BAE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6191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84AA7-03C4-4FAB-9D28-CD040FD3E6DD}"/>
              </a:ext>
            </a:extLst>
          </p:cNvPr>
          <p:cNvPicPr>
            <a:picLocks noChangeAspect="1"/>
          </p:cNvPicPr>
          <p:nvPr/>
        </p:nvPicPr>
        <p:blipFill>
          <a:blip r:embed="rId3"/>
          <a:stretch>
            <a:fillRect/>
          </a:stretch>
        </p:blipFill>
        <p:spPr>
          <a:xfrm>
            <a:off x="2466030" y="1388535"/>
            <a:ext cx="6149979" cy="4967817"/>
          </a:xfrm>
          <a:prstGeom prst="rect">
            <a:avLst/>
          </a:prstGeom>
        </p:spPr>
      </p:pic>
      <p:sp>
        <p:nvSpPr>
          <p:cNvPr id="2" name="Title 1"/>
          <p:cNvSpPr>
            <a:spLocks noGrp="1"/>
          </p:cNvSpPr>
          <p:nvPr>
            <p:ph type="title"/>
          </p:nvPr>
        </p:nvSpPr>
        <p:spPr>
          <a:xfrm>
            <a:off x="249382" y="501648"/>
            <a:ext cx="10972800" cy="1143000"/>
          </a:xfrm>
        </p:spPr>
        <p:txBody>
          <a:bodyPr>
            <a:normAutofit/>
          </a:bodyPr>
          <a:lstStyle/>
          <a:p>
            <a:r>
              <a:rPr lang="en-US" b="1" dirty="0">
                <a:solidFill>
                  <a:srgbClr val="115740"/>
                </a:solidFill>
              </a:rPr>
              <a:t>403(b)</a:t>
            </a:r>
            <a:endParaRPr lang="en-US" dirty="0"/>
          </a:p>
        </p:txBody>
      </p:sp>
      <p:sp>
        <p:nvSpPr>
          <p:cNvPr id="7" name="TextBox 6">
            <a:extLst>
              <a:ext uri="{FF2B5EF4-FFF2-40B4-BE49-F238E27FC236}">
                <a16:creationId xmlns:a16="http://schemas.microsoft.com/office/drawing/2014/main" id="{606DF509-DD3C-45AC-A299-276BF1A482EF}"/>
              </a:ext>
            </a:extLst>
          </p:cNvPr>
          <p:cNvSpPr txBox="1"/>
          <p:nvPr/>
        </p:nvSpPr>
        <p:spPr>
          <a:xfrm>
            <a:off x="2360221" y="112150"/>
            <a:ext cx="8861961" cy="769441"/>
          </a:xfrm>
          <a:prstGeom prst="rect">
            <a:avLst/>
          </a:prstGeom>
          <a:noFill/>
        </p:spPr>
        <p:txBody>
          <a:bodyPr wrap="square">
            <a:spAutoFit/>
          </a:bodyPr>
          <a:lstStyle/>
          <a:p>
            <a:r>
              <a:rPr lang="en-US" sz="4400" dirty="0">
                <a:solidFill>
                  <a:schemeClr val="tx2"/>
                </a:solidFill>
                <a:latin typeface="Arial"/>
                <a:ea typeface="+mj-ea"/>
                <a:cs typeface="Arial"/>
              </a:rPr>
              <a:t>Retirement Account Access</a:t>
            </a:r>
          </a:p>
        </p:txBody>
      </p:sp>
      <p:sp>
        <p:nvSpPr>
          <p:cNvPr id="9" name="TextBox 8">
            <a:extLst>
              <a:ext uri="{FF2B5EF4-FFF2-40B4-BE49-F238E27FC236}">
                <a16:creationId xmlns:a16="http://schemas.microsoft.com/office/drawing/2014/main" id="{D4964C77-DB9F-4BA7-AF58-F925708C717B}"/>
              </a:ext>
            </a:extLst>
          </p:cNvPr>
          <p:cNvSpPr txBox="1"/>
          <p:nvPr/>
        </p:nvSpPr>
        <p:spPr>
          <a:xfrm>
            <a:off x="8215555" y="2999485"/>
            <a:ext cx="3698950" cy="2554545"/>
          </a:xfrm>
          <a:prstGeom prst="rect">
            <a:avLst/>
          </a:prstGeom>
          <a:noFill/>
        </p:spPr>
        <p:txBody>
          <a:bodyPr wrap="square" rtlCol="0">
            <a:spAutoFit/>
          </a:bodyPr>
          <a:lstStyle/>
          <a:p>
            <a:pPr algn="ctr"/>
            <a:endParaRPr lang="en-US" sz="2400" b="1" dirty="0">
              <a:solidFill>
                <a:schemeClr val="bg1"/>
              </a:solidFill>
            </a:endParaRPr>
          </a:p>
          <a:p>
            <a:pPr algn="ctr"/>
            <a:r>
              <a:rPr lang="en-US" sz="2800" b="1" dirty="0">
                <a:solidFill>
                  <a:srgbClr val="115740"/>
                </a:solidFill>
                <a:latin typeface="Arial"/>
                <a:ea typeface="+mj-ea"/>
                <a:cs typeface="Arial"/>
              </a:rPr>
              <a:t>Enroll &amp; Select Investments Here After Your First Check</a:t>
            </a:r>
          </a:p>
          <a:p>
            <a:pPr algn="ctr"/>
            <a:endParaRPr lang="en-US" sz="2400" b="1" dirty="0">
              <a:solidFill>
                <a:schemeClr val="bg1"/>
              </a:solidFill>
            </a:endParaRPr>
          </a:p>
        </p:txBody>
      </p:sp>
      <p:cxnSp>
        <p:nvCxnSpPr>
          <p:cNvPr id="10" name="Straight Arrow Connector 9">
            <a:extLst>
              <a:ext uri="{FF2B5EF4-FFF2-40B4-BE49-F238E27FC236}">
                <a16:creationId xmlns:a16="http://schemas.microsoft.com/office/drawing/2014/main" id="{9ADA0E9B-62A6-4770-9F23-14F3D3A0B94B}"/>
              </a:ext>
            </a:extLst>
          </p:cNvPr>
          <p:cNvCxnSpPr>
            <a:cxnSpLocks/>
          </p:cNvCxnSpPr>
          <p:nvPr/>
        </p:nvCxnSpPr>
        <p:spPr>
          <a:xfrm flipH="1">
            <a:off x="5927953" y="4276757"/>
            <a:ext cx="2404948" cy="0"/>
          </a:xfrm>
          <a:prstGeom prst="straightConnector1">
            <a:avLst/>
          </a:prstGeom>
          <a:ln w="133350">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EED2DDD6-1F65-431B-91A3-FC252B713C7F}"/>
              </a:ext>
            </a:extLst>
          </p:cNvPr>
          <p:cNvSpPr>
            <a:spLocks noGrp="1"/>
          </p:cNvSpPr>
          <p:nvPr>
            <p:ph type="sldNum" sz="quarter" idx="12"/>
          </p:nvPr>
        </p:nvSpPr>
        <p:spPr/>
        <p:txBody>
          <a:bodyPr/>
          <a:lstStyle/>
          <a:p>
            <a:pPr>
              <a:defRPr/>
            </a:pPr>
            <a:fld id="{126F744A-F48D-4F02-81C2-6E6A3CB61E11}" type="slidenum">
              <a:rPr lang="en-US" altLang="en-US" smtClean="0"/>
              <a:pPr>
                <a:defRPr/>
              </a:pPr>
              <a:t>35</a:t>
            </a:fld>
            <a:endParaRPr lang="en-US" altLang="en-US"/>
          </a:p>
        </p:txBody>
      </p:sp>
      <p:sp>
        <p:nvSpPr>
          <p:cNvPr id="5" name="Date Placeholder 4">
            <a:extLst>
              <a:ext uri="{FF2B5EF4-FFF2-40B4-BE49-F238E27FC236}">
                <a16:creationId xmlns:a16="http://schemas.microsoft.com/office/drawing/2014/main" id="{F1369490-9DA6-4FA5-9803-254AD5326AC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4683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C705-FB47-48A7-AF5F-8AB274741CCD}"/>
              </a:ext>
            </a:extLst>
          </p:cNvPr>
          <p:cNvSpPr>
            <a:spLocks noGrp="1"/>
          </p:cNvSpPr>
          <p:nvPr>
            <p:ph type="title"/>
          </p:nvPr>
        </p:nvSpPr>
        <p:spPr/>
        <p:txBody>
          <a:bodyPr/>
          <a:lstStyle/>
          <a:p>
            <a:r>
              <a:rPr lang="en-US" sz="4000" dirty="0"/>
              <a:t>Retirement: Optional Retirement Plan (ORP)</a:t>
            </a:r>
            <a:endParaRPr lang="en-US" dirty="0"/>
          </a:p>
        </p:txBody>
      </p:sp>
      <p:sp>
        <p:nvSpPr>
          <p:cNvPr id="3" name="Content Placeholder 2">
            <a:extLst>
              <a:ext uri="{FF2B5EF4-FFF2-40B4-BE49-F238E27FC236}">
                <a16:creationId xmlns:a16="http://schemas.microsoft.com/office/drawing/2014/main" id="{E171A2BF-5BCA-4151-A394-65B8F27E8A6E}"/>
              </a:ext>
            </a:extLst>
          </p:cNvPr>
          <p:cNvSpPr>
            <a:spLocks noGrp="1"/>
          </p:cNvSpPr>
          <p:nvPr>
            <p:ph idx="1"/>
          </p:nvPr>
        </p:nvSpPr>
        <p:spPr/>
        <p:txBody>
          <a:bodyPr/>
          <a:lstStyle/>
          <a:p>
            <a:r>
              <a:rPr lang="en-US" dirty="0"/>
              <a:t>Is a retirement benefit based on contributions &amp; fund performance administered by TIAA</a:t>
            </a:r>
          </a:p>
          <a:p>
            <a:pPr lvl="2"/>
            <a:r>
              <a:rPr lang="en-US" dirty="0"/>
              <a:t>5% employee contributions</a:t>
            </a:r>
          </a:p>
          <a:p>
            <a:pPr lvl="2"/>
            <a:r>
              <a:rPr lang="en-US" dirty="0"/>
              <a:t>8.5% employer contributions</a:t>
            </a:r>
          </a:p>
          <a:p>
            <a:r>
              <a:rPr lang="en-US" dirty="0"/>
              <a:t>Is a pre-tax deduction</a:t>
            </a:r>
          </a:p>
          <a:p>
            <a:r>
              <a:rPr lang="en-US" dirty="0"/>
              <a:t>Has no vesting schedule – If you leave you may take the total plan value.  As vesting is immediate, the employee + employer contributions are yours.</a:t>
            </a:r>
          </a:p>
          <a:p>
            <a:endParaRPr lang="en-US" dirty="0"/>
          </a:p>
        </p:txBody>
      </p:sp>
      <p:sp>
        <p:nvSpPr>
          <p:cNvPr id="4" name="Date Placeholder 3">
            <a:extLst>
              <a:ext uri="{FF2B5EF4-FFF2-40B4-BE49-F238E27FC236}">
                <a16:creationId xmlns:a16="http://schemas.microsoft.com/office/drawing/2014/main" id="{3726D445-5CD1-4388-9FAE-93AC6992DD16}"/>
              </a:ext>
            </a:extLst>
          </p:cNvPr>
          <p:cNvSpPr>
            <a:spLocks noGrp="1"/>
          </p:cNvSpPr>
          <p:nvPr>
            <p:ph type="dt" sz="half" idx="10"/>
          </p:nvPr>
        </p:nvSpPr>
        <p:spPr/>
        <p:txBody>
          <a:bodyPr/>
          <a:lstStyle/>
          <a:p>
            <a:pPr>
              <a:defRPr/>
            </a:pPr>
            <a:r>
              <a:rPr lang="en-US"/>
              <a:t>Rev. 01/2023</a:t>
            </a:r>
          </a:p>
        </p:txBody>
      </p:sp>
      <p:sp>
        <p:nvSpPr>
          <p:cNvPr id="5" name="Slide Number Placeholder 4">
            <a:extLst>
              <a:ext uri="{FF2B5EF4-FFF2-40B4-BE49-F238E27FC236}">
                <a16:creationId xmlns:a16="http://schemas.microsoft.com/office/drawing/2014/main" id="{7CEA39B3-7D7D-4AD9-BEE3-A44F6623C24A}"/>
              </a:ext>
            </a:extLst>
          </p:cNvPr>
          <p:cNvSpPr>
            <a:spLocks noGrp="1"/>
          </p:cNvSpPr>
          <p:nvPr>
            <p:ph type="sldNum" sz="quarter" idx="12"/>
          </p:nvPr>
        </p:nvSpPr>
        <p:spPr/>
        <p:txBody>
          <a:bodyPr/>
          <a:lstStyle/>
          <a:p>
            <a:pPr>
              <a:defRPr/>
            </a:pPr>
            <a:fld id="{73F7EFFD-D921-472C-A219-3FDF38A95784}" type="slidenum">
              <a:rPr lang="en-US" altLang="en-US" smtClean="0"/>
              <a:pPr>
                <a:defRPr/>
              </a:pPr>
              <a:t>36</a:t>
            </a:fld>
            <a:endParaRPr lang="en-US" altLang="en-US"/>
          </a:p>
        </p:txBody>
      </p:sp>
      <p:pic>
        <p:nvPicPr>
          <p:cNvPr id="6" name="Picture 5">
            <a:extLst>
              <a:ext uri="{FF2B5EF4-FFF2-40B4-BE49-F238E27FC236}">
                <a16:creationId xmlns:a16="http://schemas.microsoft.com/office/drawing/2014/main" id="{B19BDEC5-F79B-43B9-8A00-F839F6475F75}"/>
              </a:ext>
            </a:extLst>
          </p:cNvPr>
          <p:cNvPicPr>
            <a:picLocks noChangeAspect="1"/>
          </p:cNvPicPr>
          <p:nvPr/>
        </p:nvPicPr>
        <p:blipFill>
          <a:blip r:embed="rId2"/>
          <a:stretch>
            <a:fillRect/>
          </a:stretch>
        </p:blipFill>
        <p:spPr>
          <a:xfrm>
            <a:off x="9777422" y="5460228"/>
            <a:ext cx="1521659" cy="441281"/>
          </a:xfrm>
          <a:prstGeom prst="rect">
            <a:avLst/>
          </a:prstGeom>
        </p:spPr>
      </p:pic>
    </p:spTree>
    <p:extLst>
      <p:ext uri="{BB962C8B-B14F-4D97-AF65-F5344CB8AC3E}">
        <p14:creationId xmlns:p14="http://schemas.microsoft.com/office/powerpoint/2010/main" val="1626942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Plan Comparison</a:t>
            </a:r>
          </a:p>
        </p:txBody>
      </p:sp>
      <p:graphicFrame>
        <p:nvGraphicFramePr>
          <p:cNvPr id="4" name="Table 3"/>
          <p:cNvGraphicFramePr>
            <a:graphicFrameLocks noGrp="1"/>
          </p:cNvGraphicFramePr>
          <p:nvPr/>
        </p:nvGraphicFramePr>
        <p:xfrm>
          <a:off x="712839" y="1417639"/>
          <a:ext cx="10766322" cy="4970542"/>
        </p:xfrm>
        <a:graphic>
          <a:graphicData uri="http://schemas.openxmlformats.org/drawingml/2006/table">
            <a:tbl>
              <a:tblPr firstRow="1" bandRow="1">
                <a:tableStyleId>{5C22544A-7EE6-4342-B048-85BDC9FD1C3A}</a:tableStyleId>
              </a:tblPr>
              <a:tblGrid>
                <a:gridCol w="2022764">
                  <a:extLst>
                    <a:ext uri="{9D8B030D-6E8A-4147-A177-3AD203B41FA5}">
                      <a16:colId xmlns:a16="http://schemas.microsoft.com/office/drawing/2014/main" val="1696959809"/>
                    </a:ext>
                  </a:extLst>
                </a:gridCol>
                <a:gridCol w="4833597">
                  <a:extLst>
                    <a:ext uri="{9D8B030D-6E8A-4147-A177-3AD203B41FA5}">
                      <a16:colId xmlns:a16="http://schemas.microsoft.com/office/drawing/2014/main" val="4269711140"/>
                    </a:ext>
                  </a:extLst>
                </a:gridCol>
                <a:gridCol w="3909961">
                  <a:extLst>
                    <a:ext uri="{9D8B030D-6E8A-4147-A177-3AD203B41FA5}">
                      <a16:colId xmlns:a16="http://schemas.microsoft.com/office/drawing/2014/main" val="3453203371"/>
                    </a:ext>
                  </a:extLst>
                </a:gridCol>
              </a:tblGrid>
              <a:tr h="421462">
                <a:tc>
                  <a:txBody>
                    <a:bodyPr/>
                    <a:lstStyle/>
                    <a:p>
                      <a:r>
                        <a:rPr lang="en-US" sz="2400" dirty="0"/>
                        <a:t>Topic</a:t>
                      </a:r>
                    </a:p>
                  </a:txBody>
                  <a:tcPr/>
                </a:tc>
                <a:tc>
                  <a:txBody>
                    <a:bodyPr/>
                    <a:lstStyle/>
                    <a:p>
                      <a:pPr algn="ctr"/>
                      <a:r>
                        <a:rPr lang="en-US" sz="2400" dirty="0"/>
                        <a:t>HYBRID</a:t>
                      </a:r>
                    </a:p>
                  </a:txBody>
                  <a:tcPr/>
                </a:tc>
                <a:tc>
                  <a:txBody>
                    <a:bodyPr/>
                    <a:lstStyle/>
                    <a:p>
                      <a:pPr algn="ctr"/>
                      <a:r>
                        <a:rPr lang="en-US" sz="2400" dirty="0"/>
                        <a:t>ORP</a:t>
                      </a:r>
                    </a:p>
                  </a:txBody>
                  <a:tcPr/>
                </a:tc>
                <a:extLst>
                  <a:ext uri="{0D108BD9-81ED-4DB2-BD59-A6C34878D82A}">
                    <a16:rowId xmlns:a16="http://schemas.microsoft.com/office/drawing/2014/main" val="2489483604"/>
                  </a:ext>
                </a:extLst>
              </a:tr>
              <a:tr h="1095802">
                <a:tc>
                  <a:txBody>
                    <a:bodyPr/>
                    <a:lstStyle/>
                    <a:p>
                      <a:r>
                        <a:rPr lang="en-US" sz="2400" b="1" dirty="0"/>
                        <a:t>Vesting</a:t>
                      </a:r>
                    </a:p>
                  </a:txBody>
                  <a:tcPr/>
                </a:tc>
                <a:tc>
                  <a:txBody>
                    <a:bodyPr/>
                    <a:lstStyle/>
                    <a:p>
                      <a:r>
                        <a:rPr lang="en-US" sz="2400" dirty="0"/>
                        <a:t>Defined</a:t>
                      </a:r>
                      <a:r>
                        <a:rPr lang="en-US" sz="2400" baseline="0" dirty="0"/>
                        <a:t> Benefit = 5 years</a:t>
                      </a:r>
                    </a:p>
                    <a:p>
                      <a:r>
                        <a:rPr lang="en-US" sz="2400" baseline="0" dirty="0"/>
                        <a:t>Defined Contribution = 4 years</a:t>
                      </a:r>
                    </a:p>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Immediate</a:t>
                      </a:r>
                    </a:p>
                    <a:p>
                      <a:endParaRPr lang="en-US" sz="2400" baseline="0" dirty="0"/>
                    </a:p>
                    <a:p>
                      <a:endParaRPr lang="en-US" sz="2400" dirty="0"/>
                    </a:p>
                  </a:txBody>
                  <a:tcPr/>
                </a:tc>
                <a:extLst>
                  <a:ext uri="{0D108BD9-81ED-4DB2-BD59-A6C34878D82A}">
                    <a16:rowId xmlns:a16="http://schemas.microsoft.com/office/drawing/2014/main" val="2478969534"/>
                  </a:ext>
                </a:extLst>
              </a:tr>
              <a:tr h="1770142">
                <a:tc>
                  <a:txBody>
                    <a:bodyPr/>
                    <a:lstStyle/>
                    <a:p>
                      <a:r>
                        <a:rPr lang="en-US" sz="2400" b="1" dirty="0"/>
                        <a:t>Contribution</a:t>
                      </a:r>
                    </a:p>
                  </a:txBody>
                  <a:tcPr/>
                </a:tc>
                <a:tc>
                  <a:txBody>
                    <a:bodyPr/>
                    <a:lstStyle/>
                    <a:p>
                      <a:r>
                        <a:rPr lang="en-US" sz="2400" dirty="0"/>
                        <a:t>Employee = 5%</a:t>
                      </a:r>
                    </a:p>
                    <a:p>
                      <a:r>
                        <a:rPr lang="en-US" sz="2400" dirty="0"/>
                        <a:t>Employer = </a:t>
                      </a:r>
                      <a:r>
                        <a:rPr lang="en-US" sz="2400" dirty="0">
                          <a:solidFill>
                            <a:schemeClr val="tx1"/>
                          </a:solidFill>
                        </a:rPr>
                        <a:t>Dependent on voluntary contributions.</a:t>
                      </a:r>
                      <a:endParaRPr lang="en-US" sz="2400" dirty="0"/>
                    </a:p>
                  </a:txBody>
                  <a:tcPr/>
                </a:tc>
                <a:tc>
                  <a:txBody>
                    <a:bodyPr/>
                    <a:lstStyle/>
                    <a:p>
                      <a:r>
                        <a:rPr lang="en-US" sz="2400" dirty="0"/>
                        <a:t>Employee = 5%</a:t>
                      </a:r>
                    </a:p>
                    <a:p>
                      <a:r>
                        <a:rPr lang="en-US" sz="2400" dirty="0"/>
                        <a:t>Employer = 8.5% </a:t>
                      </a:r>
                    </a:p>
                  </a:txBody>
                  <a:tcPr/>
                </a:tc>
                <a:extLst>
                  <a:ext uri="{0D108BD9-81ED-4DB2-BD59-A6C34878D82A}">
                    <a16:rowId xmlns:a16="http://schemas.microsoft.com/office/drawing/2014/main" val="2164207857"/>
                  </a:ext>
                </a:extLst>
              </a:tr>
              <a:tr h="1432972">
                <a:tc>
                  <a:txBody>
                    <a:bodyPr/>
                    <a:lstStyle/>
                    <a:p>
                      <a:r>
                        <a:rPr lang="en-US" sz="2400" b="1" dirty="0"/>
                        <a:t>Retirement Benefit</a:t>
                      </a:r>
                    </a:p>
                  </a:txBody>
                  <a:tcPr/>
                </a:tc>
                <a:tc>
                  <a:txBody>
                    <a:bodyPr/>
                    <a:lstStyle/>
                    <a:p>
                      <a:r>
                        <a:rPr lang="en-US" sz="2400" dirty="0"/>
                        <a:t>Pension benefit income + contribution</a:t>
                      </a:r>
                      <a:r>
                        <a:rPr lang="en-US" sz="2400" baseline="0" dirty="0"/>
                        <a:t> income </a:t>
                      </a:r>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Based on investment account balance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37000408"/>
                  </a:ext>
                </a:extLst>
              </a:tr>
            </a:tbl>
          </a:graphicData>
        </a:graphic>
      </p:graphicFrame>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37</a:t>
            </a:fld>
            <a:endParaRPr lang="en-US" altLang="en-US"/>
          </a:p>
        </p:txBody>
      </p:sp>
      <p:sp>
        <p:nvSpPr>
          <p:cNvPr id="6" name="Date Placeholder 5">
            <a:extLst>
              <a:ext uri="{FF2B5EF4-FFF2-40B4-BE49-F238E27FC236}">
                <a16:creationId xmlns:a16="http://schemas.microsoft.com/office/drawing/2014/main" id="{1A99FD44-BF54-4ED5-B701-33161634404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05837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8EE20-E782-4C3F-84B5-FDBBE8634CFD}"/>
              </a:ext>
            </a:extLst>
          </p:cNvPr>
          <p:cNvPicPr>
            <a:picLocks noChangeAspect="1"/>
          </p:cNvPicPr>
          <p:nvPr/>
        </p:nvPicPr>
        <p:blipFill>
          <a:blip r:embed="rId3"/>
          <a:stretch>
            <a:fillRect/>
          </a:stretch>
        </p:blipFill>
        <p:spPr>
          <a:xfrm>
            <a:off x="2096505" y="1489444"/>
            <a:ext cx="6149979" cy="4967817"/>
          </a:xfrm>
          <a:prstGeom prst="rect">
            <a:avLst/>
          </a:prstGeom>
        </p:spPr>
      </p:pic>
      <p:sp>
        <p:nvSpPr>
          <p:cNvPr id="2" name="Title 1"/>
          <p:cNvSpPr>
            <a:spLocks noGrp="1"/>
          </p:cNvSpPr>
          <p:nvPr>
            <p:ph type="title"/>
          </p:nvPr>
        </p:nvSpPr>
        <p:spPr>
          <a:xfrm>
            <a:off x="609600" y="602930"/>
            <a:ext cx="10972800" cy="1143000"/>
          </a:xfrm>
        </p:spPr>
        <p:txBody>
          <a:bodyPr>
            <a:normAutofit/>
          </a:bodyPr>
          <a:lstStyle/>
          <a:p>
            <a:r>
              <a:rPr lang="en-US" sz="2800" b="1" dirty="0">
                <a:solidFill>
                  <a:srgbClr val="115740"/>
                </a:solidFill>
              </a:rPr>
              <a:t>403(b) + Optional Retirement Plan (ORP</a:t>
            </a:r>
            <a:r>
              <a:rPr lang="en-US" sz="2800" dirty="0"/>
              <a:t>)</a:t>
            </a:r>
          </a:p>
        </p:txBody>
      </p:sp>
      <p:sp>
        <p:nvSpPr>
          <p:cNvPr id="6" name="TextBox 5"/>
          <p:cNvSpPr txBox="1"/>
          <p:nvPr/>
        </p:nvSpPr>
        <p:spPr>
          <a:xfrm>
            <a:off x="7883450" y="2437921"/>
            <a:ext cx="3698950" cy="3847207"/>
          </a:xfrm>
          <a:prstGeom prst="rect">
            <a:avLst/>
          </a:prstGeom>
          <a:noFill/>
        </p:spPr>
        <p:txBody>
          <a:bodyPr wrap="square" rtlCol="0">
            <a:spAutoFit/>
          </a:bodyPr>
          <a:lstStyle/>
          <a:p>
            <a:pPr algn="ctr"/>
            <a:endParaRPr lang="en-US" sz="2400" b="1" dirty="0">
              <a:solidFill>
                <a:schemeClr val="bg1"/>
              </a:solidFill>
            </a:endParaRPr>
          </a:p>
          <a:p>
            <a:pPr algn="ctr"/>
            <a:r>
              <a:rPr lang="en-US" sz="2800" b="1" dirty="0">
                <a:solidFill>
                  <a:srgbClr val="115740"/>
                </a:solidFill>
                <a:latin typeface="Arial"/>
                <a:ea typeface="+mj-ea"/>
                <a:cs typeface="Arial"/>
              </a:rPr>
              <a:t>Choose investments by accessing the </a:t>
            </a:r>
            <a:r>
              <a:rPr lang="en-US" sz="2800" b="1" dirty="0" err="1">
                <a:solidFill>
                  <a:srgbClr val="115740"/>
                </a:solidFill>
                <a:latin typeface="Arial"/>
                <a:ea typeface="+mj-ea"/>
                <a:cs typeface="Arial"/>
              </a:rPr>
              <a:t>Retirement@Work</a:t>
            </a:r>
            <a:r>
              <a:rPr lang="en-US" sz="2800" b="1" dirty="0">
                <a:solidFill>
                  <a:srgbClr val="115740"/>
                </a:solidFill>
                <a:latin typeface="Arial"/>
                <a:ea typeface="+mj-ea"/>
                <a:cs typeface="Arial"/>
              </a:rPr>
              <a:t> Platform after ORP contributions are deducted from your paycheck.</a:t>
            </a:r>
          </a:p>
          <a:p>
            <a:pPr algn="ctr"/>
            <a:endParaRPr lang="en-US" sz="2400" b="1" dirty="0">
              <a:solidFill>
                <a:schemeClr val="bg1"/>
              </a:solidFill>
            </a:endParaRPr>
          </a:p>
        </p:txBody>
      </p:sp>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38</a:t>
            </a:fld>
            <a:endParaRPr lang="en-US" altLang="en-US"/>
          </a:p>
        </p:txBody>
      </p:sp>
      <p:sp>
        <p:nvSpPr>
          <p:cNvPr id="7" name="TextBox 6">
            <a:extLst>
              <a:ext uri="{FF2B5EF4-FFF2-40B4-BE49-F238E27FC236}">
                <a16:creationId xmlns:a16="http://schemas.microsoft.com/office/drawing/2014/main" id="{606DF509-DD3C-45AC-A299-276BF1A482EF}"/>
              </a:ext>
            </a:extLst>
          </p:cNvPr>
          <p:cNvSpPr txBox="1"/>
          <p:nvPr/>
        </p:nvSpPr>
        <p:spPr>
          <a:xfrm>
            <a:off x="1665019" y="110090"/>
            <a:ext cx="8861961" cy="769441"/>
          </a:xfrm>
          <a:prstGeom prst="rect">
            <a:avLst/>
          </a:prstGeom>
          <a:noFill/>
        </p:spPr>
        <p:txBody>
          <a:bodyPr wrap="square">
            <a:spAutoFit/>
          </a:bodyPr>
          <a:lstStyle/>
          <a:p>
            <a:pPr algn="ctr"/>
            <a:r>
              <a:rPr lang="en-US" sz="4400" dirty="0">
                <a:solidFill>
                  <a:schemeClr val="tx2"/>
                </a:solidFill>
                <a:latin typeface="Arial"/>
                <a:ea typeface="+mj-ea"/>
                <a:cs typeface="Arial"/>
              </a:rPr>
              <a:t>Retirement Account Access</a:t>
            </a:r>
          </a:p>
        </p:txBody>
      </p:sp>
      <p:cxnSp>
        <p:nvCxnSpPr>
          <p:cNvPr id="9" name="Straight Arrow Connector 8">
            <a:extLst>
              <a:ext uri="{FF2B5EF4-FFF2-40B4-BE49-F238E27FC236}">
                <a16:creationId xmlns:a16="http://schemas.microsoft.com/office/drawing/2014/main" id="{E36BEF8C-4883-48D2-A8D4-BBB2A4709FAB}"/>
              </a:ext>
            </a:extLst>
          </p:cNvPr>
          <p:cNvCxnSpPr>
            <a:cxnSpLocks/>
          </p:cNvCxnSpPr>
          <p:nvPr/>
        </p:nvCxnSpPr>
        <p:spPr>
          <a:xfrm flipH="1">
            <a:off x="5478502" y="4276758"/>
            <a:ext cx="2404948" cy="0"/>
          </a:xfrm>
          <a:prstGeom prst="straightConnector1">
            <a:avLst/>
          </a:prstGeom>
          <a:ln w="133350">
            <a:tailEnd type="triangle"/>
          </a:ln>
        </p:spPr>
        <p:style>
          <a:lnRef idx="2">
            <a:schemeClr val="accent1"/>
          </a:lnRef>
          <a:fillRef idx="0">
            <a:schemeClr val="accent1"/>
          </a:fillRef>
          <a:effectRef idx="1">
            <a:schemeClr val="accent1"/>
          </a:effectRef>
          <a:fontRef idx="minor">
            <a:schemeClr val="tx1"/>
          </a:fontRef>
        </p:style>
      </p:cxnSp>
      <p:sp>
        <p:nvSpPr>
          <p:cNvPr id="5" name="Date Placeholder 4">
            <a:extLst>
              <a:ext uri="{FF2B5EF4-FFF2-40B4-BE49-F238E27FC236}">
                <a16:creationId xmlns:a16="http://schemas.microsoft.com/office/drawing/2014/main" id="{CE9BCC48-4F4A-4C78-9F95-73794756EC5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64970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0" y="289493"/>
            <a:ext cx="12192003" cy="899919"/>
          </a:xfrm>
        </p:spPr>
        <p:txBody>
          <a:bodyPr>
            <a:normAutofit/>
          </a:bodyPr>
          <a:lstStyle/>
          <a:p>
            <a:pPr algn="ctr">
              <a:defRPr/>
            </a:pPr>
            <a:r>
              <a:rPr lang="en-US" sz="4000" dirty="0"/>
              <a:t>Retirement: Deferred Compensation (DC) 457b</a:t>
            </a:r>
          </a:p>
        </p:txBody>
      </p:sp>
      <p:sp>
        <p:nvSpPr>
          <p:cNvPr id="24579" name="Rectangle 3"/>
          <p:cNvSpPr>
            <a:spLocks noGrp="1" noChangeArrowheads="1"/>
          </p:cNvSpPr>
          <p:nvPr>
            <p:ph idx="1"/>
          </p:nvPr>
        </p:nvSpPr>
        <p:spPr>
          <a:xfrm>
            <a:off x="188744" y="1622428"/>
            <a:ext cx="11814511" cy="4300908"/>
          </a:xfrm>
        </p:spPr>
        <p:txBody>
          <a:bodyPr>
            <a:normAutofit/>
          </a:bodyPr>
          <a:lstStyle/>
          <a:p>
            <a:pPr>
              <a:buNone/>
              <a:defRPr/>
            </a:pPr>
            <a:r>
              <a:rPr lang="en-US" altLang="en-US" sz="2400" b="1" dirty="0"/>
              <a:t>   ORP Plan Participants</a:t>
            </a:r>
          </a:p>
          <a:p>
            <a:pPr lvl="1">
              <a:defRPr/>
            </a:pPr>
            <a:r>
              <a:rPr lang="en-US" altLang="en-US" sz="2400" dirty="0"/>
              <a:t>Enrollment automatic after 90 days of employment.</a:t>
            </a:r>
          </a:p>
          <a:p>
            <a:pPr lvl="1">
              <a:defRPr/>
            </a:pPr>
            <a:endParaRPr lang="en-US" altLang="en-US" sz="2400" dirty="0"/>
          </a:p>
          <a:p>
            <a:pPr lvl="1">
              <a:defRPr/>
            </a:pPr>
            <a:r>
              <a:rPr lang="en-US" altLang="en-US" sz="2400" dirty="0"/>
              <a:t>Deducted amount = $20 with $10 match*</a:t>
            </a:r>
          </a:p>
          <a:p>
            <a:pPr lvl="1">
              <a:defRPr/>
            </a:pPr>
            <a:endParaRPr lang="en-US" altLang="en-US" sz="2400" dirty="0"/>
          </a:p>
          <a:p>
            <a:pPr lvl="1">
              <a:defRPr/>
            </a:pPr>
            <a:r>
              <a:rPr lang="en-US" altLang="en-US" sz="2400" dirty="0"/>
              <a:t>DCP is administered by MissionSquare.</a:t>
            </a:r>
          </a:p>
          <a:p>
            <a:pPr lvl="1">
              <a:defRPr/>
            </a:pPr>
            <a:endParaRPr lang="en-US" altLang="en-US" sz="2400" dirty="0"/>
          </a:p>
          <a:p>
            <a:pPr marL="457200" lvl="1" indent="0">
              <a:buNone/>
              <a:defRPr/>
            </a:pPr>
            <a:r>
              <a:rPr lang="en-US" altLang="en-US" sz="2300" b="1" dirty="0">
                <a:solidFill>
                  <a:srgbClr val="FF0000"/>
                </a:solidFill>
              </a:rPr>
              <a:t>To opt-out, you must contact  MissionSquare 877-327-5261 within 90 days of hire</a:t>
            </a:r>
          </a:p>
          <a:p>
            <a:pPr marL="457200" lvl="1" indent="0">
              <a:buNone/>
              <a:defRPr/>
            </a:pPr>
            <a:endParaRPr lang="en-US" altLang="en-US" sz="2400" dirty="0"/>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39</a:t>
            </a:fld>
            <a:endParaRPr lang="en-US" altLang="en-US"/>
          </a:p>
        </p:txBody>
      </p:sp>
      <p:sp>
        <p:nvSpPr>
          <p:cNvPr id="4" name="Date Placeholder 3">
            <a:extLst>
              <a:ext uri="{FF2B5EF4-FFF2-40B4-BE49-F238E27FC236}">
                <a16:creationId xmlns:a16="http://schemas.microsoft.com/office/drawing/2014/main" id="{2875861E-9793-468A-A2A1-BBA4C347135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0088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 Checklist</a:t>
            </a:r>
          </a:p>
        </p:txBody>
      </p:sp>
      <p:graphicFrame>
        <p:nvGraphicFramePr>
          <p:cNvPr id="4" name="Table 3"/>
          <p:cNvGraphicFramePr>
            <a:graphicFrameLocks noGrp="1"/>
          </p:cNvGraphicFramePr>
          <p:nvPr>
            <p:extLst>
              <p:ext uri="{D42A27DB-BD31-4B8C-83A1-F6EECF244321}">
                <p14:modId xmlns:p14="http://schemas.microsoft.com/office/powerpoint/2010/main" val="3476231626"/>
              </p:ext>
            </p:extLst>
          </p:nvPr>
        </p:nvGraphicFramePr>
        <p:xfrm>
          <a:off x="799136" y="1595073"/>
          <a:ext cx="10235045" cy="4431483"/>
        </p:xfrm>
        <a:graphic>
          <a:graphicData uri="http://schemas.openxmlformats.org/drawingml/2006/table">
            <a:tbl>
              <a:tblPr firstRow="1" bandRow="1">
                <a:tableStyleId>{5C22544A-7EE6-4342-B048-85BDC9FD1C3A}</a:tableStyleId>
              </a:tblPr>
              <a:tblGrid>
                <a:gridCol w="5418241">
                  <a:extLst>
                    <a:ext uri="{9D8B030D-6E8A-4147-A177-3AD203B41FA5}">
                      <a16:colId xmlns:a16="http://schemas.microsoft.com/office/drawing/2014/main" val="834984123"/>
                    </a:ext>
                  </a:extLst>
                </a:gridCol>
                <a:gridCol w="2442834">
                  <a:extLst>
                    <a:ext uri="{9D8B030D-6E8A-4147-A177-3AD203B41FA5}">
                      <a16:colId xmlns:a16="http://schemas.microsoft.com/office/drawing/2014/main" val="1241564149"/>
                    </a:ext>
                  </a:extLst>
                </a:gridCol>
                <a:gridCol w="1186985">
                  <a:extLst>
                    <a:ext uri="{9D8B030D-6E8A-4147-A177-3AD203B41FA5}">
                      <a16:colId xmlns:a16="http://schemas.microsoft.com/office/drawing/2014/main" val="2427037261"/>
                    </a:ext>
                  </a:extLst>
                </a:gridCol>
                <a:gridCol w="1186985">
                  <a:extLst>
                    <a:ext uri="{9D8B030D-6E8A-4147-A177-3AD203B41FA5}">
                      <a16:colId xmlns:a16="http://schemas.microsoft.com/office/drawing/2014/main" val="195195634"/>
                    </a:ext>
                  </a:extLst>
                </a:gridCol>
              </a:tblGrid>
              <a:tr h="370840">
                <a:tc>
                  <a:txBody>
                    <a:bodyPr/>
                    <a:lstStyle/>
                    <a:p>
                      <a:r>
                        <a:rPr lang="en-US" dirty="0"/>
                        <a:t>Checklist Item</a:t>
                      </a:r>
                    </a:p>
                  </a:txBody>
                  <a:tcPr/>
                </a:tc>
                <a:tc>
                  <a:txBody>
                    <a:bodyPr/>
                    <a:lstStyle/>
                    <a:p>
                      <a:r>
                        <a:rPr lang="en-US" dirty="0"/>
                        <a:t>Location</a:t>
                      </a:r>
                    </a:p>
                  </a:txBody>
                  <a:tcPr/>
                </a:tc>
                <a:tc>
                  <a:txBody>
                    <a:bodyPr/>
                    <a:lstStyle/>
                    <a:p>
                      <a:r>
                        <a:rPr lang="en-US" dirty="0"/>
                        <a:t>Deadline</a:t>
                      </a:r>
                    </a:p>
                  </a:txBody>
                  <a:tcPr/>
                </a:tc>
                <a:tc>
                  <a:txBody>
                    <a:bodyPr/>
                    <a:lstStyle/>
                    <a:p>
                      <a:endParaRPr lang="en-US" dirty="0"/>
                    </a:p>
                  </a:txBody>
                  <a:tcPr/>
                </a:tc>
                <a:extLst>
                  <a:ext uri="{0D108BD9-81ED-4DB2-BD59-A6C34878D82A}">
                    <a16:rowId xmlns:a16="http://schemas.microsoft.com/office/drawing/2014/main" val="3485451716"/>
                  </a:ext>
                </a:extLst>
              </a:tr>
              <a:tr h="370840">
                <a:tc>
                  <a:txBody>
                    <a:bodyPr/>
                    <a:lstStyle/>
                    <a:p>
                      <a:r>
                        <a:rPr lang="en-US" sz="2400" dirty="0"/>
                        <a:t>Welcome letter from UHR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r>
                        <a:rPr lang="en-US" sz="2400" dirty="0"/>
                        <a:t>7</a:t>
                      </a:r>
                      <a:r>
                        <a:rPr lang="en-US" sz="2400" baseline="0" dirty="0"/>
                        <a:t> Days</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379980158"/>
                  </a:ext>
                </a:extLst>
              </a:tr>
              <a:tr h="370840">
                <a:tc>
                  <a:txBody>
                    <a:bodyPr/>
                    <a:lstStyle/>
                    <a:p>
                      <a:r>
                        <a:rPr lang="en-US" sz="2400" dirty="0"/>
                        <a:t>Code of Ethics &amp; Mandatory Reporting</a:t>
                      </a:r>
                    </a:p>
                  </a:txBody>
                  <a:tcPr anchor="ctr"/>
                </a:tc>
                <a:tc>
                  <a:txBody>
                    <a:bodyPr/>
                    <a:lstStyle/>
                    <a:p>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7</a:t>
                      </a:r>
                      <a:r>
                        <a:rPr lang="en-US" sz="2400" baseline="0" dirty="0"/>
                        <a:t> Days</a:t>
                      </a:r>
                      <a:endParaRPr lang="en-US" sz="2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509942874"/>
                  </a:ext>
                </a:extLst>
              </a:tr>
              <a:tr h="370840">
                <a:tc>
                  <a:txBody>
                    <a:bodyPr/>
                    <a:lstStyle/>
                    <a:p>
                      <a:r>
                        <a:rPr lang="en-US" sz="2400" dirty="0"/>
                        <a:t>Virginia Drug Policy Acknowledgement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7</a:t>
                      </a:r>
                      <a:r>
                        <a:rPr lang="en-US" sz="2400" baseline="0" dirty="0"/>
                        <a:t> Days</a:t>
                      </a:r>
                      <a:endParaRPr lang="en-US" sz="2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2065027588"/>
                  </a:ext>
                </a:extLst>
              </a:tr>
              <a:tr h="768803">
                <a:tc>
                  <a:txBody>
                    <a:bodyPr/>
                    <a:lstStyle/>
                    <a:p>
                      <a:r>
                        <a:rPr lang="en-US" sz="2400" dirty="0"/>
                        <a:t>Direct Deposit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Banner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Today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4083053068"/>
                  </a:ext>
                </a:extLst>
              </a:tr>
              <a:tr h="370840">
                <a:tc>
                  <a:txBody>
                    <a:bodyPr/>
                    <a:lstStyle/>
                    <a:p>
                      <a:r>
                        <a:rPr lang="en-US" sz="2400" dirty="0"/>
                        <a:t>Clearance Deduction Policy Acknowledgement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Today</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3834460745"/>
                  </a:ext>
                </a:extLst>
              </a:tr>
            </a:tbl>
          </a:graphicData>
        </a:graphic>
      </p:graphicFrame>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695" y="2013107"/>
            <a:ext cx="733620" cy="752431"/>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212" y="2896694"/>
            <a:ext cx="733620" cy="752431"/>
          </a:xfrm>
          <a:prstGeom prst="rect">
            <a:avLst/>
          </a:prstGeom>
        </p:spPr>
      </p:pic>
      <p:pic>
        <p:nvPicPr>
          <p:cNvPr id="7" name="Picture 6"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016" y="3697870"/>
            <a:ext cx="733620" cy="752431"/>
          </a:xfrm>
          <a:prstGeom prst="rect">
            <a:avLst/>
          </a:prstGeom>
        </p:spPr>
      </p:pic>
      <p:pic>
        <p:nvPicPr>
          <p:cNvPr id="8" name="Picture 7"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212" y="4450301"/>
            <a:ext cx="733620" cy="752431"/>
          </a:xfrm>
          <a:prstGeom prst="rect">
            <a:avLst/>
          </a:prstGeom>
        </p:spPr>
      </p:pic>
      <p:pic>
        <p:nvPicPr>
          <p:cNvPr id="9" name="Picture 8"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3376" y="5274125"/>
            <a:ext cx="733620" cy="752431"/>
          </a:xfrm>
          <a:prstGeom prst="rect">
            <a:avLst/>
          </a:prstGeom>
        </p:spPr>
      </p:pic>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4</a:t>
            </a:fld>
            <a:endParaRPr lang="en-US" altLang="en-US"/>
          </a:p>
        </p:txBody>
      </p:sp>
      <p:sp>
        <p:nvSpPr>
          <p:cNvPr id="11" name="Date Placeholder 10">
            <a:extLst>
              <a:ext uri="{FF2B5EF4-FFF2-40B4-BE49-F238E27FC236}">
                <a16:creationId xmlns:a16="http://schemas.microsoft.com/office/drawing/2014/main" id="{36F65366-E558-465E-A53E-C76E554ED10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640462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Plan Elections</a:t>
            </a:r>
          </a:p>
        </p:txBody>
      </p:sp>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43000" y="1409700"/>
            <a:ext cx="3657600" cy="4800600"/>
          </a:xfrm>
          <a:prstGeom prst="rect">
            <a:avLst/>
          </a:prstGeom>
        </p:spPr>
      </p:pic>
      <p:sp>
        <p:nvSpPr>
          <p:cNvPr id="4" name="Rectangle 3"/>
          <p:cNvSpPr/>
          <p:nvPr/>
        </p:nvSpPr>
        <p:spPr>
          <a:xfrm>
            <a:off x="1143000" y="1417639"/>
            <a:ext cx="3657600" cy="4792661"/>
          </a:xfrm>
          <a:prstGeom prst="rect">
            <a:avLst/>
          </a:prstGeom>
          <a:no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43500" y="2837209"/>
            <a:ext cx="6096000" cy="954107"/>
          </a:xfrm>
          <a:prstGeom prst="rect">
            <a:avLst/>
          </a:prstGeom>
          <a:noFill/>
        </p:spPr>
        <p:txBody>
          <a:bodyPr wrap="square" rtlCol="0">
            <a:spAutoFit/>
          </a:bodyPr>
          <a:lstStyle/>
          <a:p>
            <a:r>
              <a:rPr lang="en-US" sz="2800" dirty="0"/>
              <a:t>Read Comparison Guide for detailed information</a:t>
            </a:r>
          </a:p>
        </p:txBody>
      </p:sp>
      <p:sp>
        <p:nvSpPr>
          <p:cNvPr id="7" name="TextBox 6"/>
          <p:cNvSpPr txBox="1"/>
          <p:nvPr/>
        </p:nvSpPr>
        <p:spPr>
          <a:xfrm>
            <a:off x="5334000" y="4640640"/>
            <a:ext cx="5541818" cy="1569660"/>
          </a:xfrm>
          <a:prstGeom prst="rect">
            <a:avLst/>
          </a:prstGeom>
          <a:noFill/>
        </p:spPr>
        <p:txBody>
          <a:bodyPr wrap="square" rtlCol="0">
            <a:spAutoFit/>
          </a:bodyPr>
          <a:lstStyle/>
          <a:p>
            <a:r>
              <a:rPr lang="en-US" sz="2400" dirty="0"/>
              <a:t>**If you fail to select a retirement plan within </a:t>
            </a:r>
            <a:r>
              <a:rPr lang="en-US" sz="2400" b="1" dirty="0"/>
              <a:t>60 days of employment</a:t>
            </a:r>
            <a:r>
              <a:rPr lang="en-US" sz="2400" dirty="0"/>
              <a:t>, VRS Hybrid Plan with VSDP disability will be selected for you.</a:t>
            </a:r>
          </a:p>
        </p:txBody>
      </p:sp>
      <p:sp>
        <p:nvSpPr>
          <p:cNvPr id="5" name="TextBox 4"/>
          <p:cNvSpPr txBox="1"/>
          <p:nvPr/>
        </p:nvSpPr>
        <p:spPr>
          <a:xfrm>
            <a:off x="5143500" y="1476189"/>
            <a:ext cx="6438900" cy="954107"/>
          </a:xfrm>
          <a:prstGeom prst="rect">
            <a:avLst/>
          </a:prstGeom>
          <a:noFill/>
        </p:spPr>
        <p:txBody>
          <a:bodyPr wrap="square" rtlCol="0">
            <a:spAutoFit/>
          </a:bodyPr>
          <a:lstStyle/>
          <a:p>
            <a:r>
              <a:rPr lang="en-US" sz="2800" dirty="0"/>
              <a:t>Selection of a Retirement Plan is </a:t>
            </a:r>
            <a:r>
              <a:rPr lang="en-US" sz="2800" b="1" dirty="0">
                <a:solidFill>
                  <a:srgbClr val="FF0000"/>
                </a:solidFill>
              </a:rPr>
              <a:t>IRREVOCABLE</a:t>
            </a:r>
            <a:r>
              <a:rPr lang="en-US" sz="2800" dirty="0"/>
              <a:t>. </a:t>
            </a:r>
          </a:p>
        </p:txBody>
      </p:sp>
      <p:sp>
        <p:nvSpPr>
          <p:cNvPr id="8" name="Slide Number Placeholder 7"/>
          <p:cNvSpPr>
            <a:spLocks noGrp="1"/>
          </p:cNvSpPr>
          <p:nvPr>
            <p:ph type="sldNum" sz="quarter" idx="12"/>
          </p:nvPr>
        </p:nvSpPr>
        <p:spPr/>
        <p:txBody>
          <a:bodyPr/>
          <a:lstStyle/>
          <a:p>
            <a:pPr>
              <a:defRPr/>
            </a:pPr>
            <a:fld id="{126F744A-F48D-4F02-81C2-6E6A3CB61E11}" type="slidenum">
              <a:rPr lang="en-US" altLang="en-US" smtClean="0"/>
              <a:pPr>
                <a:defRPr/>
              </a:pPr>
              <a:t>40</a:t>
            </a:fld>
            <a:endParaRPr lang="en-US" altLang="en-US"/>
          </a:p>
        </p:txBody>
      </p:sp>
      <p:sp>
        <p:nvSpPr>
          <p:cNvPr id="9" name="Date Placeholder 8">
            <a:extLst>
              <a:ext uri="{FF2B5EF4-FFF2-40B4-BE49-F238E27FC236}">
                <a16:creationId xmlns:a16="http://schemas.microsoft.com/office/drawing/2014/main" id="{8D7DD63C-EA0C-44EB-921B-9CBBC299A00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374646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Election Form</a:t>
            </a:r>
          </a:p>
        </p:txBody>
      </p:sp>
      <p:pic>
        <p:nvPicPr>
          <p:cNvPr id="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309" y="1571192"/>
            <a:ext cx="34956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22619" y="1768101"/>
            <a:ext cx="6802580" cy="2554545"/>
          </a:xfrm>
          <a:prstGeom prst="rect">
            <a:avLst/>
          </a:prstGeom>
          <a:noFill/>
        </p:spPr>
        <p:txBody>
          <a:bodyPr wrap="square" rtlCol="0">
            <a:spAutoFit/>
          </a:bodyPr>
          <a:lstStyle/>
          <a:p>
            <a:endParaRPr lang="en-US" sz="3200" dirty="0"/>
          </a:p>
          <a:p>
            <a:r>
              <a:rPr lang="en-US" sz="3200" dirty="0"/>
              <a:t>You have 60 days from hire date to complete the VRS-65 Form.</a:t>
            </a:r>
          </a:p>
          <a:p>
            <a:r>
              <a:rPr lang="en-US" sz="3200" dirty="0"/>
              <a:t>		HR fax: </a:t>
            </a:r>
          </a:p>
          <a:p>
            <a:r>
              <a:rPr lang="en-US" sz="3200" dirty="0"/>
              <a:t>		757 221 7724</a:t>
            </a:r>
          </a:p>
        </p:txBody>
      </p:sp>
      <p:sp>
        <p:nvSpPr>
          <p:cNvPr id="5" name="TextBox 4"/>
          <p:cNvSpPr txBox="1"/>
          <p:nvPr/>
        </p:nvSpPr>
        <p:spPr>
          <a:xfrm>
            <a:off x="4322618" y="4852459"/>
            <a:ext cx="6802581" cy="954107"/>
          </a:xfrm>
          <a:prstGeom prst="rect">
            <a:avLst/>
          </a:prstGeom>
          <a:noFill/>
        </p:spPr>
        <p:txBody>
          <a:bodyPr wrap="square" rtlCol="0">
            <a:spAutoFit/>
          </a:bodyPr>
          <a:lstStyle/>
          <a:p>
            <a:r>
              <a:rPr lang="en-US" sz="2800" dirty="0"/>
              <a:t>Reminder: Selection of a Retirement Plan is </a:t>
            </a:r>
            <a:r>
              <a:rPr lang="en-US" sz="2800" b="1" dirty="0">
                <a:solidFill>
                  <a:srgbClr val="FF0000"/>
                </a:solidFill>
              </a:rPr>
              <a:t>IRREVOCABLE</a:t>
            </a:r>
            <a:r>
              <a:rPr lang="en-US" sz="2800" dirty="0"/>
              <a:t>. </a:t>
            </a:r>
          </a:p>
        </p:txBody>
      </p:sp>
      <p:sp>
        <p:nvSpPr>
          <p:cNvPr id="6" name="Slide Number Placeholder 5"/>
          <p:cNvSpPr>
            <a:spLocks noGrp="1"/>
          </p:cNvSpPr>
          <p:nvPr>
            <p:ph type="sldNum" sz="quarter" idx="12"/>
          </p:nvPr>
        </p:nvSpPr>
        <p:spPr/>
        <p:txBody>
          <a:bodyPr/>
          <a:lstStyle/>
          <a:p>
            <a:pPr>
              <a:defRPr/>
            </a:pPr>
            <a:fld id="{126F744A-F48D-4F02-81C2-6E6A3CB61E11}" type="slidenum">
              <a:rPr lang="en-US" altLang="en-US" smtClean="0"/>
              <a:pPr>
                <a:defRPr/>
              </a:pPr>
              <a:t>41</a:t>
            </a:fld>
            <a:endParaRPr lang="en-US" altLang="en-US"/>
          </a:p>
        </p:txBody>
      </p:sp>
      <p:sp>
        <p:nvSpPr>
          <p:cNvPr id="8" name="Date Placeholder 7">
            <a:extLst>
              <a:ext uri="{FF2B5EF4-FFF2-40B4-BE49-F238E27FC236}">
                <a16:creationId xmlns:a16="http://schemas.microsoft.com/office/drawing/2014/main" id="{F1C7EEFD-7C78-4617-B05F-1CA25B249C0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32339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AAE8D-45BC-4684-B172-C72D33D6FE27}"/>
              </a:ext>
            </a:extLst>
          </p:cNvPr>
          <p:cNvSpPr>
            <a:spLocks noGrp="1"/>
          </p:cNvSpPr>
          <p:nvPr>
            <p:ph type="sldNum" sz="quarter" idx="12"/>
          </p:nvPr>
        </p:nvSpPr>
        <p:spPr/>
        <p:txBody>
          <a:bodyPr/>
          <a:lstStyle/>
          <a:p>
            <a:pPr>
              <a:defRPr/>
            </a:pPr>
            <a:fld id="{73F7EFFD-D921-472C-A219-3FDF38A95784}" type="slidenum">
              <a:rPr lang="en-US" altLang="en-US" smtClean="0"/>
              <a:pPr>
                <a:defRPr/>
              </a:pPr>
              <a:t>42</a:t>
            </a:fld>
            <a:endParaRPr lang="en-US" altLang="en-US"/>
          </a:p>
        </p:txBody>
      </p:sp>
      <p:sp>
        <p:nvSpPr>
          <p:cNvPr id="5" name="Title 1">
            <a:extLst>
              <a:ext uri="{FF2B5EF4-FFF2-40B4-BE49-F238E27FC236}">
                <a16:creationId xmlns:a16="http://schemas.microsoft.com/office/drawing/2014/main" id="{FFAC1769-BFC2-42EF-AC87-A27C1690B272}"/>
              </a:ext>
            </a:extLst>
          </p:cNvPr>
          <p:cNvSpPr txBox="1">
            <a:spLocks/>
          </p:cNvSpPr>
          <p:nvPr/>
        </p:nvSpPr>
        <p:spPr>
          <a:xfrm>
            <a:off x="609600" y="349287"/>
            <a:ext cx="10972800" cy="1143000"/>
          </a:xfrm>
          <a:prstGeom prst="rect">
            <a:avLst/>
          </a:prstGeom>
        </p:spPr>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tx2"/>
                </a:solidFill>
                <a:latin typeface="Arial"/>
                <a:ea typeface="+mj-ea"/>
                <a:cs typeface="Arial"/>
              </a:defRPr>
            </a:lvl1pPr>
          </a:lstStyle>
          <a:p>
            <a:r>
              <a:rPr lang="en-US" dirty="0"/>
              <a:t>How PPF Retirement Choice Affects Sick and Disability Election: </a:t>
            </a:r>
          </a:p>
        </p:txBody>
      </p:sp>
      <p:graphicFrame>
        <p:nvGraphicFramePr>
          <p:cNvPr id="6" name="Table 5">
            <a:extLst>
              <a:ext uri="{FF2B5EF4-FFF2-40B4-BE49-F238E27FC236}">
                <a16:creationId xmlns:a16="http://schemas.microsoft.com/office/drawing/2014/main" id="{06B0D85C-E686-401E-9171-95D821972661}"/>
              </a:ext>
            </a:extLst>
          </p:cNvPr>
          <p:cNvGraphicFramePr>
            <a:graphicFrameLocks/>
          </p:cNvGraphicFramePr>
          <p:nvPr/>
        </p:nvGraphicFramePr>
        <p:xfrm>
          <a:off x="770466" y="1944349"/>
          <a:ext cx="10972800" cy="333379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322268754"/>
                    </a:ext>
                  </a:extLst>
                </a:gridCol>
                <a:gridCol w="5486400">
                  <a:extLst>
                    <a:ext uri="{9D8B030D-6E8A-4147-A177-3AD203B41FA5}">
                      <a16:colId xmlns:a16="http://schemas.microsoft.com/office/drawing/2014/main" val="2076049135"/>
                    </a:ext>
                  </a:extLst>
                </a:gridCol>
              </a:tblGrid>
              <a:tr h="1190640">
                <a:tc>
                  <a:txBody>
                    <a:bodyPr/>
                    <a:lstStyle/>
                    <a:p>
                      <a:pPr algn="ctr"/>
                      <a:r>
                        <a:rPr lang="en-US" sz="3200" dirty="0"/>
                        <a:t>Enroll in ORP</a:t>
                      </a:r>
                    </a:p>
                  </a:txBody>
                  <a:tcPr/>
                </a:tc>
                <a:tc>
                  <a:txBody>
                    <a:bodyPr/>
                    <a:lstStyle/>
                    <a:p>
                      <a:pPr algn="ctr"/>
                      <a:r>
                        <a:rPr lang="en-US" sz="3200" dirty="0"/>
                        <a:t>Enroll in VRS Hybrid, Plan 1 or Plan 2</a:t>
                      </a:r>
                    </a:p>
                  </a:txBody>
                  <a:tcPr/>
                </a:tc>
                <a:extLst>
                  <a:ext uri="{0D108BD9-81ED-4DB2-BD59-A6C34878D82A}">
                    <a16:rowId xmlns:a16="http://schemas.microsoft.com/office/drawing/2014/main" val="1881237057"/>
                  </a:ext>
                </a:extLst>
              </a:tr>
              <a:tr h="2143150">
                <a:tc>
                  <a:txBody>
                    <a:bodyPr/>
                    <a:lstStyle/>
                    <a:p>
                      <a:r>
                        <a:rPr lang="en-US" sz="2400" dirty="0"/>
                        <a:t>Automatically placed in the </a:t>
                      </a:r>
                    </a:p>
                    <a:p>
                      <a:r>
                        <a:rPr lang="en-US" sz="2400" b="1" dirty="0"/>
                        <a:t>University Sick and Disability Plan</a:t>
                      </a:r>
                    </a:p>
                  </a:txBody>
                  <a:tcPr/>
                </a:tc>
                <a:tc>
                  <a:txBody>
                    <a:bodyPr/>
                    <a:lstStyle/>
                    <a:p>
                      <a:r>
                        <a:rPr lang="en-US" sz="2400" dirty="0"/>
                        <a:t>Choice between </a:t>
                      </a:r>
                    </a:p>
                    <a:p>
                      <a:r>
                        <a:rPr lang="en-US" sz="2400" b="1" dirty="0"/>
                        <a:t>University Sick and Disability Plan</a:t>
                      </a:r>
                      <a:r>
                        <a:rPr lang="en-US" sz="2400" dirty="0"/>
                        <a:t> and the </a:t>
                      </a:r>
                    </a:p>
                    <a:p>
                      <a:r>
                        <a:rPr lang="en-US" sz="2400" b="1" dirty="0"/>
                        <a:t>Commonwealth of Virginia Sickness and Disability Program (VSDP)</a:t>
                      </a:r>
                    </a:p>
                  </a:txBody>
                  <a:tcPr/>
                </a:tc>
                <a:extLst>
                  <a:ext uri="{0D108BD9-81ED-4DB2-BD59-A6C34878D82A}">
                    <a16:rowId xmlns:a16="http://schemas.microsoft.com/office/drawing/2014/main" val="4177976896"/>
                  </a:ext>
                </a:extLst>
              </a:tr>
            </a:tbl>
          </a:graphicData>
        </a:graphic>
      </p:graphicFrame>
      <p:sp>
        <p:nvSpPr>
          <p:cNvPr id="7" name="TextBox 6">
            <a:extLst>
              <a:ext uri="{FF2B5EF4-FFF2-40B4-BE49-F238E27FC236}">
                <a16:creationId xmlns:a16="http://schemas.microsoft.com/office/drawing/2014/main" id="{7BEA298E-4F0D-4B28-8BF2-980FDB188E44}"/>
              </a:ext>
            </a:extLst>
          </p:cNvPr>
          <p:cNvSpPr txBox="1"/>
          <p:nvPr/>
        </p:nvSpPr>
        <p:spPr>
          <a:xfrm>
            <a:off x="770466" y="5730201"/>
            <a:ext cx="10651067" cy="369332"/>
          </a:xfrm>
          <a:prstGeom prst="rect">
            <a:avLst/>
          </a:prstGeom>
          <a:noFill/>
        </p:spPr>
        <p:txBody>
          <a:bodyPr wrap="square" rtlCol="0">
            <a:spAutoFit/>
          </a:bodyPr>
          <a:lstStyle/>
          <a:p>
            <a:r>
              <a:rPr lang="en-US" dirty="0"/>
              <a:t>*New employees are only eligible for VRS Plan 1 or Plan 2 if previously enrolled with prior agency</a:t>
            </a:r>
          </a:p>
        </p:txBody>
      </p:sp>
      <p:sp>
        <p:nvSpPr>
          <p:cNvPr id="9" name="Date Placeholder 8">
            <a:extLst>
              <a:ext uri="{FF2B5EF4-FFF2-40B4-BE49-F238E27FC236}">
                <a16:creationId xmlns:a16="http://schemas.microsoft.com/office/drawing/2014/main" id="{42C25A78-DDD8-47FC-BC4C-C2EC0269E5D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45121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Sick/Disability Plan Comparison</a:t>
            </a:r>
          </a:p>
        </p:txBody>
      </p:sp>
      <p:graphicFrame>
        <p:nvGraphicFramePr>
          <p:cNvPr id="4" name="Content Placeholder 3"/>
          <p:cNvGraphicFramePr>
            <a:graphicFrameLocks noGrp="1"/>
          </p:cNvGraphicFramePr>
          <p:nvPr>
            <p:ph idx="1"/>
          </p:nvPr>
        </p:nvGraphicFramePr>
        <p:xfrm>
          <a:off x="771182" y="1753784"/>
          <a:ext cx="10811218" cy="2133211"/>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4071882934"/>
                    </a:ext>
                  </a:extLst>
                </a:gridCol>
                <a:gridCol w="4588730">
                  <a:extLst>
                    <a:ext uri="{9D8B030D-6E8A-4147-A177-3AD203B41FA5}">
                      <a16:colId xmlns:a16="http://schemas.microsoft.com/office/drawing/2014/main" val="2672560957"/>
                    </a:ext>
                  </a:extLst>
                </a:gridCol>
                <a:gridCol w="3452202">
                  <a:extLst>
                    <a:ext uri="{9D8B030D-6E8A-4147-A177-3AD203B41FA5}">
                      <a16:colId xmlns:a16="http://schemas.microsoft.com/office/drawing/2014/main" val="3499654021"/>
                    </a:ext>
                  </a:extLst>
                </a:gridCol>
              </a:tblGrid>
              <a:tr h="276668">
                <a:tc>
                  <a:txBody>
                    <a:bodyPr/>
                    <a:lstStyle/>
                    <a:p>
                      <a:r>
                        <a:rPr lang="en-US" dirty="0"/>
                        <a:t>Type of Leave</a:t>
                      </a:r>
                    </a:p>
                  </a:txBody>
                  <a:tcPr/>
                </a:tc>
                <a:tc>
                  <a:txBody>
                    <a:bodyPr/>
                    <a:lstStyle/>
                    <a:p>
                      <a:r>
                        <a:rPr lang="en-US" dirty="0"/>
                        <a:t>VSDP</a:t>
                      </a:r>
                    </a:p>
                  </a:txBody>
                  <a:tcPr/>
                </a:tc>
                <a:tc>
                  <a:txBody>
                    <a:bodyPr/>
                    <a:lstStyle/>
                    <a:p>
                      <a:r>
                        <a:rPr lang="en-US" dirty="0">
                          <a:solidFill>
                            <a:schemeClr val="bg1"/>
                          </a:solidFill>
                        </a:rPr>
                        <a:t>University Sick &amp;</a:t>
                      </a:r>
                      <a:r>
                        <a:rPr lang="en-US" baseline="0" dirty="0">
                          <a:solidFill>
                            <a:schemeClr val="bg1"/>
                          </a:solidFill>
                        </a:rPr>
                        <a:t> Disability</a:t>
                      </a:r>
                      <a:endParaRPr lang="en-US" dirty="0">
                        <a:solidFill>
                          <a:schemeClr val="bg1"/>
                        </a:solidFill>
                      </a:endParaRPr>
                    </a:p>
                  </a:txBody>
                  <a:tcPr/>
                </a:tc>
                <a:extLst>
                  <a:ext uri="{0D108BD9-81ED-4DB2-BD59-A6C34878D82A}">
                    <a16:rowId xmlns:a16="http://schemas.microsoft.com/office/drawing/2014/main" val="763446021"/>
                  </a:ext>
                </a:extLst>
              </a:tr>
              <a:tr h="725063">
                <a:tc>
                  <a:txBody>
                    <a:bodyPr/>
                    <a:lstStyle/>
                    <a:p>
                      <a:r>
                        <a:rPr lang="en-US" sz="2400" b="1" dirty="0"/>
                        <a:t>Sick Leave</a:t>
                      </a:r>
                      <a:r>
                        <a:rPr lang="en-US" sz="2400" b="1" baseline="0" dirty="0"/>
                        <a:t> </a:t>
                      </a:r>
                      <a:endParaRPr lang="en-US" sz="2400" b="1" baseline="0"/>
                    </a:p>
                  </a:txBody>
                  <a:tcPr/>
                </a:tc>
                <a:tc>
                  <a:txBody>
                    <a:bodyPr/>
                    <a:lstStyle/>
                    <a:p>
                      <a:pPr lvl="0">
                        <a:buNone/>
                      </a:pPr>
                      <a:r>
                        <a:rPr lang="en-US" sz="2400" dirty="0"/>
                        <a:t>8 Days At Hire</a:t>
                      </a:r>
                    </a:p>
                    <a:p>
                      <a:pPr lvl="0">
                        <a:buNone/>
                      </a:pPr>
                      <a:r>
                        <a:rPr lang="en-US" sz="2400" dirty="0"/>
                        <a:t>Increases With Years Of Service</a:t>
                      </a:r>
                    </a:p>
                  </a:txBody>
                  <a:tcPr/>
                </a:tc>
                <a:tc>
                  <a:txBody>
                    <a:bodyPr/>
                    <a:lstStyle/>
                    <a:p>
                      <a:r>
                        <a:rPr lang="en-US" sz="2400" dirty="0"/>
                        <a:t>10 Days</a:t>
                      </a:r>
                      <a:endParaRPr lang="en-US" sz="2400" baseline="0" dirty="0"/>
                    </a:p>
                  </a:txBody>
                  <a:tcPr/>
                </a:tc>
                <a:extLst>
                  <a:ext uri="{0D108BD9-81ED-4DB2-BD59-A6C34878D82A}">
                    <a16:rowId xmlns:a16="http://schemas.microsoft.com/office/drawing/2014/main" val="2642574362"/>
                  </a:ext>
                </a:extLst>
              </a:tr>
              <a:tr h="944491">
                <a:tc>
                  <a:txBody>
                    <a:bodyPr/>
                    <a:lstStyle/>
                    <a:p>
                      <a:r>
                        <a:rPr lang="en-US" sz="2400" b="1" dirty="0"/>
                        <a:t>Family/Personal </a:t>
                      </a:r>
                    </a:p>
                  </a:txBody>
                  <a:tcPr>
                    <a:solidFill>
                      <a:schemeClr val="accent2"/>
                    </a:solidFill>
                  </a:tcPr>
                </a:tc>
                <a:tc>
                  <a:txBody>
                    <a:bodyPr/>
                    <a:lstStyle/>
                    <a:p>
                      <a:r>
                        <a:rPr lang="en-US" sz="2400" dirty="0"/>
                        <a:t>4 Days</a:t>
                      </a:r>
                      <a:endParaRPr lang="en-US" sz="2400" baseline="0" dirty="0"/>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None</a:t>
                      </a:r>
                    </a:p>
                  </a:txBody>
                  <a:tcPr>
                    <a:solidFill>
                      <a:schemeClr val="accent2"/>
                    </a:solidFill>
                  </a:tcPr>
                </a:tc>
                <a:extLst>
                  <a:ext uri="{0D108BD9-81ED-4DB2-BD59-A6C34878D82A}">
                    <a16:rowId xmlns:a16="http://schemas.microsoft.com/office/drawing/2014/main" val="283937215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sp>
        <p:nvSpPr>
          <p:cNvPr id="7" name="Date Placeholder 6">
            <a:extLst>
              <a:ext uri="{FF2B5EF4-FFF2-40B4-BE49-F238E27FC236}">
                <a16:creationId xmlns:a16="http://schemas.microsoft.com/office/drawing/2014/main" id="{663B84D0-8F08-46BF-8729-A41A2AEC473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730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Sick/Disability Plan Comparisons</a:t>
            </a:r>
          </a:p>
        </p:txBody>
      </p:sp>
      <p:graphicFrame>
        <p:nvGraphicFramePr>
          <p:cNvPr id="4" name="Content Placeholder 3"/>
          <p:cNvGraphicFramePr>
            <a:graphicFrameLocks noGrp="1"/>
          </p:cNvGraphicFramePr>
          <p:nvPr>
            <p:ph idx="1"/>
          </p:nvPr>
        </p:nvGraphicFramePr>
        <p:xfrm>
          <a:off x="771182" y="1417638"/>
          <a:ext cx="10811218" cy="3108960"/>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4071882934"/>
                    </a:ext>
                  </a:extLst>
                </a:gridCol>
                <a:gridCol w="4588730">
                  <a:extLst>
                    <a:ext uri="{9D8B030D-6E8A-4147-A177-3AD203B41FA5}">
                      <a16:colId xmlns:a16="http://schemas.microsoft.com/office/drawing/2014/main" val="2672560957"/>
                    </a:ext>
                  </a:extLst>
                </a:gridCol>
                <a:gridCol w="3452202">
                  <a:extLst>
                    <a:ext uri="{9D8B030D-6E8A-4147-A177-3AD203B41FA5}">
                      <a16:colId xmlns:a16="http://schemas.microsoft.com/office/drawing/2014/main" val="3499654021"/>
                    </a:ext>
                  </a:extLst>
                </a:gridCol>
              </a:tblGrid>
              <a:tr h="360620">
                <a:tc>
                  <a:txBody>
                    <a:bodyPr/>
                    <a:lstStyle/>
                    <a:p>
                      <a:r>
                        <a:rPr lang="en-US" dirty="0"/>
                        <a:t>Type of Leave</a:t>
                      </a:r>
                    </a:p>
                  </a:txBody>
                  <a:tcPr/>
                </a:tc>
                <a:tc>
                  <a:txBody>
                    <a:bodyPr/>
                    <a:lstStyle/>
                    <a:p>
                      <a:r>
                        <a:rPr lang="en-US" dirty="0"/>
                        <a:t>VSDP</a:t>
                      </a:r>
                    </a:p>
                  </a:txBody>
                  <a:tcPr/>
                </a:tc>
                <a:tc>
                  <a:txBody>
                    <a:bodyPr/>
                    <a:lstStyle/>
                    <a:p>
                      <a:r>
                        <a:rPr lang="en-US" dirty="0">
                          <a:solidFill>
                            <a:schemeClr val="bg1"/>
                          </a:solidFill>
                        </a:rPr>
                        <a:t>University Sick &amp;</a:t>
                      </a:r>
                      <a:r>
                        <a:rPr lang="en-US" baseline="0" dirty="0">
                          <a:solidFill>
                            <a:schemeClr val="bg1"/>
                          </a:solidFill>
                        </a:rPr>
                        <a:t> Disability</a:t>
                      </a:r>
                      <a:endParaRPr lang="en-US" dirty="0">
                        <a:solidFill>
                          <a:schemeClr val="bg1"/>
                        </a:solidFill>
                      </a:endParaRPr>
                    </a:p>
                  </a:txBody>
                  <a:tcPr/>
                </a:tc>
                <a:extLst>
                  <a:ext uri="{0D108BD9-81ED-4DB2-BD59-A6C34878D82A}">
                    <a16:rowId xmlns:a16="http://schemas.microsoft.com/office/drawing/2014/main" val="763446021"/>
                  </a:ext>
                </a:extLst>
              </a:tr>
              <a:tr h="1172015">
                <a:tc>
                  <a:txBody>
                    <a:bodyPr/>
                    <a:lstStyle/>
                    <a:p>
                      <a:r>
                        <a:rPr lang="en-US" sz="2400" b="1" dirty="0"/>
                        <a:t>Short-term</a:t>
                      </a:r>
                      <a:r>
                        <a:rPr lang="en-US" sz="2400" b="1" baseline="0" dirty="0"/>
                        <a:t> Disability</a:t>
                      </a:r>
                      <a:endParaRPr lang="en-US" sz="2400" b="1" dirty="0"/>
                    </a:p>
                  </a:txBody>
                  <a:tcPr/>
                </a:tc>
                <a:tc>
                  <a:txBody>
                    <a:bodyPr/>
                    <a:lstStyle/>
                    <a:p>
                      <a:r>
                        <a:rPr lang="en-US" sz="2400" dirty="0"/>
                        <a:t>Months 1-12 = None</a:t>
                      </a:r>
                    </a:p>
                    <a:p>
                      <a:r>
                        <a:rPr lang="en-US" sz="2400" dirty="0"/>
                        <a:t>Months 13-59 = 125 at 60% of pay % increases with</a:t>
                      </a:r>
                      <a:r>
                        <a:rPr lang="en-US" sz="2400" baseline="0" dirty="0"/>
                        <a:t> service</a:t>
                      </a:r>
                      <a:endParaRPr lang="en-US" sz="2400" dirty="0"/>
                    </a:p>
                  </a:txBody>
                  <a:tcPr/>
                </a:tc>
                <a:tc>
                  <a:txBody>
                    <a:bodyPr/>
                    <a:lstStyle/>
                    <a:p>
                      <a:r>
                        <a:rPr lang="en-US" sz="2400" dirty="0"/>
                        <a:t>120 days = 100% of pay with</a:t>
                      </a:r>
                      <a:r>
                        <a:rPr lang="en-US" sz="2400" baseline="0" dirty="0"/>
                        <a:t> Provost Approval </a:t>
                      </a:r>
                      <a:endParaRPr lang="en-US" sz="2400" dirty="0"/>
                    </a:p>
                  </a:txBody>
                  <a:tcPr/>
                </a:tc>
                <a:extLst>
                  <a:ext uri="{0D108BD9-81ED-4DB2-BD59-A6C34878D82A}">
                    <a16:rowId xmlns:a16="http://schemas.microsoft.com/office/drawing/2014/main" val="2642574362"/>
                  </a:ext>
                </a:extLst>
              </a:tr>
              <a:tr h="1532636">
                <a:tc>
                  <a:txBody>
                    <a:bodyPr/>
                    <a:lstStyle/>
                    <a:p>
                      <a:r>
                        <a:rPr lang="en-US" sz="2400" b="1" dirty="0"/>
                        <a:t>Long-term</a:t>
                      </a:r>
                      <a:r>
                        <a:rPr lang="en-US" sz="2400" b="1" baseline="0" dirty="0"/>
                        <a:t> Disability</a:t>
                      </a:r>
                      <a:endParaRPr lang="en-US" sz="2400" b="1" dirty="0"/>
                    </a:p>
                  </a:txBody>
                  <a:tcPr>
                    <a:solidFill>
                      <a:schemeClr val="accent2"/>
                    </a:solidFill>
                  </a:tcPr>
                </a:tc>
                <a:tc>
                  <a:txBody>
                    <a:bodyPr/>
                    <a:lstStyle/>
                    <a:p>
                      <a:r>
                        <a:rPr lang="en-US" sz="2400" dirty="0"/>
                        <a:t>Available after one year-180 day waiting period.  Income</a:t>
                      </a:r>
                      <a:r>
                        <a:rPr lang="en-US" sz="2400" baseline="0" dirty="0"/>
                        <a:t> 60%. State provided</a:t>
                      </a:r>
                      <a:endParaRPr lang="en-US" sz="2400" dirty="0"/>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Available after one year-180 day waiting period. Income 60%. Employee pays 40%.</a:t>
                      </a:r>
                    </a:p>
                  </a:txBody>
                  <a:tcPr>
                    <a:solidFill>
                      <a:schemeClr val="accent2"/>
                    </a:solidFill>
                  </a:tcPr>
                </a:tc>
                <a:extLst>
                  <a:ext uri="{0D108BD9-81ED-4DB2-BD59-A6C34878D82A}">
                    <a16:rowId xmlns:a16="http://schemas.microsoft.com/office/drawing/2014/main" val="2839372154"/>
                  </a:ext>
                </a:extLst>
              </a:tr>
            </a:tbl>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graphicFrame>
        <p:nvGraphicFramePr>
          <p:cNvPr id="5" name="Table 4"/>
          <p:cNvGraphicFramePr>
            <a:graphicFrameLocks noGrp="1"/>
          </p:cNvGraphicFramePr>
          <p:nvPr/>
        </p:nvGraphicFramePr>
        <p:xfrm>
          <a:off x="771182" y="4526598"/>
          <a:ext cx="10811218" cy="924925"/>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3558666364"/>
                    </a:ext>
                  </a:extLst>
                </a:gridCol>
                <a:gridCol w="4588730">
                  <a:extLst>
                    <a:ext uri="{9D8B030D-6E8A-4147-A177-3AD203B41FA5}">
                      <a16:colId xmlns:a16="http://schemas.microsoft.com/office/drawing/2014/main" val="128379507"/>
                    </a:ext>
                  </a:extLst>
                </a:gridCol>
                <a:gridCol w="3452202">
                  <a:extLst>
                    <a:ext uri="{9D8B030D-6E8A-4147-A177-3AD203B41FA5}">
                      <a16:colId xmlns:a16="http://schemas.microsoft.com/office/drawing/2014/main" val="2623966351"/>
                    </a:ext>
                  </a:extLst>
                </a:gridCol>
              </a:tblGrid>
              <a:tr h="924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Long-term Care</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Up</a:t>
                      </a:r>
                      <a:r>
                        <a:rPr lang="en-US" sz="2400" b="0" kern="1200" baseline="0" dirty="0">
                          <a:solidFill>
                            <a:schemeClr val="dk1"/>
                          </a:solidFill>
                          <a:latin typeface="+mn-lt"/>
                          <a:ea typeface="+mn-ea"/>
                          <a:cs typeface="+mn-cs"/>
                        </a:rPr>
                        <a:t> to $96/day.  Maximum $7080 lifetime. </a:t>
                      </a:r>
                      <a:r>
                        <a:rPr lang="en-US" sz="2400" b="0" kern="1200" dirty="0">
                          <a:solidFill>
                            <a:schemeClr val="dk1"/>
                          </a:solidFill>
                          <a:latin typeface="+mn-lt"/>
                          <a:ea typeface="+mn-ea"/>
                          <a:cs typeface="+mn-cs"/>
                        </a:rPr>
                        <a:t>State provided</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None</a:t>
                      </a:r>
                    </a:p>
                  </a:txBody>
                  <a:tcPr>
                    <a:solidFill>
                      <a:schemeClr val="accent2"/>
                    </a:solidFill>
                  </a:tcPr>
                </a:tc>
                <a:extLst>
                  <a:ext uri="{0D108BD9-81ED-4DB2-BD59-A6C34878D82A}">
                    <a16:rowId xmlns:a16="http://schemas.microsoft.com/office/drawing/2014/main" val="1584875049"/>
                  </a:ext>
                </a:extLst>
              </a:tr>
            </a:tbl>
          </a:graphicData>
        </a:graphic>
      </p:graphicFrame>
      <p:graphicFrame>
        <p:nvGraphicFramePr>
          <p:cNvPr id="6" name="Table 5"/>
          <p:cNvGraphicFramePr>
            <a:graphicFrameLocks noGrp="1"/>
          </p:cNvGraphicFramePr>
          <p:nvPr/>
        </p:nvGraphicFramePr>
        <p:xfrm>
          <a:off x="771182" y="5431427"/>
          <a:ext cx="10811218" cy="924925"/>
        </p:xfrm>
        <a:graphic>
          <a:graphicData uri="http://schemas.openxmlformats.org/drawingml/2006/table">
            <a:tbl>
              <a:tblPr firstRow="1" bandRow="1">
                <a:tableStyleId>{5C22544A-7EE6-4342-B048-85BDC9FD1C3A}</a:tableStyleId>
              </a:tblPr>
              <a:tblGrid>
                <a:gridCol w="2770286">
                  <a:extLst>
                    <a:ext uri="{9D8B030D-6E8A-4147-A177-3AD203B41FA5}">
                      <a16:colId xmlns:a16="http://schemas.microsoft.com/office/drawing/2014/main" val="688545926"/>
                    </a:ext>
                  </a:extLst>
                </a:gridCol>
                <a:gridCol w="4588730">
                  <a:extLst>
                    <a:ext uri="{9D8B030D-6E8A-4147-A177-3AD203B41FA5}">
                      <a16:colId xmlns:a16="http://schemas.microsoft.com/office/drawing/2014/main" val="3783482171"/>
                    </a:ext>
                  </a:extLst>
                </a:gridCol>
                <a:gridCol w="3452202">
                  <a:extLst>
                    <a:ext uri="{9D8B030D-6E8A-4147-A177-3AD203B41FA5}">
                      <a16:colId xmlns:a16="http://schemas.microsoft.com/office/drawing/2014/main" val="3009906477"/>
                    </a:ext>
                  </a:extLst>
                </a:gridCol>
              </a:tblGrid>
              <a:tr h="9249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Parental</a:t>
                      </a:r>
                      <a:r>
                        <a:rPr lang="en-US" sz="2400" kern="1200" baseline="0" dirty="0">
                          <a:solidFill>
                            <a:schemeClr val="dk1"/>
                          </a:solidFill>
                          <a:latin typeface="+mn-lt"/>
                          <a:ea typeface="+mn-ea"/>
                          <a:cs typeface="+mn-cs"/>
                        </a:rPr>
                        <a:t> Leave</a:t>
                      </a:r>
                      <a:endParaRPr lang="en-US" sz="2400" kern="1200" dirty="0">
                        <a:solidFill>
                          <a:schemeClr val="dk1"/>
                        </a:solidFill>
                        <a:latin typeface="+mn-lt"/>
                        <a:ea typeface="+mn-ea"/>
                        <a:cs typeface="+mn-cs"/>
                      </a:endParaRP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8 weeks</a:t>
                      </a:r>
                      <a:r>
                        <a:rPr lang="en-US" sz="2400" b="0" kern="1200" baseline="0" dirty="0">
                          <a:solidFill>
                            <a:schemeClr val="dk1"/>
                          </a:solidFill>
                          <a:latin typeface="+mn-lt"/>
                          <a:ea typeface="+mn-ea"/>
                          <a:cs typeface="+mn-cs"/>
                        </a:rPr>
                        <a:t> </a:t>
                      </a:r>
                      <a:r>
                        <a:rPr lang="en-US" sz="2400" b="0" kern="1200" dirty="0">
                          <a:solidFill>
                            <a:schemeClr val="dk1"/>
                          </a:solidFill>
                          <a:latin typeface="+mn-lt"/>
                          <a:ea typeface="+mn-ea"/>
                          <a:cs typeface="+mn-cs"/>
                        </a:rPr>
                        <a:t>subject to policy rules &amp; Provost approval</a:t>
                      </a:r>
                    </a:p>
                  </a:txBody>
                  <a:tcP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latin typeface="+mn-lt"/>
                          <a:ea typeface="+mn-ea"/>
                          <a:cs typeface="+mn-cs"/>
                        </a:rPr>
                        <a:t>May use short-term disability leave.</a:t>
                      </a:r>
                    </a:p>
                  </a:txBody>
                  <a:tcPr>
                    <a:solidFill>
                      <a:schemeClr val="accent2"/>
                    </a:solidFill>
                  </a:tcPr>
                </a:tc>
                <a:extLst>
                  <a:ext uri="{0D108BD9-81ED-4DB2-BD59-A6C34878D82A}">
                    <a16:rowId xmlns:a16="http://schemas.microsoft.com/office/drawing/2014/main" val="2480934105"/>
                  </a:ext>
                </a:extLst>
              </a:tr>
            </a:tbl>
          </a:graphicData>
        </a:graphic>
      </p:graphicFrame>
      <p:sp>
        <p:nvSpPr>
          <p:cNvPr id="8" name="Date Placeholder 7">
            <a:extLst>
              <a:ext uri="{FF2B5EF4-FFF2-40B4-BE49-F238E27FC236}">
                <a16:creationId xmlns:a16="http://schemas.microsoft.com/office/drawing/2014/main" id="{DB5707B7-0B3E-4D2F-923C-1691BD19041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78957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914"/>
            <a:ext cx="10972800" cy="1143000"/>
          </a:xfrm>
        </p:spPr>
        <p:txBody>
          <a:bodyPr>
            <a:normAutofit/>
          </a:bodyPr>
          <a:lstStyle/>
          <a:p>
            <a:r>
              <a:rPr lang="en-US" dirty="0"/>
              <a:t>Retirement &amp; Related Plans - Checklist</a:t>
            </a:r>
          </a:p>
        </p:txBody>
      </p:sp>
      <p:graphicFrame>
        <p:nvGraphicFramePr>
          <p:cNvPr id="4" name="Table 3"/>
          <p:cNvGraphicFramePr>
            <a:graphicFrameLocks noGrp="1"/>
          </p:cNvGraphicFramePr>
          <p:nvPr/>
        </p:nvGraphicFramePr>
        <p:xfrm>
          <a:off x="895350" y="1057061"/>
          <a:ext cx="10401300" cy="5582920"/>
        </p:xfrm>
        <a:graphic>
          <a:graphicData uri="http://schemas.openxmlformats.org/drawingml/2006/table">
            <a:tbl>
              <a:tblPr firstRow="1" bandRow="1">
                <a:tableStyleId>{5C22544A-7EE6-4342-B048-85BDC9FD1C3A}</a:tableStyleId>
              </a:tblPr>
              <a:tblGrid>
                <a:gridCol w="5503718">
                  <a:extLst>
                    <a:ext uri="{9D8B030D-6E8A-4147-A177-3AD203B41FA5}">
                      <a16:colId xmlns:a16="http://schemas.microsoft.com/office/drawing/2014/main" val="110147188"/>
                    </a:ext>
                  </a:extLst>
                </a:gridCol>
                <a:gridCol w="1645227">
                  <a:extLst>
                    <a:ext uri="{9D8B030D-6E8A-4147-A177-3AD203B41FA5}">
                      <a16:colId xmlns:a16="http://schemas.microsoft.com/office/drawing/2014/main" val="2241984735"/>
                    </a:ext>
                  </a:extLst>
                </a:gridCol>
                <a:gridCol w="1787237">
                  <a:extLst>
                    <a:ext uri="{9D8B030D-6E8A-4147-A177-3AD203B41FA5}">
                      <a16:colId xmlns:a16="http://schemas.microsoft.com/office/drawing/2014/main" val="4142352372"/>
                    </a:ext>
                  </a:extLst>
                </a:gridCol>
                <a:gridCol w="1465118">
                  <a:extLst>
                    <a:ext uri="{9D8B030D-6E8A-4147-A177-3AD203B41FA5}">
                      <a16:colId xmlns:a16="http://schemas.microsoft.com/office/drawing/2014/main" val="1651025264"/>
                    </a:ext>
                  </a:extLst>
                </a:gridCol>
              </a:tblGrid>
              <a:tr h="370840">
                <a:tc>
                  <a:txBody>
                    <a:bodyPr/>
                    <a:lstStyle/>
                    <a:p>
                      <a:r>
                        <a:rPr lang="en-US" dirty="0"/>
                        <a:t>Checklist</a:t>
                      </a:r>
                      <a:r>
                        <a:rPr lang="en-US" baseline="0" dirty="0"/>
                        <a:t> Item</a:t>
                      </a:r>
                      <a:endParaRPr lang="en-US" dirty="0"/>
                    </a:p>
                  </a:txBody>
                  <a:tcPr/>
                </a:tc>
                <a:tc>
                  <a:txBody>
                    <a:bodyPr/>
                    <a:lstStyle/>
                    <a:p>
                      <a:r>
                        <a:rPr lang="en-US" dirty="0"/>
                        <a:t>Location</a:t>
                      </a:r>
                    </a:p>
                  </a:txBody>
                  <a:tcPr/>
                </a:tc>
                <a:tc>
                  <a:txBody>
                    <a:bodyPr/>
                    <a:lstStyle/>
                    <a:p>
                      <a:r>
                        <a:rPr lang="en-US" dirty="0"/>
                        <a:t>Deadline</a:t>
                      </a:r>
                    </a:p>
                  </a:txBody>
                  <a:tcPr/>
                </a:tc>
                <a:tc>
                  <a:txBody>
                    <a:bodyPr/>
                    <a:lstStyle/>
                    <a:p>
                      <a:endParaRPr lang="en-US" dirty="0"/>
                    </a:p>
                  </a:txBody>
                  <a:tcPr/>
                </a:tc>
                <a:extLst>
                  <a:ext uri="{0D108BD9-81ED-4DB2-BD59-A6C34878D82A}">
                    <a16:rowId xmlns:a16="http://schemas.microsoft.com/office/drawing/2014/main" val="3765061750"/>
                  </a:ext>
                </a:extLst>
              </a:tr>
              <a:tr h="370840">
                <a:tc>
                  <a:txBody>
                    <a:bodyPr/>
                    <a:lstStyle/>
                    <a:p>
                      <a:r>
                        <a:rPr lang="en-US" sz="2400" dirty="0"/>
                        <a:t>VRS 65 Election to Participate</a:t>
                      </a:r>
                    </a:p>
                    <a:p>
                      <a:r>
                        <a:rPr lang="en-US" sz="2400" dirty="0"/>
                        <a:t>Form</a:t>
                      </a:r>
                    </a:p>
                  </a:txBody>
                  <a:tcPr/>
                </a:tc>
                <a:tc>
                  <a:txBody>
                    <a:bodyPr/>
                    <a:lstStyle/>
                    <a:p>
                      <a:r>
                        <a:rPr lang="en-US" sz="2400" dirty="0"/>
                        <a:t>Emailed</a:t>
                      </a:r>
                    </a:p>
                  </a:txBody>
                  <a:tcPr/>
                </a:tc>
                <a:tc>
                  <a:txBody>
                    <a:bodyPr/>
                    <a:lstStyle/>
                    <a:p>
                      <a:r>
                        <a:rPr lang="en-US" sz="2400" dirty="0">
                          <a:solidFill>
                            <a:schemeClr val="tx1"/>
                          </a:solidFill>
                        </a:rPr>
                        <a:t>60 days</a:t>
                      </a:r>
                    </a:p>
                  </a:txBody>
                  <a:tcPr/>
                </a:tc>
                <a:tc>
                  <a:txBody>
                    <a:bodyPr/>
                    <a:lstStyle/>
                    <a:p>
                      <a:endParaRPr lang="en-US" sz="2400" dirty="0"/>
                    </a:p>
                  </a:txBody>
                  <a:tcPr/>
                </a:tc>
                <a:extLst>
                  <a:ext uri="{0D108BD9-81ED-4DB2-BD59-A6C34878D82A}">
                    <a16:rowId xmlns:a16="http://schemas.microsoft.com/office/drawing/2014/main" val="3100262112"/>
                  </a:ext>
                </a:extLst>
              </a:tr>
              <a:tr h="370840">
                <a:tc>
                  <a:txBody>
                    <a:bodyPr/>
                    <a:lstStyle/>
                    <a:p>
                      <a:r>
                        <a:rPr lang="en-US" sz="2400" dirty="0"/>
                        <a:t>VRS Beneficiary </a:t>
                      </a:r>
                    </a:p>
                    <a:p>
                      <a:r>
                        <a:rPr lang="en-US" sz="2400" dirty="0"/>
                        <a:t>Designation Form</a:t>
                      </a:r>
                    </a:p>
                  </a:txBody>
                  <a:tcPr/>
                </a:tc>
                <a:tc>
                  <a:txBody>
                    <a:bodyPr/>
                    <a:lstStyle/>
                    <a:p>
                      <a:r>
                        <a:rPr lang="en-US" sz="2400" dirty="0"/>
                        <a:t>Online</a:t>
                      </a:r>
                    </a:p>
                  </a:txBody>
                  <a:tcPr/>
                </a:tc>
                <a:tc>
                  <a:txBody>
                    <a:bodyPr/>
                    <a:lstStyle/>
                    <a:p>
                      <a:r>
                        <a:rPr lang="en-US" sz="2400" dirty="0">
                          <a:solidFill>
                            <a:schemeClr val="tx1"/>
                          </a:solidFill>
                        </a:rPr>
                        <a:t>After 1</a:t>
                      </a:r>
                      <a:r>
                        <a:rPr lang="en-US" sz="2400" baseline="30000" dirty="0">
                          <a:solidFill>
                            <a:schemeClr val="tx1"/>
                          </a:solidFill>
                        </a:rPr>
                        <a:t>st</a:t>
                      </a:r>
                      <a:r>
                        <a:rPr lang="en-US" sz="2400" dirty="0">
                          <a:solidFill>
                            <a:schemeClr val="tx1"/>
                          </a:solidFill>
                        </a:rPr>
                        <a:t> paycheck deposited</a:t>
                      </a:r>
                    </a:p>
                  </a:txBody>
                  <a:tcPr/>
                </a:tc>
                <a:tc>
                  <a:txBody>
                    <a:bodyPr/>
                    <a:lstStyle/>
                    <a:p>
                      <a:endParaRPr lang="en-US" sz="2400" dirty="0"/>
                    </a:p>
                  </a:txBody>
                  <a:tcPr/>
                </a:tc>
                <a:extLst>
                  <a:ext uri="{0D108BD9-81ED-4DB2-BD59-A6C34878D82A}">
                    <a16:rowId xmlns:a16="http://schemas.microsoft.com/office/drawing/2014/main" val="3511824295"/>
                  </a:ext>
                </a:extLst>
              </a:tr>
              <a:tr h="370840">
                <a:tc>
                  <a:txBody>
                    <a:bodyPr/>
                    <a:lstStyle/>
                    <a:p>
                      <a:r>
                        <a:rPr lang="en-US" sz="2400" dirty="0"/>
                        <a:t>VRS</a:t>
                      </a:r>
                      <a:r>
                        <a:rPr lang="en-US" sz="2400" baseline="0" dirty="0"/>
                        <a:t> + </a:t>
                      </a:r>
                      <a:r>
                        <a:rPr lang="en-US" sz="2400" dirty="0"/>
                        <a:t>Sick &amp; Disability</a:t>
                      </a:r>
                      <a:r>
                        <a:rPr lang="en-US" sz="2400" baseline="0" dirty="0"/>
                        <a:t> </a:t>
                      </a:r>
                      <a:r>
                        <a:rPr lang="en-US" sz="2400" strike="noStrike" baseline="0" dirty="0">
                          <a:solidFill>
                            <a:schemeClr val="tx1"/>
                          </a:solidFill>
                        </a:rPr>
                        <a:t>Election Form</a:t>
                      </a:r>
                      <a:endParaRPr lang="en-US" sz="2400" strike="sngStrike" baseline="0" dirty="0">
                        <a:solidFill>
                          <a:schemeClr val="tx1"/>
                        </a:solidFill>
                      </a:endParaRPr>
                    </a:p>
                    <a:p>
                      <a:endParaRPr lang="en-US" sz="2400" dirty="0"/>
                    </a:p>
                  </a:txBody>
                  <a:tcPr>
                    <a:solidFill>
                      <a:schemeClr val="tx2">
                        <a:lumMod val="60000"/>
                        <a:lumOff val="40000"/>
                      </a:schemeClr>
                    </a:solidFill>
                  </a:tcPr>
                </a:tc>
                <a:tc>
                  <a:txBody>
                    <a:bodyPr/>
                    <a:lstStyle/>
                    <a:p>
                      <a:r>
                        <a:rPr lang="en-US" sz="2400" dirty="0">
                          <a:solidFill>
                            <a:schemeClr val="tx1"/>
                          </a:solidFill>
                        </a:rPr>
                        <a:t>Emailed</a:t>
                      </a:r>
                    </a:p>
                    <a:p>
                      <a:endParaRPr lang="en-US" sz="2400" dirty="0">
                        <a:solidFill>
                          <a:schemeClr val="tx1"/>
                        </a:solidFill>
                      </a:endParaRPr>
                    </a:p>
                  </a:txBody>
                  <a:tcPr>
                    <a:solidFill>
                      <a:schemeClr val="tx2">
                        <a:lumMod val="60000"/>
                        <a:lumOff val="40000"/>
                      </a:schemeClr>
                    </a:solidFill>
                  </a:tcPr>
                </a:tc>
                <a:tc>
                  <a:txBody>
                    <a:bodyPr/>
                    <a:lstStyle/>
                    <a:p>
                      <a:r>
                        <a:rPr lang="en-US" sz="2400" dirty="0">
                          <a:solidFill>
                            <a:schemeClr val="tx1"/>
                          </a:solidFill>
                        </a:rPr>
                        <a:t>60 days</a:t>
                      </a:r>
                    </a:p>
                  </a:txBody>
                  <a:tcPr>
                    <a:solidFill>
                      <a:schemeClr val="tx2">
                        <a:lumMod val="60000"/>
                        <a:lumOff val="40000"/>
                      </a:schemeClr>
                    </a:solidFill>
                  </a:tcPr>
                </a:tc>
                <a:tc>
                  <a:txBody>
                    <a:bodyPr/>
                    <a:lstStyle/>
                    <a:p>
                      <a:endParaRPr lang="en-US" sz="2400" dirty="0"/>
                    </a:p>
                  </a:txBody>
                  <a:tcPr>
                    <a:solidFill>
                      <a:schemeClr val="tx2">
                        <a:lumMod val="60000"/>
                        <a:lumOff val="40000"/>
                      </a:schemeClr>
                    </a:solidFill>
                  </a:tcPr>
                </a:tc>
                <a:extLst>
                  <a:ext uri="{0D108BD9-81ED-4DB2-BD59-A6C34878D82A}">
                    <a16:rowId xmlns:a16="http://schemas.microsoft.com/office/drawing/2014/main" val="1683008499"/>
                  </a:ext>
                </a:extLst>
              </a:tr>
              <a:tr h="818137">
                <a:tc>
                  <a:txBody>
                    <a:bodyPr/>
                    <a:lstStyle/>
                    <a:p>
                      <a:r>
                        <a:rPr lang="en-US" sz="2400" dirty="0"/>
                        <a:t>VRS</a:t>
                      </a:r>
                      <a:r>
                        <a:rPr lang="en-US" sz="2400" baseline="0" dirty="0"/>
                        <a:t> + Sick &amp; </a:t>
                      </a:r>
                      <a:r>
                        <a:rPr lang="en-US" sz="2400" dirty="0"/>
                        <a:t>University Disability Plan</a:t>
                      </a:r>
                    </a:p>
                    <a:p>
                      <a:r>
                        <a:rPr lang="en-US" sz="2400" dirty="0">
                          <a:solidFill>
                            <a:schemeClr val="tx1"/>
                          </a:solidFill>
                        </a:rPr>
                        <a:t>VSDP Opt</a:t>
                      </a:r>
                      <a:r>
                        <a:rPr lang="en-US" sz="2400" baseline="0" dirty="0">
                          <a:solidFill>
                            <a:schemeClr val="tx1"/>
                          </a:solidFill>
                        </a:rPr>
                        <a:t> Out Form (VSDP-2)</a:t>
                      </a:r>
                      <a:endParaRPr lang="en-US" sz="2400" dirty="0">
                        <a:solidFill>
                          <a:schemeClr val="tx1"/>
                        </a:solidFill>
                      </a:endParaRPr>
                    </a:p>
                  </a:txBody>
                  <a:tcPr>
                    <a:solidFill>
                      <a:schemeClr val="tx2">
                        <a:lumMod val="60000"/>
                        <a:lumOff val="40000"/>
                      </a:schemeClr>
                    </a:solidFill>
                  </a:tcPr>
                </a:tc>
                <a:tc>
                  <a:txBody>
                    <a:bodyPr/>
                    <a:lstStyle/>
                    <a:p>
                      <a:r>
                        <a:rPr lang="en-US" sz="2400" dirty="0">
                          <a:solidFill>
                            <a:schemeClr val="tx1"/>
                          </a:solidFill>
                        </a:rPr>
                        <a:t>Emailed</a:t>
                      </a:r>
                    </a:p>
                  </a:txBody>
                  <a:tcPr>
                    <a:solidFill>
                      <a:schemeClr val="tx2">
                        <a:lumMod val="60000"/>
                        <a:lumOff val="40000"/>
                      </a:schemeClr>
                    </a:solidFill>
                  </a:tcPr>
                </a:tc>
                <a:tc>
                  <a:txBody>
                    <a:bodyPr/>
                    <a:lstStyle/>
                    <a:p>
                      <a:r>
                        <a:rPr lang="en-US" sz="2400" dirty="0">
                          <a:solidFill>
                            <a:schemeClr val="tx1"/>
                          </a:solidFill>
                        </a:rPr>
                        <a:t>60 days</a:t>
                      </a:r>
                    </a:p>
                  </a:txBody>
                  <a:tcPr>
                    <a:solidFill>
                      <a:schemeClr val="tx2">
                        <a:lumMod val="60000"/>
                        <a:lumOff val="40000"/>
                      </a:schemeClr>
                    </a:solidFill>
                  </a:tcPr>
                </a:tc>
                <a:tc>
                  <a:txBody>
                    <a:bodyPr/>
                    <a:lstStyle/>
                    <a:p>
                      <a:endParaRPr lang="en-US" sz="2400" dirty="0"/>
                    </a:p>
                  </a:txBody>
                  <a:tcPr>
                    <a:solidFill>
                      <a:schemeClr val="tx2">
                        <a:lumMod val="60000"/>
                        <a:lumOff val="40000"/>
                      </a:schemeClr>
                    </a:solidFill>
                  </a:tcPr>
                </a:tc>
                <a:extLst>
                  <a:ext uri="{0D108BD9-81ED-4DB2-BD59-A6C34878D82A}">
                    <a16:rowId xmlns:a16="http://schemas.microsoft.com/office/drawing/2014/main" val="3872298770"/>
                  </a:ext>
                </a:extLst>
              </a:tr>
              <a:tr h="370840">
                <a:tc>
                  <a:txBody>
                    <a:bodyPr/>
                    <a:lstStyle/>
                    <a:p>
                      <a:r>
                        <a:rPr lang="en-US" sz="2400" dirty="0"/>
                        <a:t>Optional Retirement Plan (ORP)</a:t>
                      </a:r>
                      <a:r>
                        <a:rPr lang="en-US" sz="2400" baseline="0" dirty="0"/>
                        <a:t> </a:t>
                      </a:r>
                      <a:r>
                        <a:rPr lang="en-US" sz="2400" strike="noStrike" baseline="0" dirty="0">
                          <a:solidFill>
                            <a:schemeClr val="tx1"/>
                          </a:solidFill>
                        </a:rPr>
                        <a:t>Fund Selection</a:t>
                      </a:r>
                      <a:endParaRPr lang="en-US" sz="2400" strike="sngStrike" dirty="0">
                        <a:solidFill>
                          <a:schemeClr val="tx1"/>
                        </a:solidFill>
                      </a:endParaRPr>
                    </a:p>
                  </a:txBody>
                  <a:tcPr>
                    <a:solidFill>
                      <a:schemeClr val="tx2">
                        <a:lumMod val="60000"/>
                        <a:lumOff val="40000"/>
                      </a:schemeClr>
                    </a:solidFill>
                  </a:tcPr>
                </a:tc>
                <a:tc>
                  <a:txBody>
                    <a:bodyPr/>
                    <a:lstStyle/>
                    <a:p>
                      <a:r>
                        <a:rPr lang="en-US" sz="2400" dirty="0"/>
                        <a:t>Online </a:t>
                      </a:r>
                    </a:p>
                    <a:p>
                      <a:r>
                        <a:rPr lang="en-US" sz="2400" dirty="0"/>
                        <a:t>TIAA.com or</a:t>
                      </a:r>
                    </a:p>
                    <a:p>
                      <a:r>
                        <a:rPr lang="en-US" sz="2400" dirty="0"/>
                        <a:t>R@W</a:t>
                      </a:r>
                    </a:p>
                  </a:txBody>
                  <a:tcPr>
                    <a:solidFill>
                      <a:schemeClr val="tx2">
                        <a:lumMod val="60000"/>
                        <a:lumOff val="40000"/>
                      </a:schemeClr>
                    </a:solidFill>
                  </a:tcPr>
                </a:tc>
                <a:tc>
                  <a:txBody>
                    <a:bodyPr/>
                    <a:lstStyle/>
                    <a:p>
                      <a:r>
                        <a:rPr lang="en-US" sz="2400" dirty="0">
                          <a:solidFill>
                            <a:schemeClr val="tx1"/>
                          </a:solidFill>
                        </a:rPr>
                        <a:t>After 1</a:t>
                      </a:r>
                      <a:r>
                        <a:rPr lang="en-US" sz="2400" baseline="30000" dirty="0">
                          <a:solidFill>
                            <a:schemeClr val="tx1"/>
                          </a:solidFill>
                        </a:rPr>
                        <a:t>st</a:t>
                      </a:r>
                      <a:r>
                        <a:rPr lang="en-US" sz="2400" dirty="0">
                          <a:solidFill>
                            <a:schemeClr val="tx1"/>
                          </a:solidFill>
                        </a:rPr>
                        <a:t> paycheck deposited</a:t>
                      </a:r>
                    </a:p>
                  </a:txBody>
                  <a:tcPr>
                    <a:solidFill>
                      <a:schemeClr val="tx2">
                        <a:lumMod val="60000"/>
                        <a:lumOff val="40000"/>
                      </a:schemeClr>
                    </a:solidFill>
                  </a:tcPr>
                </a:tc>
                <a:tc>
                  <a:txBody>
                    <a:bodyPr/>
                    <a:lstStyle/>
                    <a:p>
                      <a:endParaRPr lang="en-US" sz="2400" dirty="0"/>
                    </a:p>
                  </a:txBody>
                  <a:tcPr>
                    <a:solidFill>
                      <a:schemeClr val="tx2">
                        <a:lumMod val="60000"/>
                        <a:lumOff val="40000"/>
                      </a:schemeClr>
                    </a:solidFill>
                  </a:tcPr>
                </a:tc>
                <a:extLst>
                  <a:ext uri="{0D108BD9-81ED-4DB2-BD59-A6C34878D82A}">
                    <a16:rowId xmlns:a16="http://schemas.microsoft.com/office/drawing/2014/main" val="3178771745"/>
                  </a:ext>
                </a:extLst>
              </a:tr>
            </a:tbl>
          </a:graphicData>
        </a:graphic>
      </p:graphicFrame>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419" y="2332743"/>
            <a:ext cx="733620" cy="752431"/>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032" y="1366018"/>
            <a:ext cx="733620" cy="752431"/>
          </a:xfrm>
          <a:prstGeom prst="rect">
            <a:avLst/>
          </a:prstGeom>
        </p:spPr>
      </p:pic>
      <p:pic>
        <p:nvPicPr>
          <p:cNvPr id="7" name="Picture 6"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6492" y="3328459"/>
            <a:ext cx="733620" cy="752431"/>
          </a:xfrm>
          <a:prstGeom prst="rect">
            <a:avLst/>
          </a:prstGeom>
        </p:spPr>
      </p:pic>
      <p:pic>
        <p:nvPicPr>
          <p:cNvPr id="8" name="Picture 7"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0" y="4184719"/>
            <a:ext cx="733620" cy="752431"/>
          </a:xfrm>
          <a:prstGeom prst="rect">
            <a:avLst/>
          </a:prstGeom>
        </p:spPr>
      </p:pic>
      <p:pic>
        <p:nvPicPr>
          <p:cNvPr id="9" name="Picture 8"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032" y="5210169"/>
            <a:ext cx="733620" cy="752431"/>
          </a:xfrm>
          <a:prstGeom prst="rect">
            <a:avLst/>
          </a:prstGeom>
        </p:spPr>
      </p:pic>
      <p:sp>
        <p:nvSpPr>
          <p:cNvPr id="3" name="Slide Number Placeholder 2"/>
          <p:cNvSpPr>
            <a:spLocks noGrp="1"/>
          </p:cNvSpPr>
          <p:nvPr>
            <p:ph type="sldNum" sz="quarter" idx="12"/>
          </p:nvPr>
        </p:nvSpPr>
        <p:spPr/>
        <p:txBody>
          <a:bodyPr/>
          <a:lstStyle/>
          <a:p>
            <a:pPr>
              <a:defRPr/>
            </a:pPr>
            <a:fld id="{126F744A-F48D-4F02-81C2-6E6A3CB61E11}" type="slidenum">
              <a:rPr lang="en-US" altLang="en-US" smtClean="0"/>
              <a:pPr>
                <a:defRPr/>
              </a:pPr>
              <a:t>45</a:t>
            </a:fld>
            <a:endParaRPr lang="en-US" altLang="en-US"/>
          </a:p>
        </p:txBody>
      </p:sp>
      <p:sp>
        <p:nvSpPr>
          <p:cNvPr id="10" name="Date Placeholder 9">
            <a:extLst>
              <a:ext uri="{FF2B5EF4-FFF2-40B4-BE49-F238E27FC236}">
                <a16:creationId xmlns:a16="http://schemas.microsoft.com/office/drawing/2014/main" id="{01371BE0-686F-4D6E-B017-568A0AF71A6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388324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0" y="457252"/>
            <a:ext cx="12192032" cy="1227221"/>
          </a:xfrm>
        </p:spPr>
        <p:txBody>
          <a:bodyPr>
            <a:normAutofit/>
          </a:bodyPr>
          <a:lstStyle/>
          <a:p>
            <a:pPr algn="ctr">
              <a:defRPr/>
            </a:pPr>
            <a:r>
              <a:rPr lang="en-US" dirty="0"/>
              <a:t>Group Life Insurance: Securian Financial</a:t>
            </a:r>
          </a:p>
        </p:txBody>
      </p:sp>
      <p:sp>
        <p:nvSpPr>
          <p:cNvPr id="107523" name="Rectangle 3"/>
          <p:cNvSpPr>
            <a:spLocks noGrp="1" noChangeArrowheads="1"/>
          </p:cNvSpPr>
          <p:nvPr>
            <p:ph idx="1"/>
          </p:nvPr>
        </p:nvSpPr>
        <p:spPr>
          <a:xfrm>
            <a:off x="448854" y="1901719"/>
            <a:ext cx="7213473" cy="4671096"/>
          </a:xfrm>
        </p:spPr>
        <p:txBody>
          <a:bodyPr>
            <a:normAutofit fontScale="85000" lnSpcReduction="10000"/>
          </a:bodyPr>
          <a:lstStyle/>
          <a:p>
            <a:pPr>
              <a:buSzPct val="50000"/>
            </a:pPr>
            <a:r>
              <a:rPr lang="en-US" altLang="en-US" sz="3400" dirty="0"/>
              <a:t>No cost to benefit eligible employees </a:t>
            </a:r>
          </a:p>
          <a:p>
            <a:pPr>
              <a:buSzPct val="50000"/>
            </a:pPr>
            <a:r>
              <a:rPr lang="en-US" altLang="en-US" sz="3400" dirty="0"/>
              <a:t>No medical examination required</a:t>
            </a:r>
          </a:p>
          <a:p>
            <a:pPr>
              <a:buSzPct val="50000"/>
            </a:pPr>
            <a:r>
              <a:rPr lang="en-US" altLang="en-US" sz="3400" dirty="0"/>
              <a:t>Effective first day of eligible employment</a:t>
            </a:r>
          </a:p>
          <a:p>
            <a:pPr>
              <a:buSzPct val="50000"/>
            </a:pPr>
            <a:r>
              <a:rPr lang="en-US" altLang="en-US" sz="3400" dirty="0"/>
              <a:t>Term life insurance</a:t>
            </a:r>
          </a:p>
          <a:p>
            <a:pPr marL="0" indent="0">
              <a:buSzPct val="50000"/>
              <a:buNone/>
            </a:pPr>
            <a:endParaRPr lang="en-US" altLang="en-US" sz="2800" dirty="0"/>
          </a:p>
          <a:p>
            <a:pPr>
              <a:buSzPct val="50000"/>
            </a:pPr>
            <a:r>
              <a:rPr lang="en-US" altLang="en-US" sz="3100" b="1" i="1" u="sng" dirty="0"/>
              <a:t>Natural death coverage - </a:t>
            </a:r>
          </a:p>
          <a:p>
            <a:pPr lvl="1">
              <a:buFont typeface="Monotype Sorts" pitchFamily="2" charset="2"/>
              <a:buNone/>
            </a:pPr>
            <a:r>
              <a:rPr lang="en-US" altLang="en-US" sz="3200" dirty="0"/>
              <a:t> 	2 times salary rounded to next $1,000</a:t>
            </a:r>
          </a:p>
          <a:p>
            <a:pPr>
              <a:buSzPct val="50000"/>
            </a:pPr>
            <a:r>
              <a:rPr lang="en-US" altLang="en-US" sz="3100" b="1" i="1" u="sng" dirty="0"/>
              <a:t>Accidental death coverage - </a:t>
            </a:r>
          </a:p>
          <a:p>
            <a:pPr lvl="1">
              <a:buFont typeface="Monotype Sorts" pitchFamily="2" charset="2"/>
              <a:buNone/>
            </a:pPr>
            <a:r>
              <a:rPr lang="en-US" altLang="en-US" sz="3200" dirty="0"/>
              <a:t>	4 times salary rounded to next $1,000</a:t>
            </a:r>
          </a:p>
          <a:p>
            <a:pPr>
              <a:buFont typeface="Monotype Sorts" pitchFamily="2" charset="2"/>
              <a:buNone/>
            </a:pPr>
            <a:endParaRPr lang="en-US" altLang="en-US" dirty="0"/>
          </a:p>
        </p:txBody>
      </p:sp>
      <p:pic>
        <p:nvPicPr>
          <p:cNvPr id="5" name="Picture 4"/>
          <p:cNvPicPr>
            <a:picLocks noChangeAspect="1"/>
          </p:cNvPicPr>
          <p:nvPr/>
        </p:nvPicPr>
        <p:blipFill>
          <a:blip r:embed="rId3"/>
          <a:stretch>
            <a:fillRect/>
          </a:stretch>
        </p:blipFill>
        <p:spPr>
          <a:xfrm>
            <a:off x="7806704" y="1684473"/>
            <a:ext cx="3949881" cy="4670993"/>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7EFFD-D921-472C-A219-3FDF38A95784}" type="slidenum">
              <a:rPr kumimoji="0" lang="en-US" altLang="en-US" sz="1200" b="0" i="0" u="none" strike="noStrike" kern="1200" cap="none" spc="0" normalizeH="0" baseline="0" noProof="0" smtClean="0">
                <a:ln>
                  <a:noFill/>
                </a:ln>
                <a:solidFill>
                  <a:prstClr val="black">
                    <a:tint val="75000"/>
                  </a:prstClr>
                </a:solidFill>
                <a:effectLst/>
                <a:uLnTx/>
                <a:uFillTx/>
                <a:latin typeface="Avenir Next Regular"/>
                <a:ea typeface="+mn-ea"/>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altLang="en-US" sz="1200" b="0" i="0" u="none" strike="noStrike" kern="1200" cap="none" spc="0" normalizeH="0" baseline="0" noProof="0">
              <a:ln>
                <a:noFill/>
              </a:ln>
              <a:solidFill>
                <a:prstClr val="black">
                  <a:tint val="75000"/>
                </a:prstClr>
              </a:solidFill>
              <a:effectLst/>
              <a:uLnTx/>
              <a:uFillTx/>
              <a:latin typeface="Avenir Next Regular"/>
              <a:ea typeface="+mn-ea"/>
            </a:endParaRPr>
          </a:p>
        </p:txBody>
      </p:sp>
      <p:sp>
        <p:nvSpPr>
          <p:cNvPr id="4" name="Date Placeholder 3">
            <a:extLst>
              <a:ext uri="{FF2B5EF4-FFF2-40B4-BE49-F238E27FC236}">
                <a16:creationId xmlns:a16="http://schemas.microsoft.com/office/drawing/2014/main" id="{F3090341-12B6-4FDE-9407-B30361689C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Avenir Next Regular"/>
                <a:ea typeface="+mn-ea"/>
              </a:rPr>
              <a:t>Rev. 01/2023</a:t>
            </a:r>
          </a:p>
        </p:txBody>
      </p:sp>
    </p:spTree>
    <p:extLst>
      <p:ext uri="{BB962C8B-B14F-4D97-AF65-F5344CB8AC3E}">
        <p14:creationId xmlns:p14="http://schemas.microsoft.com/office/powerpoint/2010/main" val="1064597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Care Plans - Checklist</a:t>
            </a:r>
          </a:p>
        </p:txBody>
      </p:sp>
      <p:graphicFrame>
        <p:nvGraphicFramePr>
          <p:cNvPr id="3" name="Table 2"/>
          <p:cNvGraphicFramePr>
            <a:graphicFrameLocks noGrp="1"/>
          </p:cNvGraphicFramePr>
          <p:nvPr/>
        </p:nvGraphicFramePr>
        <p:xfrm>
          <a:off x="837044" y="2382212"/>
          <a:ext cx="10745356" cy="2016760"/>
        </p:xfrm>
        <a:graphic>
          <a:graphicData uri="http://schemas.openxmlformats.org/drawingml/2006/table">
            <a:tbl>
              <a:tblPr firstRow="1" bandRow="1">
                <a:tableStyleId>{5C22544A-7EE6-4342-B048-85BDC9FD1C3A}</a:tableStyleId>
              </a:tblPr>
              <a:tblGrid>
                <a:gridCol w="5241636">
                  <a:extLst>
                    <a:ext uri="{9D8B030D-6E8A-4147-A177-3AD203B41FA5}">
                      <a16:colId xmlns:a16="http://schemas.microsoft.com/office/drawing/2014/main" val="2813571142"/>
                    </a:ext>
                  </a:extLst>
                </a:gridCol>
                <a:gridCol w="2493818">
                  <a:extLst>
                    <a:ext uri="{9D8B030D-6E8A-4147-A177-3AD203B41FA5}">
                      <a16:colId xmlns:a16="http://schemas.microsoft.com/office/drawing/2014/main" val="214156201"/>
                    </a:ext>
                  </a:extLst>
                </a:gridCol>
                <a:gridCol w="1548245">
                  <a:extLst>
                    <a:ext uri="{9D8B030D-6E8A-4147-A177-3AD203B41FA5}">
                      <a16:colId xmlns:a16="http://schemas.microsoft.com/office/drawing/2014/main" val="1507721363"/>
                    </a:ext>
                  </a:extLst>
                </a:gridCol>
                <a:gridCol w="1461657">
                  <a:extLst>
                    <a:ext uri="{9D8B030D-6E8A-4147-A177-3AD203B41FA5}">
                      <a16:colId xmlns:a16="http://schemas.microsoft.com/office/drawing/2014/main" val="286368800"/>
                    </a:ext>
                  </a:extLst>
                </a:gridCol>
              </a:tblGrid>
              <a:tr h="370840">
                <a:tc>
                  <a:txBody>
                    <a:bodyPr/>
                    <a:lstStyle/>
                    <a:p>
                      <a:r>
                        <a:rPr lang="en-US" dirty="0"/>
                        <a:t>Checklist</a:t>
                      </a:r>
                      <a:r>
                        <a:rPr lang="en-US" baseline="0" dirty="0"/>
                        <a:t> Item</a:t>
                      </a:r>
                      <a:endParaRPr lang="en-US" dirty="0"/>
                    </a:p>
                  </a:txBody>
                  <a:tcPr/>
                </a:tc>
                <a:tc>
                  <a:txBody>
                    <a:bodyPr/>
                    <a:lstStyle/>
                    <a:p>
                      <a:r>
                        <a:rPr lang="en-US" dirty="0"/>
                        <a:t>Location</a:t>
                      </a:r>
                    </a:p>
                  </a:txBody>
                  <a:tcPr/>
                </a:tc>
                <a:tc>
                  <a:txBody>
                    <a:bodyPr/>
                    <a:lstStyle/>
                    <a:p>
                      <a:r>
                        <a:rPr lang="en-US" dirty="0"/>
                        <a:t>Deadline</a:t>
                      </a:r>
                    </a:p>
                  </a:txBody>
                  <a:tcPr/>
                </a:tc>
                <a:tc>
                  <a:txBody>
                    <a:bodyPr/>
                    <a:lstStyle/>
                    <a:p>
                      <a:endParaRPr lang="en-US"/>
                    </a:p>
                  </a:txBody>
                  <a:tcPr/>
                </a:tc>
                <a:extLst>
                  <a:ext uri="{0D108BD9-81ED-4DB2-BD59-A6C34878D82A}">
                    <a16:rowId xmlns:a16="http://schemas.microsoft.com/office/drawing/2014/main" val="1107716051"/>
                  </a:ext>
                </a:extLst>
              </a:tr>
              <a:tr h="370840">
                <a:tc>
                  <a:txBody>
                    <a:bodyPr/>
                    <a:lstStyle/>
                    <a:p>
                      <a:r>
                        <a:rPr lang="en-US" sz="2400" dirty="0"/>
                        <a:t>Health Insurance</a:t>
                      </a:r>
                      <a:r>
                        <a:rPr lang="en-US" sz="2400" baseline="0" dirty="0"/>
                        <a:t> Deadline Notice</a:t>
                      </a:r>
                      <a:endParaRPr lang="en-US" sz="2400" dirty="0"/>
                    </a:p>
                  </a:txBody>
                  <a:tcPr anchor="ctr"/>
                </a:tc>
                <a:tc>
                  <a:txBody>
                    <a:bodyPr/>
                    <a:lstStyle/>
                    <a:p>
                      <a:r>
                        <a:rPr lang="en-US" sz="2400" dirty="0"/>
                        <a:t>Online Cornerstone</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Today</a:t>
                      </a:r>
                    </a:p>
                    <a:p>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495201727"/>
                  </a:ext>
                </a:extLst>
              </a:tr>
              <a:tr h="370840">
                <a:tc>
                  <a:txBody>
                    <a:bodyPr/>
                    <a:lstStyle/>
                    <a:p>
                      <a:r>
                        <a:rPr lang="en-US" sz="2400" dirty="0"/>
                        <a:t>Health Benefits Enrollment/</a:t>
                      </a:r>
                    </a:p>
                    <a:p>
                      <a:r>
                        <a:rPr lang="en-US" sz="2400" dirty="0"/>
                        <a:t>Waiver</a:t>
                      </a:r>
                      <a:r>
                        <a:rPr lang="en-US" sz="2400" baseline="0" dirty="0"/>
                        <a:t> Form</a:t>
                      </a:r>
                      <a:endParaRPr lang="en-US" sz="2400" dirty="0"/>
                    </a:p>
                  </a:txBody>
                  <a:tcPr anchor="ctr"/>
                </a:tc>
                <a:tc>
                  <a:txBody>
                    <a:bodyPr/>
                    <a:lstStyle/>
                    <a:p>
                      <a:r>
                        <a:rPr lang="en-US" sz="2400" dirty="0"/>
                        <a:t>In Folder</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30 Days</a:t>
                      </a:r>
                    </a:p>
                  </a:txBody>
                  <a:tcPr anchor="ctr"/>
                </a:tc>
                <a:tc>
                  <a:txBody>
                    <a:bodyPr/>
                    <a:lstStyle/>
                    <a:p>
                      <a:endParaRPr lang="en-US" sz="2400" dirty="0"/>
                    </a:p>
                  </a:txBody>
                  <a:tcPr anchor="ctr"/>
                </a:tc>
                <a:extLst>
                  <a:ext uri="{0D108BD9-81ED-4DB2-BD59-A6C34878D82A}">
                    <a16:rowId xmlns:a16="http://schemas.microsoft.com/office/drawing/2014/main" val="1766733658"/>
                  </a:ext>
                </a:extLst>
              </a:tr>
            </a:tbl>
          </a:graphicData>
        </a:graphic>
      </p:graphicFrame>
      <p:pic>
        <p:nvPicPr>
          <p:cNvPr id="8" name="Picture 7"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709" y="2864816"/>
            <a:ext cx="531885" cy="545523"/>
          </a:xfrm>
          <a:prstGeom prst="rect">
            <a:avLst/>
          </a:prstGeom>
        </p:spPr>
      </p:pic>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838" y="3699265"/>
            <a:ext cx="531885" cy="545523"/>
          </a:xfrm>
          <a:prstGeom prst="rect">
            <a:avLst/>
          </a:prstGeom>
        </p:spPr>
      </p:pic>
      <p:sp>
        <p:nvSpPr>
          <p:cNvPr id="4" name="Slide Number Placeholder 3"/>
          <p:cNvSpPr>
            <a:spLocks noGrp="1"/>
          </p:cNvSpPr>
          <p:nvPr>
            <p:ph type="sldNum" sz="quarter" idx="12"/>
          </p:nvPr>
        </p:nvSpPr>
        <p:spPr/>
        <p:txBody>
          <a:bodyPr/>
          <a:lstStyle/>
          <a:p>
            <a:pPr>
              <a:defRPr/>
            </a:pPr>
            <a:fld id="{126F744A-F48D-4F02-81C2-6E6A3CB61E11}" type="slidenum">
              <a:rPr lang="en-US" altLang="en-US" smtClean="0"/>
              <a:pPr>
                <a:defRPr/>
              </a:pPr>
              <a:t>47</a:t>
            </a:fld>
            <a:endParaRPr lang="en-US" altLang="en-US"/>
          </a:p>
        </p:txBody>
      </p:sp>
      <p:sp>
        <p:nvSpPr>
          <p:cNvPr id="7" name="Date Placeholder 6">
            <a:extLst>
              <a:ext uri="{FF2B5EF4-FFF2-40B4-BE49-F238E27FC236}">
                <a16:creationId xmlns:a16="http://schemas.microsoft.com/office/drawing/2014/main" id="{8611737F-4572-4A4A-9E19-129B4404B1F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41442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8" y="274638"/>
            <a:ext cx="12114883" cy="1143000"/>
          </a:xfrm>
        </p:spPr>
        <p:txBody>
          <a:bodyPr>
            <a:normAutofit fontScale="90000"/>
          </a:bodyPr>
          <a:lstStyle/>
          <a:p>
            <a:pPr algn="ctr">
              <a:defRPr/>
            </a:pPr>
            <a:r>
              <a:rPr lang="en-US" dirty="0"/>
              <a:t>Medical Plans: Affordable Care Act &amp;</a:t>
            </a:r>
            <a:br>
              <a:rPr lang="en-US" dirty="0"/>
            </a:br>
            <a:r>
              <a:rPr lang="en-US" dirty="0"/>
              <a:t>Health Insurance Marketplace</a:t>
            </a:r>
          </a:p>
        </p:txBody>
      </p:sp>
      <p:sp>
        <p:nvSpPr>
          <p:cNvPr id="161795" name="Content Placeholder 2"/>
          <p:cNvSpPr>
            <a:spLocks noGrp="1"/>
          </p:cNvSpPr>
          <p:nvPr>
            <p:ph idx="1"/>
          </p:nvPr>
        </p:nvSpPr>
        <p:spPr>
          <a:xfrm>
            <a:off x="77118" y="2478510"/>
            <a:ext cx="12114885" cy="2743201"/>
          </a:xfrm>
        </p:spPr>
        <p:txBody>
          <a:bodyPr>
            <a:noAutofit/>
          </a:bodyPr>
          <a:lstStyle/>
          <a:p>
            <a:pPr algn="ctr">
              <a:buNone/>
            </a:pPr>
            <a:r>
              <a:rPr lang="en-US" altLang="en-US" sz="2800" b="1" dirty="0"/>
              <a:t>A Health Insurance Marketplace Notice is in Cornerstone</a:t>
            </a:r>
          </a:p>
          <a:p>
            <a:pPr lvl="1"/>
            <a:endParaRPr lang="en-US" altLang="en-US" sz="2800" dirty="0"/>
          </a:p>
          <a:p>
            <a:pPr marL="457200" lvl="1" indent="0">
              <a:buNone/>
            </a:pPr>
            <a:r>
              <a:rPr lang="en-US" altLang="en-US" sz="2800" dirty="0"/>
              <a:t>Since you are offered coverage under the Commonwealth’s health insurance plans, you </a:t>
            </a:r>
            <a:r>
              <a:rPr lang="en-US" altLang="en-US" sz="2800" u="sng" dirty="0"/>
              <a:t>are not eligible</a:t>
            </a:r>
            <a:r>
              <a:rPr lang="en-US" altLang="en-US" sz="2800" dirty="0"/>
              <a:t> for a tax credit through the Marketplace</a:t>
            </a:r>
          </a:p>
        </p:txBody>
      </p:sp>
      <p:sp>
        <p:nvSpPr>
          <p:cNvPr id="3" name="Slide Number Placeholder 2"/>
          <p:cNvSpPr>
            <a:spLocks noGrp="1"/>
          </p:cNvSpPr>
          <p:nvPr>
            <p:ph type="sldNum" sz="quarter" idx="12"/>
          </p:nvPr>
        </p:nvSpPr>
        <p:spPr/>
        <p:txBody>
          <a:bodyPr/>
          <a:lstStyle/>
          <a:p>
            <a:pPr>
              <a:defRPr/>
            </a:pPr>
            <a:fld id="{73F7EFFD-D921-472C-A219-3FDF38A95784}" type="slidenum">
              <a:rPr lang="en-US" altLang="en-US" smtClean="0"/>
              <a:pPr>
                <a:defRPr/>
              </a:pPr>
              <a:t>48</a:t>
            </a:fld>
            <a:endParaRPr lang="en-US" altLang="en-US"/>
          </a:p>
        </p:txBody>
      </p:sp>
      <p:sp>
        <p:nvSpPr>
          <p:cNvPr id="5" name="Date Placeholder 4">
            <a:extLst>
              <a:ext uri="{FF2B5EF4-FFF2-40B4-BE49-F238E27FC236}">
                <a16:creationId xmlns:a16="http://schemas.microsoft.com/office/drawing/2014/main" id="{749575E5-7CF2-4AED-BC68-1E609D80605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959034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Choosing a Plan</a:t>
            </a:r>
          </a:p>
        </p:txBody>
      </p:sp>
      <p:sp>
        <p:nvSpPr>
          <p:cNvPr id="4" name="Slide Number Placeholder 3"/>
          <p:cNvSpPr>
            <a:spLocks noGrp="1"/>
          </p:cNvSpPr>
          <p:nvPr>
            <p:ph type="sldNum" sz="quarter" idx="12"/>
          </p:nvPr>
        </p:nvSpPr>
        <p:spPr/>
        <p:txBody>
          <a:bodyPr/>
          <a:lstStyle/>
          <a:p>
            <a:fld id="{3CD5B470-24F1-6744-BE88-730898E97D2D}" type="slidenum">
              <a:rPr lang="en-US" smtClean="0"/>
              <a:t>49</a:t>
            </a:fld>
            <a:endParaRPr lang="en-US"/>
          </a:p>
        </p:txBody>
      </p:sp>
      <p:graphicFrame>
        <p:nvGraphicFramePr>
          <p:cNvPr id="6" name="Table 5"/>
          <p:cNvGraphicFramePr>
            <a:graphicFrameLocks noGrp="1"/>
          </p:cNvGraphicFramePr>
          <p:nvPr/>
        </p:nvGraphicFramePr>
        <p:xfrm>
          <a:off x="1543667" y="1609770"/>
          <a:ext cx="8967018" cy="3879060"/>
        </p:xfrm>
        <a:graphic>
          <a:graphicData uri="http://schemas.openxmlformats.org/drawingml/2006/table">
            <a:tbl>
              <a:tblPr firstRow="1" bandRow="1">
                <a:tableStyleId>{5C22544A-7EE6-4342-B048-85BDC9FD1C3A}</a:tableStyleId>
              </a:tblPr>
              <a:tblGrid>
                <a:gridCol w="2989006">
                  <a:extLst>
                    <a:ext uri="{9D8B030D-6E8A-4147-A177-3AD203B41FA5}">
                      <a16:colId xmlns:a16="http://schemas.microsoft.com/office/drawing/2014/main" val="552478619"/>
                    </a:ext>
                  </a:extLst>
                </a:gridCol>
                <a:gridCol w="2989006">
                  <a:extLst>
                    <a:ext uri="{9D8B030D-6E8A-4147-A177-3AD203B41FA5}">
                      <a16:colId xmlns:a16="http://schemas.microsoft.com/office/drawing/2014/main" val="1865352609"/>
                    </a:ext>
                  </a:extLst>
                </a:gridCol>
                <a:gridCol w="2989006">
                  <a:extLst>
                    <a:ext uri="{9D8B030D-6E8A-4147-A177-3AD203B41FA5}">
                      <a16:colId xmlns:a16="http://schemas.microsoft.com/office/drawing/2014/main" val="3317808997"/>
                    </a:ext>
                  </a:extLst>
                </a:gridCol>
              </a:tblGrid>
              <a:tr h="519780">
                <a:tc>
                  <a:txBody>
                    <a:bodyPr/>
                    <a:lstStyle/>
                    <a:p>
                      <a:r>
                        <a:rPr lang="en-US" dirty="0"/>
                        <a:t>Plan Provider</a:t>
                      </a:r>
                    </a:p>
                  </a:txBody>
                  <a:tcPr/>
                </a:tc>
                <a:tc>
                  <a:txBody>
                    <a:bodyPr/>
                    <a:lstStyle/>
                    <a:p>
                      <a:r>
                        <a:rPr lang="en-US" dirty="0"/>
                        <a:t>Health Plan Choices</a:t>
                      </a:r>
                    </a:p>
                  </a:txBody>
                  <a:tcPr/>
                </a:tc>
                <a:tc>
                  <a:txBody>
                    <a:bodyPr/>
                    <a:lstStyle/>
                    <a:p>
                      <a:r>
                        <a:rPr lang="en-US" dirty="0"/>
                        <a:t>Available</a:t>
                      </a:r>
                    </a:p>
                  </a:txBody>
                  <a:tcPr/>
                </a:tc>
                <a:extLst>
                  <a:ext uri="{0D108BD9-81ED-4DB2-BD59-A6C34878D82A}">
                    <a16:rowId xmlns:a16="http://schemas.microsoft.com/office/drawing/2014/main" val="1023668717"/>
                  </a:ext>
                </a:extLst>
              </a:tr>
              <a:tr h="519780">
                <a:tc>
                  <a:txBody>
                    <a:bodyPr/>
                    <a:lstStyle/>
                    <a:p>
                      <a:r>
                        <a:rPr lang="en-US" dirty="0"/>
                        <a:t>Anthem</a:t>
                      </a:r>
                    </a:p>
                  </a:txBody>
                  <a:tcPr/>
                </a:tc>
                <a:tc>
                  <a:txBody>
                    <a:bodyPr/>
                    <a:lstStyle/>
                    <a:p>
                      <a:r>
                        <a:rPr lang="en-US" dirty="0"/>
                        <a:t>COVA Care</a:t>
                      </a:r>
                    </a:p>
                  </a:txBody>
                  <a:tcPr/>
                </a:tc>
                <a:tc>
                  <a:txBody>
                    <a:bodyPr/>
                    <a:lstStyle/>
                    <a:p>
                      <a:r>
                        <a:rPr lang="en-US" dirty="0"/>
                        <a:t>Statewide and elsewhere</a:t>
                      </a:r>
                    </a:p>
                  </a:txBody>
                  <a:tcPr/>
                </a:tc>
                <a:extLst>
                  <a:ext uri="{0D108BD9-81ED-4DB2-BD59-A6C34878D82A}">
                    <a16:rowId xmlns:a16="http://schemas.microsoft.com/office/drawing/2014/main" val="2023596229"/>
                  </a:ext>
                </a:extLst>
              </a:tr>
              <a:tr h="519780">
                <a:tc>
                  <a:txBody>
                    <a:bodyPr/>
                    <a:lstStyle/>
                    <a:p>
                      <a:r>
                        <a:rPr lang="en-US" dirty="0"/>
                        <a:t>Anthem</a:t>
                      </a:r>
                    </a:p>
                  </a:txBody>
                  <a:tcPr/>
                </a:tc>
                <a:tc>
                  <a:txBody>
                    <a:bodyPr/>
                    <a:lstStyle/>
                    <a:p>
                      <a:r>
                        <a:rPr lang="en-US" dirty="0"/>
                        <a:t>COVA</a:t>
                      </a:r>
                      <a:r>
                        <a:rPr lang="en-US" baseline="0" dirty="0"/>
                        <a:t> HDHP </a:t>
                      </a:r>
                      <a:endParaRPr lang="en-US" dirty="0"/>
                    </a:p>
                  </a:txBody>
                  <a:tcPr/>
                </a:tc>
                <a:tc>
                  <a:txBody>
                    <a:bodyPr/>
                    <a:lstStyle/>
                    <a:p>
                      <a:r>
                        <a:rPr lang="en-US" dirty="0"/>
                        <a:t>Statewide and elsewhere</a:t>
                      </a:r>
                    </a:p>
                  </a:txBody>
                  <a:tcPr/>
                </a:tc>
                <a:extLst>
                  <a:ext uri="{0D108BD9-81ED-4DB2-BD59-A6C34878D82A}">
                    <a16:rowId xmlns:a16="http://schemas.microsoft.com/office/drawing/2014/main" val="3734500059"/>
                  </a:ext>
                </a:extLst>
              </a:tr>
              <a:tr h="527819">
                <a:tc>
                  <a:txBody>
                    <a:bodyPr/>
                    <a:lstStyle/>
                    <a:p>
                      <a:r>
                        <a:rPr lang="en-US" dirty="0"/>
                        <a:t>Aetna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COVA HealthAware</a:t>
                      </a:r>
                      <a:endParaRPr lang="en-US" baseline="0" dirty="0"/>
                    </a:p>
                    <a:p>
                      <a:endParaRPr lang="en-US" dirty="0"/>
                    </a:p>
                  </a:txBody>
                  <a:tcPr/>
                </a:tc>
                <a:tc>
                  <a:txBody>
                    <a:bodyPr/>
                    <a:lstStyle/>
                    <a:p>
                      <a:r>
                        <a:rPr lang="en-US" dirty="0"/>
                        <a:t>Statewide and elsewhere</a:t>
                      </a:r>
                    </a:p>
                  </a:txBody>
                  <a:tcPr/>
                </a:tc>
                <a:extLst>
                  <a:ext uri="{0D108BD9-81ED-4DB2-BD59-A6C34878D82A}">
                    <a16:rowId xmlns:a16="http://schemas.microsoft.com/office/drawing/2014/main" val="3004329778"/>
                  </a:ext>
                </a:extLst>
              </a:tr>
              <a:tr h="519780">
                <a:tc>
                  <a:txBody>
                    <a:bodyPr/>
                    <a:lstStyle/>
                    <a:p>
                      <a:r>
                        <a:rPr lang="en-US" dirty="0"/>
                        <a:t>OptimaHealth</a:t>
                      </a:r>
                    </a:p>
                  </a:txBody>
                  <a:tcPr/>
                </a:tc>
                <a:tc>
                  <a:txBody>
                    <a:bodyPr/>
                    <a:lstStyle/>
                    <a:p>
                      <a:r>
                        <a:rPr lang="en-US" dirty="0"/>
                        <a:t>Optima Health HMO (NEW!)</a:t>
                      </a:r>
                    </a:p>
                  </a:txBody>
                  <a:tcPr/>
                </a:tc>
                <a:tc>
                  <a:txBody>
                    <a:bodyPr/>
                    <a:lstStyle/>
                    <a:p>
                      <a:r>
                        <a:rPr lang="en-US" dirty="0"/>
                        <a:t>Regional,</a:t>
                      </a:r>
                      <a:r>
                        <a:rPr lang="en-US" baseline="0" dirty="0"/>
                        <a:t> mostly in Hampton Roads</a:t>
                      </a:r>
                      <a:endParaRPr lang="en-US" dirty="0"/>
                    </a:p>
                  </a:txBody>
                  <a:tcPr/>
                </a:tc>
                <a:extLst>
                  <a:ext uri="{0D108BD9-81ED-4DB2-BD59-A6C34878D82A}">
                    <a16:rowId xmlns:a16="http://schemas.microsoft.com/office/drawing/2014/main" val="3266344385"/>
                  </a:ext>
                </a:extLst>
              </a:tr>
              <a:tr h="519780">
                <a:tc>
                  <a:txBody>
                    <a:bodyPr/>
                    <a:lstStyle/>
                    <a:p>
                      <a:r>
                        <a:rPr lang="en-US" dirty="0"/>
                        <a:t>Kaiser</a:t>
                      </a:r>
                    </a:p>
                  </a:txBody>
                  <a:tcPr/>
                </a:tc>
                <a:tc>
                  <a:txBody>
                    <a:bodyPr/>
                    <a:lstStyle/>
                    <a:p>
                      <a:r>
                        <a:rPr lang="en-US" dirty="0"/>
                        <a:t>Kaiser Permanente</a:t>
                      </a:r>
                      <a:r>
                        <a:rPr lang="en-US" baseline="0" dirty="0"/>
                        <a:t> HMO*</a:t>
                      </a:r>
                      <a:endParaRPr lang="en-US" dirty="0"/>
                    </a:p>
                  </a:txBody>
                  <a:tcPr/>
                </a:tc>
                <a:tc>
                  <a:txBody>
                    <a:bodyPr/>
                    <a:lstStyle/>
                    <a:p>
                      <a:r>
                        <a:rPr lang="en-US" dirty="0"/>
                        <a:t>Regional,</a:t>
                      </a:r>
                      <a:r>
                        <a:rPr lang="en-US" baseline="0" dirty="0"/>
                        <a:t> mostly N. Virginia</a:t>
                      </a:r>
                      <a:endParaRPr lang="en-US" dirty="0"/>
                    </a:p>
                  </a:txBody>
                  <a:tcPr/>
                </a:tc>
                <a:extLst>
                  <a:ext uri="{0D108BD9-81ED-4DB2-BD59-A6C34878D82A}">
                    <a16:rowId xmlns:a16="http://schemas.microsoft.com/office/drawing/2014/main" val="3741806195"/>
                  </a:ext>
                </a:extLst>
              </a:tr>
              <a:tr h="519780">
                <a:tc>
                  <a:txBody>
                    <a:bodyPr/>
                    <a:lstStyle/>
                    <a:p>
                      <a:r>
                        <a:rPr lang="en-US" dirty="0"/>
                        <a:t>TRICARE</a:t>
                      </a:r>
                    </a:p>
                  </a:txBody>
                  <a:tcPr/>
                </a:tc>
                <a:tc>
                  <a:txBody>
                    <a:bodyPr/>
                    <a:lstStyle/>
                    <a:p>
                      <a:r>
                        <a:rPr lang="en-US" dirty="0"/>
                        <a:t>TRICARE</a:t>
                      </a:r>
                      <a:r>
                        <a:rPr lang="en-US" baseline="0" dirty="0"/>
                        <a:t> Supplement*</a:t>
                      </a:r>
                      <a:endParaRPr lang="en-US" dirty="0"/>
                    </a:p>
                  </a:txBody>
                  <a:tcPr/>
                </a:tc>
                <a:tc>
                  <a:txBody>
                    <a:bodyPr/>
                    <a:lstStyle/>
                    <a:p>
                      <a:r>
                        <a:rPr lang="en-US" dirty="0"/>
                        <a:t>Eligible Military Retirees</a:t>
                      </a:r>
                    </a:p>
                  </a:txBody>
                  <a:tcPr/>
                </a:tc>
                <a:extLst>
                  <a:ext uri="{0D108BD9-81ED-4DB2-BD59-A6C34878D82A}">
                    <a16:rowId xmlns:a16="http://schemas.microsoft.com/office/drawing/2014/main" val="4293229701"/>
                  </a:ext>
                </a:extLst>
              </a:tr>
            </a:tbl>
          </a:graphicData>
        </a:graphic>
      </p:graphicFrame>
      <p:sp>
        <p:nvSpPr>
          <p:cNvPr id="7" name="TextBox 6"/>
          <p:cNvSpPr txBox="1"/>
          <p:nvPr/>
        </p:nvSpPr>
        <p:spPr>
          <a:xfrm>
            <a:off x="1399309" y="5868064"/>
            <a:ext cx="9809018" cy="369332"/>
          </a:xfrm>
          <a:prstGeom prst="rect">
            <a:avLst/>
          </a:prstGeom>
          <a:noFill/>
        </p:spPr>
        <p:txBody>
          <a:bodyPr wrap="square" rtlCol="0">
            <a:spAutoFit/>
          </a:bodyPr>
          <a:lstStyle/>
          <a:p>
            <a:r>
              <a:rPr lang="en-US" dirty="0"/>
              <a:t>*Not covered in the rest of this presentation; Ask about these options if they pertain to you.</a:t>
            </a:r>
          </a:p>
        </p:txBody>
      </p:sp>
      <p:sp>
        <p:nvSpPr>
          <p:cNvPr id="5" name="Date Placeholder 4">
            <a:extLst>
              <a:ext uri="{FF2B5EF4-FFF2-40B4-BE49-F238E27FC236}">
                <a16:creationId xmlns:a16="http://schemas.microsoft.com/office/drawing/2014/main" id="{88B22D97-2623-43CF-81A8-FB4CC012C8D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5891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3682" y="2227410"/>
            <a:ext cx="5387248" cy="3012063"/>
          </a:xfrm>
        </p:spPr>
        <p:txBody>
          <a:bodyPr rtlCol="0">
            <a:normAutofit fontScale="92500"/>
          </a:bodyPr>
          <a:lstStyle/>
          <a:p>
            <a:pPr marL="0" indent="0">
              <a:buNone/>
              <a:defRPr/>
            </a:pPr>
            <a:r>
              <a:rPr lang="en-US" sz="3600" dirty="0">
                <a:solidFill>
                  <a:schemeClr val="tx2"/>
                </a:solidFill>
              </a:rPr>
              <a:t>NEW HIRE CURRICULUM</a:t>
            </a:r>
          </a:p>
          <a:p>
            <a:pPr>
              <a:defRPr/>
            </a:pPr>
            <a:endParaRPr lang="en-US" dirty="0"/>
          </a:p>
          <a:p>
            <a:pPr marL="0" indent="0">
              <a:buNone/>
              <a:defRPr/>
            </a:pPr>
            <a:r>
              <a:rPr lang="en-US" dirty="0"/>
              <a:t>Will be assigned to you via an email.  Please log in once you receive the email.</a:t>
            </a:r>
          </a:p>
        </p:txBody>
      </p:sp>
      <p:sp>
        <p:nvSpPr>
          <p:cNvPr id="245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defTabSz="457200" fontAlgn="base">
              <a:spcBef>
                <a:spcPct val="0"/>
              </a:spcBef>
              <a:spcAft>
                <a:spcPct val="0"/>
              </a:spcAft>
              <a:buNone/>
            </a:pPr>
            <a:fld id="{C3653F3C-79CC-463D-BB16-F61B1818C77E}" type="slidenum">
              <a:rPr lang="en-US" altLang="en-US" sz="1200">
                <a:solidFill>
                  <a:srgbClr val="233401"/>
                </a:solidFill>
                <a:latin typeface="Times New Roman" panose="02020603050405020304" pitchFamily="18" charset="0"/>
                <a:ea typeface="MS PGothic" panose="020B0600070205080204" pitchFamily="34" charset="-128"/>
                <a:cs typeface="Avenir Next Regular"/>
              </a:rPr>
              <a:pPr defTabSz="457200" fontAlgn="base">
                <a:spcBef>
                  <a:spcPct val="0"/>
                </a:spcBef>
                <a:spcAft>
                  <a:spcPct val="0"/>
                </a:spcAft>
                <a:buNone/>
              </a:pPr>
              <a:t>5</a:t>
            </a:fld>
            <a:endParaRPr lang="en-US" altLang="en-US" sz="1200">
              <a:solidFill>
                <a:srgbClr val="233401"/>
              </a:solidFill>
              <a:latin typeface="Times New Roman" panose="02020603050405020304" pitchFamily="18" charset="0"/>
              <a:ea typeface="MS PGothic" panose="020B0600070205080204" pitchFamily="34" charset="-128"/>
              <a:cs typeface="Avenir Next Regular"/>
            </a:endParaRPr>
          </a:p>
        </p:txBody>
      </p:sp>
      <p:pic>
        <p:nvPicPr>
          <p:cNvPr id="6" name="Picture 5"/>
          <p:cNvPicPr>
            <a:picLocks noChangeAspect="1"/>
          </p:cNvPicPr>
          <p:nvPr/>
        </p:nvPicPr>
        <p:blipFill>
          <a:blip r:embed="rId3"/>
          <a:stretch>
            <a:fillRect/>
          </a:stretch>
        </p:blipFill>
        <p:spPr>
          <a:xfrm>
            <a:off x="1445629" y="1413542"/>
            <a:ext cx="3957644" cy="4942809"/>
          </a:xfrm>
          <a:prstGeom prst="rect">
            <a:avLst/>
          </a:prstGeom>
        </p:spPr>
      </p:pic>
      <p:sp>
        <p:nvSpPr>
          <p:cNvPr id="5" name="Title 1"/>
          <p:cNvSpPr>
            <a:spLocks noGrp="1"/>
          </p:cNvSpPr>
          <p:nvPr>
            <p:ph type="title"/>
          </p:nvPr>
        </p:nvSpPr>
        <p:spPr>
          <a:xfrm>
            <a:off x="609600" y="274638"/>
            <a:ext cx="10972800" cy="1143000"/>
          </a:xfrm>
        </p:spPr>
        <p:txBody>
          <a:bodyPr/>
          <a:lstStyle/>
          <a:p>
            <a:r>
              <a:rPr lang="en-US" dirty="0"/>
              <a:t>Getting Started – Online Tools</a:t>
            </a:r>
          </a:p>
        </p:txBody>
      </p:sp>
      <p:sp>
        <p:nvSpPr>
          <p:cNvPr id="4" name="Date Placeholder 3">
            <a:extLst>
              <a:ext uri="{FF2B5EF4-FFF2-40B4-BE49-F238E27FC236}">
                <a16:creationId xmlns:a16="http://schemas.microsoft.com/office/drawing/2014/main" id="{D1F6796F-9A9A-4662-924C-A9730495E8F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24152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50</a:t>
            </a:fld>
            <a:endParaRPr lang="en-US" altLang="en-US"/>
          </a:p>
        </p:txBody>
      </p:sp>
      <p:pic>
        <p:nvPicPr>
          <p:cNvPr id="7" name="Picture 6">
            <a:extLst>
              <a:ext uri="{FF2B5EF4-FFF2-40B4-BE49-F238E27FC236}">
                <a16:creationId xmlns:a16="http://schemas.microsoft.com/office/drawing/2014/main" id="{466E07F0-56D7-41F6-9C01-C4C2257C88F3}"/>
              </a:ext>
            </a:extLst>
          </p:cNvPr>
          <p:cNvPicPr>
            <a:picLocks noChangeAspect="1"/>
          </p:cNvPicPr>
          <p:nvPr/>
        </p:nvPicPr>
        <p:blipFill>
          <a:blip r:embed="rId3"/>
          <a:stretch>
            <a:fillRect/>
          </a:stretch>
        </p:blipFill>
        <p:spPr>
          <a:xfrm>
            <a:off x="765392" y="524350"/>
            <a:ext cx="5689106" cy="2839648"/>
          </a:xfrm>
          <a:prstGeom prst="rect">
            <a:avLst/>
          </a:prstGeom>
        </p:spPr>
      </p:pic>
      <p:pic>
        <p:nvPicPr>
          <p:cNvPr id="9" name="Picture 8">
            <a:extLst>
              <a:ext uri="{FF2B5EF4-FFF2-40B4-BE49-F238E27FC236}">
                <a16:creationId xmlns:a16="http://schemas.microsoft.com/office/drawing/2014/main" id="{FB5F7ACC-6417-49BC-A0B1-F0D317644F3F}"/>
              </a:ext>
            </a:extLst>
          </p:cNvPr>
          <p:cNvPicPr>
            <a:picLocks noChangeAspect="1"/>
          </p:cNvPicPr>
          <p:nvPr/>
        </p:nvPicPr>
        <p:blipFill>
          <a:blip r:embed="rId4"/>
          <a:stretch>
            <a:fillRect/>
          </a:stretch>
        </p:blipFill>
        <p:spPr>
          <a:xfrm rot="600071">
            <a:off x="6214132" y="594908"/>
            <a:ext cx="4980431" cy="5688033"/>
          </a:xfrm>
          <a:prstGeom prst="rect">
            <a:avLst/>
          </a:prstGeom>
        </p:spPr>
      </p:pic>
      <p:sp>
        <p:nvSpPr>
          <p:cNvPr id="2" name="TextBox 1">
            <a:extLst>
              <a:ext uri="{FF2B5EF4-FFF2-40B4-BE49-F238E27FC236}">
                <a16:creationId xmlns:a16="http://schemas.microsoft.com/office/drawing/2014/main" id="{C645C495-2C4E-414E-9841-6EC75BC26D9A}"/>
              </a:ext>
            </a:extLst>
          </p:cNvPr>
          <p:cNvSpPr txBox="1"/>
          <p:nvPr/>
        </p:nvSpPr>
        <p:spPr>
          <a:xfrm>
            <a:off x="683272" y="4318069"/>
            <a:ext cx="5156904" cy="1077218"/>
          </a:xfrm>
          <a:prstGeom prst="rect">
            <a:avLst/>
          </a:prstGeom>
          <a:noFill/>
        </p:spPr>
        <p:txBody>
          <a:bodyPr wrap="square" rtlCol="0">
            <a:spAutoFit/>
          </a:bodyPr>
          <a:lstStyle/>
          <a:p>
            <a:r>
              <a:rPr lang="en-US" sz="1600" b="1" baseline="0" dirty="0"/>
              <a:t>Spotlight contains a plan summaries, monthly rates, information on earning premium rewards as well as Flexible Spending Account information and carrier contact information</a:t>
            </a:r>
            <a:endParaRPr lang="en-US" sz="1600" b="1" dirty="0"/>
          </a:p>
        </p:txBody>
      </p:sp>
      <p:sp>
        <p:nvSpPr>
          <p:cNvPr id="5" name="Date Placeholder 4">
            <a:extLst>
              <a:ext uri="{FF2B5EF4-FFF2-40B4-BE49-F238E27FC236}">
                <a16:creationId xmlns:a16="http://schemas.microsoft.com/office/drawing/2014/main" id="{DD03A243-D274-4194-9B1F-A1C2946877F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890819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03667"/>
          </a:xfrm>
        </p:spPr>
        <p:txBody>
          <a:bodyPr>
            <a:normAutofit fontScale="90000"/>
          </a:bodyPr>
          <a:lstStyle/>
          <a:p>
            <a:r>
              <a:rPr lang="en-US" dirty="0"/>
              <a:t>Health Insurance Eligibility</a:t>
            </a:r>
          </a:p>
        </p:txBody>
      </p:sp>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51</a:t>
            </a:fld>
            <a:endParaRPr lang="en-US" altLang="en-US"/>
          </a:p>
        </p:txBody>
      </p:sp>
      <p:pic>
        <p:nvPicPr>
          <p:cNvPr id="3" name="Picture 2">
            <a:extLst>
              <a:ext uri="{FF2B5EF4-FFF2-40B4-BE49-F238E27FC236}">
                <a16:creationId xmlns:a16="http://schemas.microsoft.com/office/drawing/2014/main" id="{2C838616-1DC4-4CAE-8274-0FF072626435}"/>
              </a:ext>
            </a:extLst>
          </p:cNvPr>
          <p:cNvPicPr>
            <a:picLocks noChangeAspect="1"/>
          </p:cNvPicPr>
          <p:nvPr/>
        </p:nvPicPr>
        <p:blipFill>
          <a:blip r:embed="rId3"/>
          <a:stretch>
            <a:fillRect/>
          </a:stretch>
        </p:blipFill>
        <p:spPr>
          <a:xfrm>
            <a:off x="2410864" y="1032805"/>
            <a:ext cx="7370271" cy="5169046"/>
          </a:xfrm>
          <a:prstGeom prst="rect">
            <a:avLst/>
          </a:prstGeom>
        </p:spPr>
      </p:pic>
      <p:sp>
        <p:nvSpPr>
          <p:cNvPr id="6" name="Date Placeholder 5">
            <a:extLst>
              <a:ext uri="{FF2B5EF4-FFF2-40B4-BE49-F238E27FC236}">
                <a16:creationId xmlns:a16="http://schemas.microsoft.com/office/drawing/2014/main" id="{988FA7B9-FB7D-4D7A-A7C0-2FCEEFF28C4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2030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nchor="ctr">
            <a:normAutofit/>
          </a:bodyPr>
          <a:lstStyle/>
          <a:p>
            <a:r>
              <a:rPr lang="en-US" dirty="0"/>
              <a:t>Medical Plans: Factors in Choosing a Plan</a:t>
            </a:r>
          </a:p>
        </p:txBody>
      </p:sp>
      <p:pic>
        <p:nvPicPr>
          <p:cNvPr id="8" name="Picture 7" descr="Icon&#10;&#10;Description automatically generated">
            <a:extLst>
              <a:ext uri="{FF2B5EF4-FFF2-40B4-BE49-F238E27FC236}">
                <a16:creationId xmlns:a16="http://schemas.microsoft.com/office/drawing/2014/main" id="{36C5C9A6-BAA7-4FCF-89C1-81DC9C8E0C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 y="1370099"/>
            <a:ext cx="4525963" cy="4525963"/>
          </a:xfrm>
          <a:prstGeom prst="rect">
            <a:avLst/>
          </a:prstGeom>
          <a:noFill/>
        </p:spPr>
      </p:pic>
      <p:sp>
        <p:nvSpPr>
          <p:cNvPr id="3" name="Content Placeholder 2"/>
          <p:cNvSpPr>
            <a:spLocks noGrp="1"/>
          </p:cNvSpPr>
          <p:nvPr>
            <p:ph sz="half" idx="2"/>
          </p:nvPr>
        </p:nvSpPr>
        <p:spPr>
          <a:xfrm>
            <a:off x="5564981" y="1271588"/>
            <a:ext cx="6436519" cy="5311773"/>
          </a:xfrm>
        </p:spPr>
        <p:txBody>
          <a:bodyPr>
            <a:normAutofit/>
          </a:bodyPr>
          <a:lstStyle/>
          <a:p>
            <a:pPr>
              <a:lnSpc>
                <a:spcPct val="90000"/>
              </a:lnSpc>
            </a:pPr>
            <a:r>
              <a:rPr lang="en-US" sz="2600" dirty="0"/>
              <a:t>Frequently travel outside of coverage area</a:t>
            </a:r>
          </a:p>
          <a:p>
            <a:pPr>
              <a:lnSpc>
                <a:spcPct val="90000"/>
              </a:lnSpc>
            </a:pPr>
            <a:r>
              <a:rPr lang="en-US" sz="2600" dirty="0"/>
              <a:t>Travel Internationally </a:t>
            </a:r>
          </a:p>
          <a:p>
            <a:pPr>
              <a:lnSpc>
                <a:spcPct val="90000"/>
              </a:lnSpc>
            </a:pPr>
            <a:r>
              <a:rPr lang="en-US" sz="2600" dirty="0"/>
              <a:t>Tight Budget</a:t>
            </a:r>
          </a:p>
          <a:p>
            <a:pPr>
              <a:lnSpc>
                <a:spcPct val="90000"/>
              </a:lnSpc>
            </a:pPr>
            <a:r>
              <a:rPr lang="en-US" sz="2600" dirty="0"/>
              <a:t>Have experienced increase in out-of-pocket expenses</a:t>
            </a:r>
          </a:p>
          <a:p>
            <a:pPr marL="0" indent="0">
              <a:lnSpc>
                <a:spcPct val="90000"/>
              </a:lnSpc>
              <a:buNone/>
            </a:pPr>
            <a:endParaRPr lang="en-US" sz="2600" dirty="0"/>
          </a:p>
          <a:p>
            <a:pPr marL="0" indent="0">
              <a:lnSpc>
                <a:spcPct val="90000"/>
              </a:lnSpc>
              <a:buNone/>
            </a:pPr>
            <a:r>
              <a:rPr lang="en-US" sz="2600" dirty="0"/>
              <a:t>Confused on the plan that is right for you???</a:t>
            </a:r>
          </a:p>
          <a:p>
            <a:pPr marL="0" indent="0">
              <a:lnSpc>
                <a:spcPct val="90000"/>
              </a:lnSpc>
              <a:buNone/>
            </a:pPr>
            <a:r>
              <a:rPr lang="en-US" sz="2600" dirty="0"/>
              <a:t>Seek help at: www.myalex.com/cova/2022.</a:t>
            </a:r>
          </a:p>
        </p:txBody>
      </p:sp>
      <p:sp>
        <p:nvSpPr>
          <p:cNvPr id="4" name="Slide Number Placeholder 3"/>
          <p:cNvSpPr>
            <a:spLocks noGrp="1"/>
          </p:cNvSpPr>
          <p:nvPr>
            <p:ph type="sldNum" sz="quarter" idx="12"/>
          </p:nvPr>
        </p:nvSpPr>
        <p:spPr>
          <a:xfrm>
            <a:off x="8737600" y="6356352"/>
            <a:ext cx="2844800" cy="365125"/>
          </a:xfrm>
        </p:spPr>
        <p:txBody>
          <a:bodyPr anchor="ctr">
            <a:normAutofit/>
          </a:bodyPr>
          <a:lstStyle/>
          <a:p>
            <a:pPr>
              <a:spcAft>
                <a:spcPts val="600"/>
              </a:spcAft>
            </a:pPr>
            <a:fld id="{3CD5B470-24F1-6744-BE88-730898E97D2D}" type="slidenum">
              <a:rPr lang="en-US" smtClean="0"/>
              <a:pPr>
                <a:spcAft>
                  <a:spcPts val="600"/>
                </a:spcAft>
              </a:pPr>
              <a:t>52</a:t>
            </a:fld>
            <a:endParaRPr lang="en-US"/>
          </a:p>
        </p:txBody>
      </p:sp>
      <p:sp>
        <p:nvSpPr>
          <p:cNvPr id="6" name="Date Placeholder 5">
            <a:extLst>
              <a:ext uri="{FF2B5EF4-FFF2-40B4-BE49-F238E27FC236}">
                <a16:creationId xmlns:a16="http://schemas.microsoft.com/office/drawing/2014/main" id="{0C79574B-0131-45C8-B63A-8872CD41FD1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136961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76400" y="223838"/>
            <a:ext cx="8839200" cy="914400"/>
          </a:xfrm>
        </p:spPr>
        <p:txBody>
          <a:bodyPr/>
          <a:lstStyle/>
          <a:p>
            <a:pPr eaLnBrk="1" hangingPunct="1"/>
            <a:r>
              <a:rPr lang="en-US" altLang="en-US" dirty="0">
                <a:latin typeface="Arial" panose="020B0604020202020204" pitchFamily="34" charset="0"/>
                <a:cs typeface="Arial" panose="020B0604020202020204" pitchFamily="34" charset="0"/>
              </a:rPr>
              <a:t>Medical Plans: All Basic Plans</a:t>
            </a:r>
            <a:endParaRPr lang="en-US" altLang="en-US" dirty="0">
              <a:latin typeface="Arial Black" panose="020B0A04020102020204" pitchFamily="34" charset="0"/>
              <a:cs typeface="Arial" panose="020B0604020202020204" pitchFamily="34" charset="0"/>
            </a:endParaRPr>
          </a:p>
        </p:txBody>
      </p:sp>
      <p:sp>
        <p:nvSpPr>
          <p:cNvPr id="84995" name="Rectangle 3"/>
          <p:cNvSpPr>
            <a:spLocks noGrp="1" noChangeArrowheads="1"/>
          </p:cNvSpPr>
          <p:nvPr>
            <p:ph idx="1"/>
          </p:nvPr>
        </p:nvSpPr>
        <p:spPr>
          <a:xfrm>
            <a:off x="1524000" y="1470747"/>
            <a:ext cx="9144000" cy="5096307"/>
          </a:xfrm>
        </p:spPr>
        <p:txBody>
          <a:bodyPr/>
          <a:lstStyle/>
          <a:p>
            <a:pPr marL="0" indent="0" eaLnBrk="1" hangingPunct="1">
              <a:buSzPct val="50000"/>
              <a:buNone/>
            </a:pPr>
            <a:r>
              <a:rPr lang="en-US" altLang="en-US" dirty="0">
                <a:latin typeface="Arial" panose="020B0604020202020204" pitchFamily="34" charset="0"/>
                <a:cs typeface="Arial" panose="020B0604020202020204" pitchFamily="34" charset="0"/>
              </a:rPr>
              <a:t>Basic plans include:</a:t>
            </a:r>
          </a:p>
          <a:p>
            <a:pPr lvl="1" eaLnBrk="1" hangingPunct="1"/>
            <a:r>
              <a:rPr lang="en-US" altLang="en-US" sz="3200" dirty="0">
                <a:latin typeface="Arial" panose="020B0604020202020204" pitchFamily="34" charset="0"/>
                <a:cs typeface="Arial" panose="020B0604020202020204" pitchFamily="34" charset="0"/>
              </a:rPr>
              <a:t>Medical </a:t>
            </a:r>
          </a:p>
          <a:p>
            <a:pPr lvl="1" eaLnBrk="1" hangingPunct="1"/>
            <a:r>
              <a:rPr lang="en-US" altLang="en-US" sz="3200" dirty="0">
                <a:latin typeface="Arial" panose="020B0604020202020204" pitchFamily="34" charset="0"/>
                <a:cs typeface="Arial" panose="020B0604020202020204" pitchFamily="34" charset="0"/>
              </a:rPr>
              <a:t>Dental coverage - optional expanded plan</a:t>
            </a:r>
          </a:p>
          <a:p>
            <a:pPr lvl="1" eaLnBrk="1" hangingPunct="1"/>
            <a:r>
              <a:rPr lang="en-US" altLang="en-US" sz="3200" dirty="0">
                <a:latin typeface="Arial" panose="020B0604020202020204" pitchFamily="34" charset="0"/>
                <a:cs typeface="Arial" panose="020B0604020202020204" pitchFamily="34" charset="0"/>
              </a:rPr>
              <a:t>Prescription drug coverage</a:t>
            </a:r>
          </a:p>
          <a:p>
            <a:pPr lvl="1" eaLnBrk="1" hangingPunct="1"/>
            <a:r>
              <a:rPr lang="en-US" altLang="en-US" sz="3200" dirty="0">
                <a:latin typeface="Arial" panose="020B0604020202020204" pitchFamily="34" charset="0"/>
                <a:cs typeface="Arial" panose="020B0604020202020204" pitchFamily="34" charset="0"/>
              </a:rPr>
              <a:t>Behavioral Health </a:t>
            </a:r>
          </a:p>
          <a:p>
            <a:pPr lvl="1" eaLnBrk="1" hangingPunct="1"/>
            <a:r>
              <a:rPr lang="en-US" altLang="en-US" sz="3200" dirty="0">
                <a:latin typeface="Arial" panose="020B0604020202020204" pitchFamily="34" charset="0"/>
                <a:cs typeface="Arial" panose="020B0604020202020204" pitchFamily="34" charset="0"/>
              </a:rPr>
              <a:t>Employee Assistance Program (EAP)</a:t>
            </a:r>
          </a:p>
          <a:p>
            <a:pPr lvl="1" eaLnBrk="1" hangingPunct="1"/>
            <a:endParaRPr lang="en-US" altLang="en-US" sz="3200" dirty="0">
              <a:latin typeface="Arial" panose="020B0604020202020204" pitchFamily="34" charset="0"/>
              <a:cs typeface="Arial" panose="020B0604020202020204" pitchFamily="34" charset="0"/>
            </a:endParaRPr>
          </a:p>
          <a:p>
            <a:pPr marL="0" indent="0" algn="ctr" eaLnBrk="1" hangingPunct="1">
              <a:buSzPct val="50000"/>
              <a:buNone/>
            </a:pPr>
            <a:r>
              <a:rPr lang="en-US" altLang="en-US" sz="3600" dirty="0">
                <a:latin typeface="Arial" panose="020B0604020202020204" pitchFamily="34" charset="0"/>
                <a:cs typeface="Arial" panose="020B0604020202020204" pitchFamily="34" charset="0"/>
              </a:rPr>
              <a:t>Plan year is July 1 – June 30</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53</a:t>
            </a:fld>
            <a:endParaRPr lang="en-US" altLang="en-US"/>
          </a:p>
        </p:txBody>
      </p:sp>
      <p:sp>
        <p:nvSpPr>
          <p:cNvPr id="4" name="Date Placeholder 3">
            <a:extLst>
              <a:ext uri="{FF2B5EF4-FFF2-40B4-BE49-F238E27FC236}">
                <a16:creationId xmlns:a16="http://schemas.microsoft.com/office/drawing/2014/main" id="{AF9F82C4-5936-44A5-89F6-F24BD9AFE1FA}"/>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30915233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524000" y="274638"/>
            <a:ext cx="9144000" cy="868362"/>
          </a:xfrm>
        </p:spPr>
        <p:txBody>
          <a:bodyPr/>
          <a:lstStyle/>
          <a:p>
            <a:pPr eaLnBrk="1" hangingPunct="1"/>
            <a:r>
              <a:rPr lang="en-US" altLang="en-US">
                <a:latin typeface="Arial" panose="020B0604020202020204" pitchFamily="34" charset="0"/>
                <a:cs typeface="Arial" panose="020B0604020202020204" pitchFamily="34" charset="0"/>
              </a:rPr>
              <a:t>Employee Assistance Program</a:t>
            </a:r>
          </a:p>
        </p:txBody>
      </p:sp>
      <p:pic>
        <p:nvPicPr>
          <p:cNvPr id="1167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2" y="1143000"/>
            <a:ext cx="7800975" cy="5562600"/>
          </a:xfrm>
        </p:spPr>
      </p:pic>
      <p:sp>
        <p:nvSpPr>
          <p:cNvPr id="2" name="TextBox 1"/>
          <p:cNvSpPr txBox="1"/>
          <p:nvPr/>
        </p:nvSpPr>
        <p:spPr>
          <a:xfrm>
            <a:off x="5777345" y="5347855"/>
            <a:ext cx="3532910" cy="637309"/>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6179127" y="5514109"/>
            <a:ext cx="2355273" cy="646331"/>
          </a:xfrm>
          <a:prstGeom prst="rect">
            <a:avLst/>
          </a:prstGeom>
          <a:noFill/>
        </p:spPr>
        <p:txBody>
          <a:bodyPr wrap="square" rtlCol="0">
            <a:spAutoFit/>
          </a:bodyPr>
          <a:lstStyle/>
          <a:p>
            <a:r>
              <a:rPr lang="en-US" b="1" dirty="0"/>
              <a:t>Contact your health insurance provider</a:t>
            </a:r>
          </a:p>
        </p:txBody>
      </p:sp>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54</a:t>
            </a:fld>
            <a:endParaRPr lang="en-US" altLang="en-US"/>
          </a:p>
        </p:txBody>
      </p:sp>
      <p:sp>
        <p:nvSpPr>
          <p:cNvPr id="6" name="Date Placeholder 5">
            <a:extLst>
              <a:ext uri="{FF2B5EF4-FFF2-40B4-BE49-F238E27FC236}">
                <a16:creationId xmlns:a16="http://schemas.microsoft.com/office/drawing/2014/main" id="{0FBDAE28-3956-418A-96E2-A30B2232EA7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66631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Online Access</a:t>
            </a:r>
          </a:p>
        </p:txBody>
      </p:sp>
      <p:sp>
        <p:nvSpPr>
          <p:cNvPr id="3" name="Content Placeholder 2"/>
          <p:cNvSpPr>
            <a:spLocks noGrp="1"/>
          </p:cNvSpPr>
          <p:nvPr>
            <p:ph idx="1"/>
          </p:nvPr>
        </p:nvSpPr>
        <p:spPr/>
        <p:txBody>
          <a:bodyPr/>
          <a:lstStyle/>
          <a:p>
            <a:r>
              <a:rPr lang="en-US" dirty="0"/>
              <a:t>Anthem COVA Care </a:t>
            </a:r>
            <a:r>
              <a:rPr lang="en-US" dirty="0">
                <a:sym typeface="Wingdings" panose="05000000000000000000" pitchFamily="2" charset="2"/>
              </a:rPr>
              <a:t> LiveHealth Online</a:t>
            </a:r>
          </a:p>
          <a:p>
            <a:endParaRPr lang="en-US" dirty="0">
              <a:sym typeface="Wingdings" panose="05000000000000000000" pitchFamily="2" charset="2"/>
            </a:endParaRPr>
          </a:p>
          <a:p>
            <a:r>
              <a:rPr lang="en-US" dirty="0">
                <a:sym typeface="Wingdings" panose="05000000000000000000" pitchFamily="2" charset="2"/>
              </a:rPr>
              <a:t>Anthem COVA HDHP  LiveHealth Online</a:t>
            </a:r>
          </a:p>
          <a:p>
            <a:endParaRPr lang="en-US" dirty="0">
              <a:sym typeface="Wingdings" panose="05000000000000000000" pitchFamily="2" charset="2"/>
            </a:endParaRPr>
          </a:p>
          <a:p>
            <a:r>
              <a:rPr lang="en-US" dirty="0">
                <a:sym typeface="Wingdings" panose="05000000000000000000" pitchFamily="2" charset="2"/>
              </a:rPr>
              <a:t>Aetna COVA HealthAware  Teladoc</a:t>
            </a:r>
          </a:p>
          <a:p>
            <a:endParaRPr lang="en-US" dirty="0">
              <a:sym typeface="Wingdings" panose="05000000000000000000" pitchFamily="2" charset="2"/>
            </a:endParaRPr>
          </a:p>
          <a:p>
            <a:r>
              <a:rPr lang="en-US" dirty="0">
                <a:sym typeface="Wingdings" panose="05000000000000000000" pitchFamily="2" charset="2"/>
              </a:rPr>
              <a:t>Optima Health HMO  MDLive</a:t>
            </a:r>
          </a:p>
        </p:txBody>
      </p:sp>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55</a:t>
            </a:fld>
            <a:endParaRPr lang="en-US" altLang="en-US"/>
          </a:p>
        </p:txBody>
      </p:sp>
      <p:sp>
        <p:nvSpPr>
          <p:cNvPr id="6" name="Date Placeholder 5">
            <a:extLst>
              <a:ext uri="{FF2B5EF4-FFF2-40B4-BE49-F238E27FC236}">
                <a16:creationId xmlns:a16="http://schemas.microsoft.com/office/drawing/2014/main" id="{CB4CFF78-6E77-4794-B67A-555C9FC3431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02104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Wellness</a:t>
            </a:r>
          </a:p>
        </p:txBody>
      </p:sp>
      <p:sp>
        <p:nvSpPr>
          <p:cNvPr id="3" name="Content Placeholder 2"/>
          <p:cNvSpPr>
            <a:spLocks noGrp="1"/>
          </p:cNvSpPr>
          <p:nvPr>
            <p:ph idx="1"/>
          </p:nvPr>
        </p:nvSpPr>
        <p:spPr/>
        <p:txBody>
          <a:bodyPr>
            <a:normAutofit/>
          </a:bodyPr>
          <a:lstStyle/>
          <a:p>
            <a:pPr marL="0" indent="0">
              <a:buNone/>
            </a:pPr>
            <a:endParaRPr lang="en-US" sz="1400" b="1" dirty="0"/>
          </a:p>
          <a:p>
            <a:r>
              <a:rPr lang="en-US" sz="2800" dirty="0"/>
              <a:t>Free Office Visits – Children up to age 6</a:t>
            </a:r>
          </a:p>
          <a:p>
            <a:endParaRPr lang="en-US" sz="2800" dirty="0"/>
          </a:p>
          <a:p>
            <a:r>
              <a:rPr lang="en-US" sz="2800" dirty="0"/>
              <a:t>Free Annual Check-ups – Children age 7 &amp; older</a:t>
            </a:r>
          </a:p>
          <a:p>
            <a:endParaRPr lang="en-US" sz="2800" dirty="0"/>
          </a:p>
          <a:p>
            <a:r>
              <a:rPr lang="en-US" sz="2800" dirty="0"/>
              <a:t>Free Routine Screenings &amp; Exams – Adults</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56</a:t>
            </a:fld>
            <a:endParaRPr lang="en-US"/>
          </a:p>
        </p:txBody>
      </p:sp>
      <p:sp>
        <p:nvSpPr>
          <p:cNvPr id="6" name="Date Placeholder 5">
            <a:extLst>
              <a:ext uri="{FF2B5EF4-FFF2-40B4-BE49-F238E27FC236}">
                <a16:creationId xmlns:a16="http://schemas.microsoft.com/office/drawing/2014/main" id="{A45D60D3-DD1D-4112-BA80-77D016F2AD5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5089138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rtlCol="0">
            <a:normAutofit/>
          </a:bodyPr>
          <a:lstStyle/>
          <a:p>
            <a:pPr eaLnBrk="1" fontAlgn="auto" hangingPunct="1">
              <a:spcAft>
                <a:spcPts val="0"/>
              </a:spcAft>
              <a:defRPr/>
            </a:pPr>
            <a:r>
              <a:rPr lang="en-US" dirty="0">
                <a:solidFill>
                  <a:schemeClr val="tx2">
                    <a:satMod val="130000"/>
                  </a:schemeClr>
                </a:solidFill>
              </a:rPr>
              <a:t>CommonHealth</a:t>
            </a:r>
            <a:endParaRPr lang="en-US" dirty="0">
              <a:solidFill>
                <a:schemeClr val="tx2">
                  <a:satMod val="130000"/>
                </a:schemeClr>
              </a:solidFill>
              <a:latin typeface="Arial Black" pitchFamily="34" charset="0"/>
            </a:endParaRPr>
          </a:p>
        </p:txBody>
      </p:sp>
      <p:sp>
        <p:nvSpPr>
          <p:cNvPr id="5" name="Content Placeholder 4"/>
          <p:cNvSpPr>
            <a:spLocks noGrp="1"/>
          </p:cNvSpPr>
          <p:nvPr>
            <p:ph idx="1"/>
          </p:nvPr>
        </p:nvSpPr>
        <p:spPr/>
        <p:txBody>
          <a:bodyPr/>
          <a:lstStyle/>
          <a:p>
            <a:r>
              <a:rPr lang="en-US" dirty="0"/>
              <a:t>Quarterly programs – Variety of formats</a:t>
            </a:r>
          </a:p>
          <a:p>
            <a:r>
              <a:rPr lang="en-US" dirty="0"/>
              <a:t>Check Digest for on-site health &amp; wellness programs</a:t>
            </a:r>
          </a:p>
          <a:p>
            <a:r>
              <a:rPr lang="en-US" dirty="0"/>
              <a:t>Program (Weight Watchers, Smoking cessation) available</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57</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650" y="4340297"/>
            <a:ext cx="7143750" cy="1933575"/>
          </a:xfrm>
          <a:prstGeom prst="rect">
            <a:avLst/>
          </a:prstGeom>
        </p:spPr>
      </p:pic>
      <p:sp>
        <p:nvSpPr>
          <p:cNvPr id="6" name="Date Placeholder 5">
            <a:extLst>
              <a:ext uri="{FF2B5EF4-FFF2-40B4-BE49-F238E27FC236}">
                <a16:creationId xmlns:a16="http://schemas.microsoft.com/office/drawing/2014/main" id="{68E02593-7E9A-487C-996C-D5207BA64FB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08023161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 Care</a:t>
            </a:r>
          </a:p>
        </p:txBody>
      </p:sp>
      <p:graphicFrame>
        <p:nvGraphicFramePr>
          <p:cNvPr id="5" name="Content Placeholder 4"/>
          <p:cNvGraphicFramePr>
            <a:graphicFrameLocks noGrp="1"/>
          </p:cNvGraphicFramePr>
          <p:nvPr>
            <p:ph idx="1"/>
          </p:nvPr>
        </p:nvGraphicFramePr>
        <p:xfrm>
          <a:off x="609600" y="1600200"/>
          <a:ext cx="10972800" cy="4525963"/>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5">
                  <a:extLst>
                    <a:ext uri="{9D8B030D-6E8A-4147-A177-3AD203B41FA5}">
                      <a16:colId xmlns:a16="http://schemas.microsoft.com/office/drawing/2014/main" val="13285798"/>
                    </a:ext>
                  </a:extLst>
                </a:gridCol>
                <a:gridCol w="2660217">
                  <a:extLst>
                    <a:ext uri="{9D8B030D-6E8A-4147-A177-3AD203B41FA5}">
                      <a16:colId xmlns:a16="http://schemas.microsoft.com/office/drawing/2014/main" val="3314240912"/>
                    </a:ext>
                  </a:extLst>
                </a:gridCol>
                <a:gridCol w="2787903">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$25</a:t>
                      </a:r>
                    </a:p>
                  </a:txBody>
                  <a:tcPr/>
                </a:tc>
                <a:tc>
                  <a:txBody>
                    <a:bodyPr/>
                    <a:lstStyle/>
                    <a:p>
                      <a:r>
                        <a:rPr lang="en-US" sz="2400" dirty="0"/>
                        <a:t>$40</a:t>
                      </a:r>
                    </a:p>
                  </a:txBody>
                  <a:tcPr/>
                </a:tc>
                <a:tc>
                  <a:txBody>
                    <a:bodyPr/>
                    <a:lstStyle/>
                    <a:p>
                      <a:r>
                        <a:rPr lang="en-US" sz="2400" dirty="0"/>
                        <a:t>$300 per stay</a:t>
                      </a:r>
                    </a:p>
                  </a:txBody>
                  <a:tcPr/>
                </a:tc>
                <a:tc>
                  <a:txBody>
                    <a:bodyPr/>
                    <a:lstStyle/>
                    <a:p>
                      <a:r>
                        <a:rPr lang="en-US" sz="2400" dirty="0"/>
                        <a:t>$150 facility</a:t>
                      </a:r>
                    </a:p>
                    <a:p>
                      <a:endParaRPr lang="en-US" sz="2400" dirty="0"/>
                    </a:p>
                    <a:p>
                      <a:r>
                        <a:rPr lang="en-US" sz="2400" dirty="0"/>
                        <a:t>PCP- $25</a:t>
                      </a:r>
                    </a:p>
                    <a:p>
                      <a:endParaRPr lang="en-US" sz="2400" dirty="0"/>
                    </a:p>
                    <a:p>
                      <a:r>
                        <a:rPr lang="en-US" sz="2400" dirty="0"/>
                        <a:t>Specialist-$40</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58</a:t>
            </a:fld>
            <a:endParaRPr lang="en-US"/>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37" y="431584"/>
            <a:ext cx="2504409" cy="74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2847A442-B741-4E03-B315-FD50CA8E3EE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350384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Care Highlights</a:t>
            </a:r>
          </a:p>
        </p:txBody>
      </p:sp>
      <p:sp>
        <p:nvSpPr>
          <p:cNvPr id="3" name="Content Placeholder 2"/>
          <p:cNvSpPr>
            <a:spLocks noGrp="1"/>
          </p:cNvSpPr>
          <p:nvPr>
            <p:ph idx="1"/>
          </p:nvPr>
        </p:nvSpPr>
        <p:spPr/>
        <p:txBody>
          <a:bodyPr>
            <a:normAutofit/>
          </a:bodyPr>
          <a:lstStyle/>
          <a:p>
            <a:r>
              <a:rPr lang="en-US" dirty="0"/>
              <a:t>Vision Basic – Blue View Vision</a:t>
            </a:r>
          </a:p>
          <a:p>
            <a:pPr lvl="1"/>
            <a:r>
              <a:rPr lang="en-US" dirty="0"/>
              <a:t>Routine exam once per year</a:t>
            </a:r>
          </a:p>
          <a:p>
            <a:pPr lvl="1"/>
            <a:r>
              <a:rPr lang="en-US" dirty="0"/>
              <a:t>$15 co-pay</a:t>
            </a:r>
          </a:p>
          <a:p>
            <a:endParaRPr lang="en-US" dirty="0"/>
          </a:p>
          <a:p>
            <a:r>
              <a:rPr lang="en-US" dirty="0"/>
              <a:t>Vision &amp; Hearing Options</a:t>
            </a:r>
          </a:p>
          <a:p>
            <a:pPr lvl="1"/>
            <a:r>
              <a:rPr lang="en-US" dirty="0"/>
              <a:t>Expanded vision</a:t>
            </a:r>
          </a:p>
          <a:p>
            <a:pPr lvl="1"/>
            <a:r>
              <a:rPr lang="en-US" dirty="0"/>
              <a:t>Routine hearing exams - $40 co-pay</a:t>
            </a:r>
          </a:p>
          <a:p>
            <a:pPr lvl="1"/>
            <a:r>
              <a:rPr lang="en-US" dirty="0"/>
              <a:t>Hearing aids and other services</a:t>
            </a:r>
          </a:p>
        </p:txBody>
      </p:sp>
      <p:sp>
        <p:nvSpPr>
          <p:cNvPr id="4" name="Slide Number Placeholder 3"/>
          <p:cNvSpPr>
            <a:spLocks noGrp="1"/>
          </p:cNvSpPr>
          <p:nvPr>
            <p:ph type="sldNum" sz="quarter" idx="12"/>
          </p:nvPr>
        </p:nvSpPr>
        <p:spPr/>
        <p:txBody>
          <a:bodyPr/>
          <a:lstStyle/>
          <a:p>
            <a:fld id="{3CD5B470-24F1-6744-BE88-730898E97D2D}" type="slidenum">
              <a:rPr lang="en-US" smtClean="0"/>
              <a:t>59</a:t>
            </a:fld>
            <a:endParaRPr lang="en-US"/>
          </a:p>
        </p:txBody>
      </p:sp>
      <p:sp>
        <p:nvSpPr>
          <p:cNvPr id="6" name="Date Placeholder 5">
            <a:extLst>
              <a:ext uri="{FF2B5EF4-FFF2-40B4-BE49-F238E27FC236}">
                <a16:creationId xmlns:a16="http://schemas.microsoft.com/office/drawing/2014/main" id="{3555017F-A321-4E4C-B9EA-9E6253DB3B1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26649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8"/>
          <p:cNvSpPr>
            <a:spLocks noGrp="1" noChangeArrowheads="1"/>
          </p:cNvSpPr>
          <p:nvPr>
            <p:ph idx="1"/>
          </p:nvPr>
        </p:nvSpPr>
        <p:spPr>
          <a:xfrm>
            <a:off x="3749634" y="1624884"/>
            <a:ext cx="5758543" cy="4983734"/>
          </a:xfrm>
        </p:spPr>
        <p:txBody>
          <a:bodyPr rtlCol="0">
            <a:normAutofit/>
          </a:bodyPr>
          <a:lstStyle/>
          <a:p>
            <a:pPr marL="457200" lvl="1" indent="0" eaLnBrk="1" fontAlgn="auto" hangingPunct="1">
              <a:spcBef>
                <a:spcPct val="0"/>
              </a:spcBef>
              <a:spcAft>
                <a:spcPts val="0"/>
              </a:spcAft>
              <a:buNone/>
              <a:defRPr/>
            </a:pPr>
            <a:r>
              <a:rPr lang="en-US" altLang="en-US" sz="2400" b="1" dirty="0"/>
              <a:t>Enter</a:t>
            </a:r>
            <a:endParaRPr lang="en-US" altLang="en-US" sz="2400" dirty="0"/>
          </a:p>
          <a:p>
            <a:pPr lvl="2" eaLnBrk="1" fontAlgn="auto" hangingPunct="1">
              <a:spcBef>
                <a:spcPct val="0"/>
              </a:spcBef>
              <a:spcAft>
                <a:spcPts val="0"/>
              </a:spcAft>
              <a:buFont typeface="Arial"/>
              <a:buChar char="•"/>
              <a:defRPr/>
            </a:pPr>
            <a:r>
              <a:rPr lang="en-US" altLang="en-US" sz="2000" dirty="0"/>
              <a:t>Direct Deposit information</a:t>
            </a:r>
          </a:p>
          <a:p>
            <a:pPr lvl="2" eaLnBrk="1" fontAlgn="auto" hangingPunct="1">
              <a:spcBef>
                <a:spcPct val="0"/>
              </a:spcBef>
              <a:spcAft>
                <a:spcPts val="0"/>
              </a:spcAft>
              <a:buFont typeface="Arial"/>
              <a:buChar char="•"/>
              <a:defRPr/>
            </a:pPr>
            <a:r>
              <a:rPr lang="en-US" altLang="en-US" sz="2000" dirty="0"/>
              <a:t>Tax information</a:t>
            </a:r>
          </a:p>
          <a:p>
            <a:pPr lvl="2" eaLnBrk="1" fontAlgn="auto" hangingPunct="1">
              <a:spcBef>
                <a:spcPct val="0"/>
              </a:spcBef>
              <a:spcAft>
                <a:spcPts val="0"/>
              </a:spcAft>
              <a:buFont typeface="Arial"/>
              <a:buChar char="•"/>
              <a:defRPr/>
            </a:pPr>
            <a:r>
              <a:rPr lang="en-US" altLang="en-US" sz="2000" dirty="0"/>
              <a:t>Emergency contact information</a:t>
            </a:r>
          </a:p>
          <a:p>
            <a:pPr lvl="2" eaLnBrk="1" fontAlgn="auto" hangingPunct="1">
              <a:spcBef>
                <a:spcPct val="0"/>
              </a:spcBef>
              <a:spcAft>
                <a:spcPts val="0"/>
              </a:spcAft>
              <a:buFont typeface="Arial"/>
              <a:buChar char="•"/>
              <a:defRPr/>
            </a:pPr>
            <a:endParaRPr lang="en-US" altLang="en-US" sz="2000" dirty="0"/>
          </a:p>
          <a:p>
            <a:pPr marL="457200" lvl="1" indent="0" eaLnBrk="1" fontAlgn="auto" hangingPunct="1">
              <a:spcBef>
                <a:spcPct val="0"/>
              </a:spcBef>
              <a:spcAft>
                <a:spcPts val="0"/>
              </a:spcAft>
              <a:buNone/>
              <a:defRPr/>
            </a:pPr>
            <a:r>
              <a:rPr lang="en-US" altLang="en-US" sz="2400" b="1" dirty="0"/>
              <a:t>Opt</a:t>
            </a:r>
            <a:r>
              <a:rPr lang="en-US" altLang="en-US" sz="2000" b="1" dirty="0"/>
              <a:t> </a:t>
            </a:r>
            <a:r>
              <a:rPr lang="en-US" altLang="en-US" sz="2000" dirty="0"/>
              <a:t>into electronic W-2s</a:t>
            </a:r>
          </a:p>
          <a:p>
            <a:pPr marL="457200" lvl="1" indent="0" eaLnBrk="1" fontAlgn="auto" hangingPunct="1">
              <a:spcBef>
                <a:spcPct val="0"/>
              </a:spcBef>
              <a:spcAft>
                <a:spcPts val="0"/>
              </a:spcAft>
              <a:buNone/>
              <a:defRPr/>
            </a:pPr>
            <a:endParaRPr lang="en-US" altLang="en-US" sz="2000" b="1" dirty="0"/>
          </a:p>
          <a:p>
            <a:pPr marL="403225" lvl="1" indent="0" eaLnBrk="1" fontAlgn="auto" hangingPunct="1">
              <a:spcBef>
                <a:spcPct val="0"/>
              </a:spcBef>
              <a:spcAft>
                <a:spcPts val="0"/>
              </a:spcAft>
              <a:buNone/>
              <a:defRPr/>
            </a:pPr>
            <a:endParaRPr lang="en-US" altLang="en-US" sz="2000" dirty="0"/>
          </a:p>
          <a:p>
            <a:pPr marL="457200" lvl="1" indent="0" eaLnBrk="1" fontAlgn="auto" hangingPunct="1">
              <a:spcBef>
                <a:spcPct val="0"/>
              </a:spcBef>
              <a:spcAft>
                <a:spcPts val="0"/>
              </a:spcAft>
              <a:buNone/>
              <a:defRPr/>
            </a:pPr>
            <a:r>
              <a:rPr lang="en-US" altLang="en-US" sz="2400" b="1" dirty="0"/>
              <a:t>View</a:t>
            </a:r>
            <a:endParaRPr lang="en-US" altLang="en-US" sz="2000" dirty="0"/>
          </a:p>
          <a:p>
            <a:pPr lvl="2" eaLnBrk="1" fontAlgn="auto" hangingPunct="1">
              <a:spcBef>
                <a:spcPct val="0"/>
              </a:spcBef>
              <a:spcAft>
                <a:spcPts val="0"/>
              </a:spcAft>
              <a:buFont typeface="Arial"/>
              <a:buChar char="•"/>
              <a:defRPr/>
            </a:pPr>
            <a:r>
              <a:rPr lang="en-US" altLang="en-US" sz="2000" dirty="0"/>
              <a:t>Pay history</a:t>
            </a:r>
          </a:p>
          <a:p>
            <a:pPr lvl="2" eaLnBrk="1" fontAlgn="auto" hangingPunct="1">
              <a:spcBef>
                <a:spcPct val="0"/>
              </a:spcBef>
              <a:spcAft>
                <a:spcPts val="0"/>
              </a:spcAft>
              <a:buFont typeface="Arial"/>
              <a:buChar char="•"/>
              <a:defRPr/>
            </a:pPr>
            <a:r>
              <a:rPr lang="en-US" altLang="en-US" sz="2000" dirty="0"/>
              <a:t>Check stubs</a:t>
            </a:r>
          </a:p>
          <a:p>
            <a:pPr lvl="1" eaLnBrk="1" fontAlgn="auto" hangingPunct="1">
              <a:spcBef>
                <a:spcPct val="0"/>
              </a:spcBef>
              <a:spcAft>
                <a:spcPts val="0"/>
              </a:spcAft>
              <a:buFont typeface="Arial"/>
              <a:buChar char="–"/>
              <a:defRPr/>
            </a:pPr>
            <a:endParaRPr lang="en-US" altLang="en-US" sz="2000" dirty="0"/>
          </a:p>
          <a:p>
            <a:pPr lvl="1" eaLnBrk="1" fontAlgn="auto" hangingPunct="1">
              <a:spcBef>
                <a:spcPct val="0"/>
              </a:spcBef>
              <a:spcAft>
                <a:spcPts val="0"/>
              </a:spcAft>
              <a:buFont typeface="Arial"/>
              <a:buChar char="–"/>
              <a:defRPr/>
            </a:pPr>
            <a:endParaRPr lang="en-US" altLang="en-US" sz="2000" dirty="0"/>
          </a:p>
          <a:p>
            <a:pPr marL="82550" indent="0" eaLnBrk="1" fontAlgn="auto" hangingPunct="1">
              <a:spcAft>
                <a:spcPts val="0"/>
              </a:spcAft>
              <a:buNone/>
              <a:defRPr/>
            </a:pPr>
            <a:endParaRPr lang="en-US" altLang="en-US" sz="2800" dirty="0"/>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861" y="2324910"/>
            <a:ext cx="2627521" cy="236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69861" y="306721"/>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t>Getting Started – Online Tools</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6</a:t>
            </a:fld>
            <a:endParaRPr lang="en-US" altLang="en-US"/>
          </a:p>
        </p:txBody>
      </p:sp>
      <p:sp>
        <p:nvSpPr>
          <p:cNvPr id="4" name="Date Placeholder 3">
            <a:extLst>
              <a:ext uri="{FF2B5EF4-FFF2-40B4-BE49-F238E27FC236}">
                <a16:creationId xmlns:a16="http://schemas.microsoft.com/office/drawing/2014/main" id="{7B117B2A-74F9-4A67-B17A-1D5437B700CD}"/>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25724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Care Highlights</a:t>
            </a:r>
          </a:p>
        </p:txBody>
      </p:sp>
      <p:sp>
        <p:nvSpPr>
          <p:cNvPr id="3" name="Content Placeholder 2"/>
          <p:cNvSpPr>
            <a:spLocks noGrp="1"/>
          </p:cNvSpPr>
          <p:nvPr>
            <p:ph idx="1"/>
          </p:nvPr>
        </p:nvSpPr>
        <p:spPr/>
        <p:txBody>
          <a:bodyPr>
            <a:normAutofit/>
          </a:bodyPr>
          <a:lstStyle/>
          <a:p>
            <a:r>
              <a:rPr lang="en-US" dirty="0"/>
              <a:t>Out-of-Network Option</a:t>
            </a:r>
          </a:p>
          <a:p>
            <a:pPr marL="0" indent="0">
              <a:buNone/>
            </a:pPr>
            <a:endParaRPr lang="en-US" dirty="0"/>
          </a:p>
          <a:p>
            <a:r>
              <a:rPr lang="en-US" dirty="0"/>
              <a:t>Domestic Travel – </a:t>
            </a:r>
            <a:r>
              <a:rPr lang="en-US" dirty="0" err="1"/>
              <a:t>BlueCard</a:t>
            </a:r>
            <a:r>
              <a:rPr lang="en-US" dirty="0"/>
              <a:t> PPO Program</a:t>
            </a:r>
          </a:p>
          <a:p>
            <a:endParaRPr lang="en-US" dirty="0"/>
          </a:p>
          <a:p>
            <a:r>
              <a:rPr lang="en-US" dirty="0"/>
              <a:t>International Travel – Blue Cross Blue Shield Global Core</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60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929" y="1551710"/>
            <a:ext cx="2739111" cy="17153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120574"/>
            <a:ext cx="1623369" cy="2014105"/>
          </a:xfrm>
          <a:prstGeom prst="rect">
            <a:avLst/>
          </a:prstGeom>
        </p:spPr>
      </p:pic>
      <p:sp>
        <p:nvSpPr>
          <p:cNvPr id="8" name="Date Placeholder 7">
            <a:extLst>
              <a:ext uri="{FF2B5EF4-FFF2-40B4-BE49-F238E27FC236}">
                <a16:creationId xmlns:a16="http://schemas.microsoft.com/office/drawing/2014/main" id="{81BF5968-B789-4DFD-B5D5-F7F86532F51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1430689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r>
              <a:rPr lang="en-US" altLang="en-US" sz="4000" dirty="0">
                <a:latin typeface="Arial" panose="020B0604020202020204" pitchFamily="34" charset="0"/>
                <a:cs typeface="Arial" panose="020B0604020202020204" pitchFamily="34" charset="0"/>
              </a:rPr>
              <a:t>Medical Plans: COVA Care Premium Rewards</a:t>
            </a:r>
            <a:endParaRPr lang="en-US" altLang="en-US" sz="4000" dirty="0">
              <a:latin typeface="Arial Black" panose="020B0A040201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0F97FCB-FB5F-4BA8-A2B2-83576ECEAFF7}"/>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C16C993-AC25-47E0-808F-F5B84DEF8072}" type="slidenum">
              <a:rPr lang="en-US" altLang="en-US" smtClean="0"/>
              <a:pPr>
                <a:defRPr/>
              </a:pPr>
              <a:t>61</a:t>
            </a:fld>
            <a:endParaRPr lang="en-US"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272" y="3476942"/>
            <a:ext cx="4372983" cy="2911158"/>
          </a:xfrm>
          <a:prstGeom prst="rect">
            <a:avLst/>
          </a:prstGeom>
        </p:spPr>
      </p:pic>
      <p:sp>
        <p:nvSpPr>
          <p:cNvPr id="3" name="TextBox 2"/>
          <p:cNvSpPr txBox="1"/>
          <p:nvPr/>
        </p:nvSpPr>
        <p:spPr>
          <a:xfrm rot="20683408">
            <a:off x="6451702" y="2114376"/>
            <a:ext cx="3915783" cy="2062103"/>
          </a:xfrm>
          <a:prstGeom prst="rect">
            <a:avLst/>
          </a:prstGeom>
          <a:noFill/>
        </p:spPr>
        <p:txBody>
          <a:bodyPr wrap="square" rtlCol="0">
            <a:spAutoFit/>
          </a:bodyPr>
          <a:lstStyle/>
          <a:p>
            <a:r>
              <a:rPr lang="en-US" sz="3200" b="1" dirty="0"/>
              <a:t>Save $17 a month in Premiums! Annual enrollment required</a:t>
            </a:r>
          </a:p>
        </p:txBody>
      </p:sp>
      <p:pic>
        <p:nvPicPr>
          <p:cNvPr id="6" name="Picture 5">
            <a:extLst>
              <a:ext uri="{FF2B5EF4-FFF2-40B4-BE49-F238E27FC236}">
                <a16:creationId xmlns:a16="http://schemas.microsoft.com/office/drawing/2014/main" id="{3C524A68-07C8-4CF7-8B2F-682280E6FAC5}"/>
              </a:ext>
            </a:extLst>
          </p:cNvPr>
          <p:cNvPicPr>
            <a:picLocks noChangeAspect="1"/>
          </p:cNvPicPr>
          <p:nvPr/>
        </p:nvPicPr>
        <p:blipFill>
          <a:blip r:embed="rId4"/>
          <a:stretch>
            <a:fillRect/>
          </a:stretch>
        </p:blipFill>
        <p:spPr>
          <a:xfrm>
            <a:off x="1070268" y="1168440"/>
            <a:ext cx="4061244" cy="5187911"/>
          </a:xfrm>
          <a:prstGeom prst="rect">
            <a:avLst/>
          </a:prstGeom>
        </p:spPr>
      </p:pic>
      <p:sp>
        <p:nvSpPr>
          <p:cNvPr id="8" name="Date Placeholder 7">
            <a:extLst>
              <a:ext uri="{FF2B5EF4-FFF2-40B4-BE49-F238E27FC236}">
                <a16:creationId xmlns:a16="http://schemas.microsoft.com/office/drawing/2014/main" id="{7469FCF1-1382-4B62-891B-D8E707E1D13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699768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US" altLang="en-US" dirty="0"/>
              <a:t>COVA High Deductible Health Plan</a:t>
            </a:r>
          </a:p>
        </p:txBody>
      </p:sp>
      <p:graphicFrame>
        <p:nvGraphicFramePr>
          <p:cNvPr id="5" name="Content Placeholder 4"/>
          <p:cNvGraphicFramePr>
            <a:graphicFrameLocks noGrp="1"/>
          </p:cNvGraphicFramePr>
          <p:nvPr>
            <p:ph idx="1"/>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62</a:t>
            </a:fld>
            <a:endParaRPr lang="en-US"/>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953" y="5762692"/>
            <a:ext cx="1997633" cy="59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48207A54-1DBD-4FCC-AA7D-6C5384971ACB}"/>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366087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HDHP Highlight</a:t>
            </a:r>
          </a:p>
        </p:txBody>
      </p:sp>
      <p:sp>
        <p:nvSpPr>
          <p:cNvPr id="3" name="Content Placeholder 2"/>
          <p:cNvSpPr>
            <a:spLocks noGrp="1"/>
          </p:cNvSpPr>
          <p:nvPr>
            <p:ph idx="1"/>
          </p:nvPr>
        </p:nvSpPr>
        <p:spPr/>
        <p:txBody>
          <a:bodyPr/>
          <a:lstStyle/>
          <a:p>
            <a:r>
              <a:rPr lang="en-US" dirty="0"/>
              <a:t>You pay low premiums</a:t>
            </a:r>
          </a:p>
          <a:p>
            <a:endParaRPr lang="en-US" dirty="0"/>
          </a:p>
          <a:p>
            <a:r>
              <a:rPr lang="en-US" dirty="0"/>
              <a:t>Expanded Delta Dental Option</a:t>
            </a:r>
          </a:p>
          <a:p>
            <a:endParaRPr lang="en-US" dirty="0"/>
          </a:p>
          <a:p>
            <a:r>
              <a:rPr lang="en-US" dirty="0"/>
              <a:t>Blue View Vision routine eye exams = $15</a:t>
            </a:r>
          </a:p>
          <a:p>
            <a:endParaRPr lang="en-US" dirty="0"/>
          </a:p>
          <a:p>
            <a:r>
              <a:rPr lang="en-US" dirty="0"/>
              <a:t>No Hearing or Out-of-Network available</a:t>
            </a:r>
          </a:p>
        </p:txBody>
      </p:sp>
      <p:sp>
        <p:nvSpPr>
          <p:cNvPr id="4" name="Slide Number Placeholder 3"/>
          <p:cNvSpPr>
            <a:spLocks noGrp="1"/>
          </p:cNvSpPr>
          <p:nvPr>
            <p:ph type="sldNum" sz="quarter" idx="12"/>
          </p:nvPr>
        </p:nvSpPr>
        <p:spPr/>
        <p:txBody>
          <a:bodyPr/>
          <a:lstStyle/>
          <a:p>
            <a:pPr>
              <a:defRPr/>
            </a:pPr>
            <a:fld id="{13E2363F-E4DB-4220-80C9-D7E70A2100F2}" type="slidenum">
              <a:rPr lang="en-US" altLang="en-US" smtClean="0"/>
              <a:pPr>
                <a:defRPr/>
              </a:pPr>
              <a:t>63</a:t>
            </a:fld>
            <a:endParaRPr lang="en-US" altLang="en-US"/>
          </a:p>
        </p:txBody>
      </p:sp>
      <p:sp>
        <p:nvSpPr>
          <p:cNvPr id="6" name="Date Placeholder 5">
            <a:extLst>
              <a:ext uri="{FF2B5EF4-FFF2-40B4-BE49-F238E27FC236}">
                <a16:creationId xmlns:a16="http://schemas.microsoft.com/office/drawing/2014/main" id="{F5C3A49D-A764-4479-A05B-9414C84F3180}"/>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88758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 HealthAware</a:t>
            </a:r>
          </a:p>
        </p:txBody>
      </p:sp>
      <p:sp>
        <p:nvSpPr>
          <p:cNvPr id="3" name="Content Placeholder 2"/>
          <p:cNvSpPr>
            <a:spLocks noGrp="1"/>
          </p:cNvSpPr>
          <p:nvPr>
            <p:ph idx="1"/>
          </p:nvPr>
        </p:nvSpPr>
        <p:spPr/>
        <p:txBody>
          <a:bodyPr/>
          <a:lstStyle/>
          <a:p>
            <a:r>
              <a:rPr lang="en-US" dirty="0"/>
              <a:t>Consumer-driven health plan</a:t>
            </a:r>
          </a:p>
          <a:p>
            <a:r>
              <a:rPr lang="en-US" dirty="0"/>
              <a:t>Includes a Health Reimbursement Arrangement (HRA) </a:t>
            </a:r>
          </a:p>
          <a:p>
            <a:pPr lvl="1"/>
            <a:r>
              <a:rPr lang="en-US" dirty="0"/>
              <a:t>Up to $600 for employee</a:t>
            </a:r>
          </a:p>
          <a:p>
            <a:pPr lvl="1"/>
            <a:r>
              <a:rPr lang="en-US" dirty="0"/>
              <a:t>Up to $1,200 for employee and spouse</a:t>
            </a:r>
          </a:p>
        </p:txBody>
      </p:sp>
      <p:sp>
        <p:nvSpPr>
          <p:cNvPr id="4" name="Slide Number Placeholder 3"/>
          <p:cNvSpPr>
            <a:spLocks noGrp="1"/>
          </p:cNvSpPr>
          <p:nvPr>
            <p:ph type="sldNum" sz="quarter" idx="12"/>
          </p:nvPr>
        </p:nvSpPr>
        <p:spPr/>
        <p:txBody>
          <a:bodyPr/>
          <a:lstStyle/>
          <a:p>
            <a:fld id="{3CD5B470-24F1-6744-BE88-730898E97D2D}" type="slidenum">
              <a:rPr lang="en-US" smtClean="0"/>
              <a:t>64</a:t>
            </a:fld>
            <a:endParaRPr lang="en-US"/>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922" y="4691648"/>
            <a:ext cx="2801242" cy="69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1F1D4FB9-7B8D-4AE1-A5F6-8FD8BDEE0CD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921534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HealthAware</a:t>
            </a:r>
          </a:p>
        </p:txBody>
      </p:sp>
      <p:sp>
        <p:nvSpPr>
          <p:cNvPr id="3" name="Slide Number Placeholder 2"/>
          <p:cNvSpPr>
            <a:spLocks noGrp="1"/>
          </p:cNvSpPr>
          <p:nvPr>
            <p:ph type="sldNum" sz="quarter" idx="12"/>
          </p:nvPr>
        </p:nvSpPr>
        <p:spPr/>
        <p:txBody>
          <a:bodyPr/>
          <a:lstStyle/>
          <a:p>
            <a:pPr>
              <a:defRPr/>
            </a:pPr>
            <a:fld id="{2C16C993-AC25-47E0-808F-F5B84DEF8072}" type="slidenum">
              <a:rPr lang="en-US" altLang="en-US" smtClean="0"/>
              <a:pPr>
                <a:defRPr/>
              </a:pPr>
              <a:t>65</a:t>
            </a:fld>
            <a:endParaRPr lang="en-US" altLang="en-US"/>
          </a:p>
        </p:txBody>
      </p:sp>
      <p:graphicFrame>
        <p:nvGraphicFramePr>
          <p:cNvPr id="4" name="Table 3"/>
          <p:cNvGraphicFramePr>
            <a:graphicFrameLocks noGrp="1"/>
          </p:cNvGraphicFramePr>
          <p:nvPr/>
        </p:nvGraphicFramePr>
        <p:xfrm>
          <a:off x="2817091" y="1417638"/>
          <a:ext cx="6557818" cy="50901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80221820"/>
                    </a:ext>
                  </a:extLst>
                </a:gridCol>
                <a:gridCol w="1659467">
                  <a:extLst>
                    <a:ext uri="{9D8B030D-6E8A-4147-A177-3AD203B41FA5}">
                      <a16:colId xmlns:a16="http://schemas.microsoft.com/office/drawing/2014/main" val="800961950"/>
                    </a:ext>
                  </a:extLst>
                </a:gridCol>
                <a:gridCol w="2189018">
                  <a:extLst>
                    <a:ext uri="{9D8B030D-6E8A-4147-A177-3AD203B41FA5}">
                      <a16:colId xmlns:a16="http://schemas.microsoft.com/office/drawing/2014/main" val="386884463"/>
                    </a:ext>
                  </a:extLst>
                </a:gridCol>
              </a:tblGrid>
              <a:tr h="203815">
                <a:tc>
                  <a:txBody>
                    <a:bodyPr/>
                    <a:lstStyle/>
                    <a:p>
                      <a:r>
                        <a:rPr lang="en-US" dirty="0"/>
                        <a:t>Enrollment Date</a:t>
                      </a:r>
                    </a:p>
                  </a:txBody>
                  <a:tcPr/>
                </a:tc>
                <a:tc>
                  <a:txBody>
                    <a:bodyPr/>
                    <a:lstStyle/>
                    <a:p>
                      <a:r>
                        <a:rPr lang="en-US" dirty="0"/>
                        <a:t>Proration Percentage</a:t>
                      </a:r>
                    </a:p>
                  </a:txBody>
                  <a:tcPr/>
                </a:tc>
                <a:tc>
                  <a:txBody>
                    <a:bodyPr/>
                    <a:lstStyle/>
                    <a:p>
                      <a:r>
                        <a:rPr lang="en-US" dirty="0"/>
                        <a:t>HRA Adjustment</a:t>
                      </a:r>
                    </a:p>
                  </a:txBody>
                  <a:tcPr/>
                </a:tc>
                <a:extLst>
                  <a:ext uri="{0D108BD9-81ED-4DB2-BD59-A6C34878D82A}">
                    <a16:rowId xmlns:a16="http://schemas.microsoft.com/office/drawing/2014/main" val="4137150961"/>
                  </a:ext>
                </a:extLst>
              </a:tr>
              <a:tr h="370840">
                <a:tc>
                  <a:txBody>
                    <a:bodyPr/>
                    <a:lstStyle/>
                    <a:p>
                      <a:pPr algn="ctr"/>
                      <a:r>
                        <a:rPr lang="en-US" dirty="0"/>
                        <a:t>July 1</a:t>
                      </a:r>
                    </a:p>
                  </a:txBody>
                  <a:tcPr/>
                </a:tc>
                <a:tc>
                  <a:txBody>
                    <a:bodyPr/>
                    <a:lstStyle/>
                    <a:p>
                      <a:pPr algn="ctr"/>
                      <a:r>
                        <a:rPr lang="en-US" dirty="0"/>
                        <a:t>100%</a:t>
                      </a:r>
                    </a:p>
                  </a:txBody>
                  <a:tcPr/>
                </a:tc>
                <a:tc>
                  <a:txBody>
                    <a:bodyPr/>
                    <a:lstStyle/>
                    <a:p>
                      <a:pPr algn="ctr"/>
                      <a:r>
                        <a:rPr lang="en-US" dirty="0"/>
                        <a:t>$600.00</a:t>
                      </a:r>
                    </a:p>
                  </a:txBody>
                  <a:tcPr/>
                </a:tc>
                <a:extLst>
                  <a:ext uri="{0D108BD9-81ED-4DB2-BD59-A6C34878D82A}">
                    <a16:rowId xmlns:a16="http://schemas.microsoft.com/office/drawing/2014/main" val="382870368"/>
                  </a:ext>
                </a:extLst>
              </a:tr>
              <a:tr h="370840">
                <a:tc>
                  <a:txBody>
                    <a:bodyPr/>
                    <a:lstStyle/>
                    <a:p>
                      <a:pPr algn="ctr"/>
                      <a:r>
                        <a:rPr lang="en-US" dirty="0"/>
                        <a:t>August</a:t>
                      </a:r>
                      <a:r>
                        <a:rPr lang="en-US" baseline="0" dirty="0"/>
                        <a:t> 1</a:t>
                      </a:r>
                      <a:endParaRPr lang="en-US" dirty="0"/>
                    </a:p>
                  </a:txBody>
                  <a:tcPr/>
                </a:tc>
                <a:tc>
                  <a:txBody>
                    <a:bodyPr/>
                    <a:lstStyle/>
                    <a:p>
                      <a:pPr algn="ctr"/>
                      <a:r>
                        <a:rPr lang="en-US" dirty="0"/>
                        <a:t>92%</a:t>
                      </a:r>
                    </a:p>
                  </a:txBody>
                  <a:tcPr/>
                </a:tc>
                <a:tc>
                  <a:txBody>
                    <a:bodyPr/>
                    <a:lstStyle/>
                    <a:p>
                      <a:pPr algn="ctr"/>
                      <a:r>
                        <a:rPr lang="en-US" dirty="0"/>
                        <a:t>$552.00</a:t>
                      </a:r>
                    </a:p>
                  </a:txBody>
                  <a:tcPr/>
                </a:tc>
                <a:extLst>
                  <a:ext uri="{0D108BD9-81ED-4DB2-BD59-A6C34878D82A}">
                    <a16:rowId xmlns:a16="http://schemas.microsoft.com/office/drawing/2014/main" val="2620648294"/>
                  </a:ext>
                </a:extLst>
              </a:tr>
              <a:tr h="370840">
                <a:tc>
                  <a:txBody>
                    <a:bodyPr/>
                    <a:lstStyle/>
                    <a:p>
                      <a:pPr algn="ctr"/>
                      <a:r>
                        <a:rPr lang="en-US" dirty="0"/>
                        <a:t>September</a:t>
                      </a:r>
                      <a:r>
                        <a:rPr lang="en-US" baseline="0" dirty="0"/>
                        <a:t> 1</a:t>
                      </a:r>
                      <a:endParaRPr lang="en-US" dirty="0"/>
                    </a:p>
                  </a:txBody>
                  <a:tcPr/>
                </a:tc>
                <a:tc>
                  <a:txBody>
                    <a:bodyPr/>
                    <a:lstStyle/>
                    <a:p>
                      <a:pPr algn="ctr"/>
                      <a:r>
                        <a:rPr lang="en-US" dirty="0"/>
                        <a:t>83%</a:t>
                      </a:r>
                    </a:p>
                  </a:txBody>
                  <a:tcPr/>
                </a:tc>
                <a:tc>
                  <a:txBody>
                    <a:bodyPr/>
                    <a:lstStyle/>
                    <a:p>
                      <a:pPr algn="ctr"/>
                      <a:r>
                        <a:rPr lang="en-US" dirty="0"/>
                        <a:t>$498.00</a:t>
                      </a:r>
                    </a:p>
                  </a:txBody>
                  <a:tcPr/>
                </a:tc>
                <a:extLst>
                  <a:ext uri="{0D108BD9-81ED-4DB2-BD59-A6C34878D82A}">
                    <a16:rowId xmlns:a16="http://schemas.microsoft.com/office/drawing/2014/main" val="802589588"/>
                  </a:ext>
                </a:extLst>
              </a:tr>
              <a:tr h="370840">
                <a:tc>
                  <a:txBody>
                    <a:bodyPr/>
                    <a:lstStyle/>
                    <a:p>
                      <a:pPr algn="ctr"/>
                      <a:r>
                        <a:rPr lang="en-US" dirty="0"/>
                        <a:t>October 1</a:t>
                      </a:r>
                    </a:p>
                  </a:txBody>
                  <a:tcPr/>
                </a:tc>
                <a:tc>
                  <a:txBody>
                    <a:bodyPr/>
                    <a:lstStyle/>
                    <a:p>
                      <a:pPr algn="ctr"/>
                      <a:r>
                        <a:rPr lang="en-US" dirty="0"/>
                        <a:t>75%</a:t>
                      </a:r>
                    </a:p>
                  </a:txBody>
                  <a:tcPr/>
                </a:tc>
                <a:tc>
                  <a:txBody>
                    <a:bodyPr/>
                    <a:lstStyle/>
                    <a:p>
                      <a:pPr algn="ctr"/>
                      <a:r>
                        <a:rPr lang="en-US" dirty="0"/>
                        <a:t>$450.00</a:t>
                      </a:r>
                    </a:p>
                  </a:txBody>
                  <a:tcPr/>
                </a:tc>
                <a:extLst>
                  <a:ext uri="{0D108BD9-81ED-4DB2-BD59-A6C34878D82A}">
                    <a16:rowId xmlns:a16="http://schemas.microsoft.com/office/drawing/2014/main" val="1125691850"/>
                  </a:ext>
                </a:extLst>
              </a:tr>
              <a:tr h="370840">
                <a:tc>
                  <a:txBody>
                    <a:bodyPr/>
                    <a:lstStyle/>
                    <a:p>
                      <a:pPr algn="ctr"/>
                      <a:r>
                        <a:rPr lang="en-US" dirty="0"/>
                        <a:t>November</a:t>
                      </a:r>
                      <a:r>
                        <a:rPr lang="en-US" baseline="0" dirty="0"/>
                        <a:t> 1</a:t>
                      </a:r>
                      <a:endParaRPr lang="en-US" dirty="0"/>
                    </a:p>
                  </a:txBody>
                  <a:tcPr/>
                </a:tc>
                <a:tc>
                  <a:txBody>
                    <a:bodyPr/>
                    <a:lstStyle/>
                    <a:p>
                      <a:pPr algn="ctr"/>
                      <a:r>
                        <a:rPr lang="en-US" dirty="0"/>
                        <a:t>67%</a:t>
                      </a:r>
                    </a:p>
                  </a:txBody>
                  <a:tcPr/>
                </a:tc>
                <a:tc>
                  <a:txBody>
                    <a:bodyPr/>
                    <a:lstStyle/>
                    <a:p>
                      <a:pPr algn="ctr"/>
                      <a:r>
                        <a:rPr lang="en-US" dirty="0"/>
                        <a:t>$402.00</a:t>
                      </a:r>
                    </a:p>
                  </a:txBody>
                  <a:tcPr/>
                </a:tc>
                <a:extLst>
                  <a:ext uri="{0D108BD9-81ED-4DB2-BD59-A6C34878D82A}">
                    <a16:rowId xmlns:a16="http://schemas.microsoft.com/office/drawing/2014/main" val="3654415915"/>
                  </a:ext>
                </a:extLst>
              </a:tr>
              <a:tr h="370840">
                <a:tc>
                  <a:txBody>
                    <a:bodyPr/>
                    <a:lstStyle/>
                    <a:p>
                      <a:pPr algn="ctr"/>
                      <a:r>
                        <a:rPr lang="en-US" dirty="0"/>
                        <a:t>December 1</a:t>
                      </a:r>
                    </a:p>
                  </a:txBody>
                  <a:tcPr/>
                </a:tc>
                <a:tc>
                  <a:txBody>
                    <a:bodyPr/>
                    <a:lstStyle/>
                    <a:p>
                      <a:pPr algn="ctr"/>
                      <a:r>
                        <a:rPr lang="en-US" dirty="0"/>
                        <a:t>58%</a:t>
                      </a:r>
                    </a:p>
                  </a:txBody>
                  <a:tcPr/>
                </a:tc>
                <a:tc>
                  <a:txBody>
                    <a:bodyPr/>
                    <a:lstStyle/>
                    <a:p>
                      <a:pPr algn="ctr"/>
                      <a:r>
                        <a:rPr lang="en-US" dirty="0"/>
                        <a:t>$348.00</a:t>
                      </a:r>
                    </a:p>
                  </a:txBody>
                  <a:tcPr/>
                </a:tc>
                <a:extLst>
                  <a:ext uri="{0D108BD9-81ED-4DB2-BD59-A6C34878D82A}">
                    <a16:rowId xmlns:a16="http://schemas.microsoft.com/office/drawing/2014/main" val="3861741973"/>
                  </a:ext>
                </a:extLst>
              </a:tr>
              <a:tr h="370840">
                <a:tc>
                  <a:txBody>
                    <a:bodyPr/>
                    <a:lstStyle/>
                    <a:p>
                      <a:pPr algn="ctr"/>
                      <a:r>
                        <a:rPr lang="en-US" dirty="0"/>
                        <a:t>January</a:t>
                      </a:r>
                      <a:r>
                        <a:rPr lang="en-US" baseline="0" dirty="0"/>
                        <a:t> 1</a:t>
                      </a:r>
                      <a:endParaRPr lang="en-US" dirty="0"/>
                    </a:p>
                  </a:txBody>
                  <a:tcPr/>
                </a:tc>
                <a:tc>
                  <a:txBody>
                    <a:bodyPr/>
                    <a:lstStyle/>
                    <a:p>
                      <a:pPr algn="ctr"/>
                      <a:r>
                        <a:rPr lang="en-US" dirty="0"/>
                        <a:t>50%</a:t>
                      </a:r>
                    </a:p>
                  </a:txBody>
                  <a:tcPr/>
                </a:tc>
                <a:tc>
                  <a:txBody>
                    <a:bodyPr/>
                    <a:lstStyle/>
                    <a:p>
                      <a:pPr algn="ctr"/>
                      <a:r>
                        <a:rPr lang="en-US" dirty="0"/>
                        <a:t>$300.00</a:t>
                      </a:r>
                    </a:p>
                  </a:txBody>
                  <a:tcPr/>
                </a:tc>
                <a:extLst>
                  <a:ext uri="{0D108BD9-81ED-4DB2-BD59-A6C34878D82A}">
                    <a16:rowId xmlns:a16="http://schemas.microsoft.com/office/drawing/2014/main" val="4219595691"/>
                  </a:ext>
                </a:extLst>
              </a:tr>
              <a:tr h="370840">
                <a:tc>
                  <a:txBody>
                    <a:bodyPr/>
                    <a:lstStyle/>
                    <a:p>
                      <a:pPr algn="ctr"/>
                      <a:r>
                        <a:rPr lang="en-US" dirty="0"/>
                        <a:t>February 1</a:t>
                      </a:r>
                    </a:p>
                  </a:txBody>
                  <a:tcPr/>
                </a:tc>
                <a:tc>
                  <a:txBody>
                    <a:bodyPr/>
                    <a:lstStyle/>
                    <a:p>
                      <a:pPr algn="ctr"/>
                      <a:r>
                        <a:rPr lang="en-US" dirty="0"/>
                        <a:t>42%</a:t>
                      </a:r>
                    </a:p>
                  </a:txBody>
                  <a:tcPr/>
                </a:tc>
                <a:tc>
                  <a:txBody>
                    <a:bodyPr/>
                    <a:lstStyle/>
                    <a:p>
                      <a:pPr algn="ctr"/>
                      <a:r>
                        <a:rPr lang="en-US" dirty="0"/>
                        <a:t>$252.00</a:t>
                      </a:r>
                    </a:p>
                  </a:txBody>
                  <a:tcPr/>
                </a:tc>
                <a:extLst>
                  <a:ext uri="{0D108BD9-81ED-4DB2-BD59-A6C34878D82A}">
                    <a16:rowId xmlns:a16="http://schemas.microsoft.com/office/drawing/2014/main" val="893610491"/>
                  </a:ext>
                </a:extLst>
              </a:tr>
              <a:tr h="370840">
                <a:tc>
                  <a:txBody>
                    <a:bodyPr/>
                    <a:lstStyle/>
                    <a:p>
                      <a:pPr algn="ctr"/>
                      <a:r>
                        <a:rPr lang="en-US" dirty="0"/>
                        <a:t>March 1</a:t>
                      </a:r>
                    </a:p>
                  </a:txBody>
                  <a:tcPr/>
                </a:tc>
                <a:tc>
                  <a:txBody>
                    <a:bodyPr/>
                    <a:lstStyle/>
                    <a:p>
                      <a:pPr algn="ctr"/>
                      <a:r>
                        <a:rPr lang="en-US" dirty="0"/>
                        <a:t>33%</a:t>
                      </a:r>
                    </a:p>
                  </a:txBody>
                  <a:tcPr/>
                </a:tc>
                <a:tc>
                  <a:txBody>
                    <a:bodyPr/>
                    <a:lstStyle/>
                    <a:p>
                      <a:pPr algn="ctr"/>
                      <a:r>
                        <a:rPr lang="en-US" dirty="0"/>
                        <a:t>$198.00</a:t>
                      </a:r>
                    </a:p>
                  </a:txBody>
                  <a:tcPr/>
                </a:tc>
                <a:extLst>
                  <a:ext uri="{0D108BD9-81ED-4DB2-BD59-A6C34878D82A}">
                    <a16:rowId xmlns:a16="http://schemas.microsoft.com/office/drawing/2014/main" val="605981724"/>
                  </a:ext>
                </a:extLst>
              </a:tr>
              <a:tr h="370840">
                <a:tc>
                  <a:txBody>
                    <a:bodyPr/>
                    <a:lstStyle/>
                    <a:p>
                      <a:pPr algn="ctr"/>
                      <a:r>
                        <a:rPr lang="en-US" dirty="0"/>
                        <a:t>April</a:t>
                      </a:r>
                      <a:r>
                        <a:rPr lang="en-US" baseline="0" dirty="0"/>
                        <a:t> 1</a:t>
                      </a:r>
                      <a:endParaRPr lang="en-US" dirty="0"/>
                    </a:p>
                  </a:txBody>
                  <a:tcPr/>
                </a:tc>
                <a:tc>
                  <a:txBody>
                    <a:bodyPr/>
                    <a:lstStyle/>
                    <a:p>
                      <a:pPr algn="ctr"/>
                      <a:r>
                        <a:rPr lang="en-US" dirty="0"/>
                        <a:t>25%</a:t>
                      </a:r>
                    </a:p>
                  </a:txBody>
                  <a:tcPr/>
                </a:tc>
                <a:tc>
                  <a:txBody>
                    <a:bodyPr/>
                    <a:lstStyle/>
                    <a:p>
                      <a:pPr algn="ctr"/>
                      <a:r>
                        <a:rPr lang="en-US" dirty="0"/>
                        <a:t>$150.00</a:t>
                      </a:r>
                    </a:p>
                  </a:txBody>
                  <a:tcPr/>
                </a:tc>
                <a:extLst>
                  <a:ext uri="{0D108BD9-81ED-4DB2-BD59-A6C34878D82A}">
                    <a16:rowId xmlns:a16="http://schemas.microsoft.com/office/drawing/2014/main" val="2667867734"/>
                  </a:ext>
                </a:extLst>
              </a:tr>
              <a:tr h="370840">
                <a:tc>
                  <a:txBody>
                    <a:bodyPr/>
                    <a:lstStyle/>
                    <a:p>
                      <a:pPr algn="ctr"/>
                      <a:r>
                        <a:rPr lang="en-US" dirty="0"/>
                        <a:t>May 1</a:t>
                      </a:r>
                    </a:p>
                  </a:txBody>
                  <a:tcPr/>
                </a:tc>
                <a:tc>
                  <a:txBody>
                    <a:bodyPr/>
                    <a:lstStyle/>
                    <a:p>
                      <a:pPr algn="ctr"/>
                      <a:r>
                        <a:rPr lang="en-US" dirty="0"/>
                        <a:t>17%</a:t>
                      </a:r>
                    </a:p>
                  </a:txBody>
                  <a:tcPr/>
                </a:tc>
                <a:tc>
                  <a:txBody>
                    <a:bodyPr/>
                    <a:lstStyle/>
                    <a:p>
                      <a:pPr algn="ctr"/>
                      <a:r>
                        <a:rPr lang="en-US" dirty="0"/>
                        <a:t>$102.00</a:t>
                      </a:r>
                    </a:p>
                  </a:txBody>
                  <a:tcPr/>
                </a:tc>
                <a:extLst>
                  <a:ext uri="{0D108BD9-81ED-4DB2-BD59-A6C34878D82A}">
                    <a16:rowId xmlns:a16="http://schemas.microsoft.com/office/drawing/2014/main" val="2663837701"/>
                  </a:ext>
                </a:extLst>
              </a:tr>
              <a:tr h="370840">
                <a:tc>
                  <a:txBody>
                    <a:bodyPr/>
                    <a:lstStyle/>
                    <a:p>
                      <a:pPr algn="ctr"/>
                      <a:r>
                        <a:rPr lang="en-US" dirty="0"/>
                        <a:t>June 1</a:t>
                      </a:r>
                    </a:p>
                  </a:txBody>
                  <a:tcPr/>
                </a:tc>
                <a:tc>
                  <a:txBody>
                    <a:bodyPr/>
                    <a:lstStyle/>
                    <a:p>
                      <a:pPr algn="ctr"/>
                      <a:r>
                        <a:rPr lang="en-US" dirty="0"/>
                        <a:t>8%</a:t>
                      </a:r>
                    </a:p>
                  </a:txBody>
                  <a:tcPr/>
                </a:tc>
                <a:tc>
                  <a:txBody>
                    <a:bodyPr/>
                    <a:lstStyle/>
                    <a:p>
                      <a:pPr algn="ctr"/>
                      <a:r>
                        <a:rPr lang="en-US" dirty="0"/>
                        <a:t>$48.00</a:t>
                      </a:r>
                    </a:p>
                  </a:txBody>
                  <a:tcPr/>
                </a:tc>
                <a:extLst>
                  <a:ext uri="{0D108BD9-81ED-4DB2-BD59-A6C34878D82A}">
                    <a16:rowId xmlns:a16="http://schemas.microsoft.com/office/drawing/2014/main" val="454042627"/>
                  </a:ext>
                </a:extLst>
              </a:tr>
            </a:tbl>
          </a:graphicData>
        </a:graphic>
      </p:graphicFrame>
      <p:sp>
        <p:nvSpPr>
          <p:cNvPr id="7" name="Date Placeholder 6">
            <a:extLst>
              <a:ext uri="{FF2B5EF4-FFF2-40B4-BE49-F238E27FC236}">
                <a16:creationId xmlns:a16="http://schemas.microsoft.com/office/drawing/2014/main" id="{4A4BD653-2A6A-4CBF-B884-896706DC9AF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973533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US" dirty="0"/>
              <a:t>COVA HealthAware</a:t>
            </a:r>
            <a:endParaRPr lang="en-US" altLang="en-US" dirty="0">
              <a:effectLst>
                <a:outerShdw blurRad="38100" dist="38100" dir="2700000" algn="tl">
                  <a:srgbClr val="000000"/>
                </a:outerShdw>
              </a:effectLst>
            </a:endParaRPr>
          </a:p>
        </p:txBody>
      </p:sp>
      <p:graphicFrame>
        <p:nvGraphicFramePr>
          <p:cNvPr id="5" name="Content Placeholder 4"/>
          <p:cNvGraphicFramePr>
            <a:graphicFrameLocks noGrp="1"/>
          </p:cNvGraphicFramePr>
          <p:nvPr>
            <p:ph idx="1"/>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tc>
                  <a:txBody>
                    <a:bodyPr/>
                    <a:lstStyle/>
                    <a:p>
                      <a:r>
                        <a:rPr lang="en-US" sz="2400" dirty="0"/>
                        <a:t>20% after deductible</a:t>
                      </a:r>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66</a:t>
            </a:fld>
            <a:endParaRPr lang="en-US"/>
          </a:p>
        </p:txBody>
      </p:sp>
      <p:sp>
        <p:nvSpPr>
          <p:cNvPr id="6" name="Date Placeholder 5">
            <a:extLst>
              <a:ext uri="{FF2B5EF4-FFF2-40B4-BE49-F238E27FC236}">
                <a16:creationId xmlns:a16="http://schemas.microsoft.com/office/drawing/2014/main" id="{D806879D-853B-403F-8AF7-A376D51FDAA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659678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Plans: COVA HealthAware Highlights</a:t>
            </a:r>
          </a:p>
        </p:txBody>
      </p:sp>
      <p:sp>
        <p:nvSpPr>
          <p:cNvPr id="3" name="Content Placeholder 2"/>
          <p:cNvSpPr>
            <a:spLocks noGrp="1"/>
          </p:cNvSpPr>
          <p:nvPr>
            <p:ph idx="1"/>
          </p:nvPr>
        </p:nvSpPr>
        <p:spPr/>
        <p:txBody>
          <a:bodyPr/>
          <a:lstStyle/>
          <a:p>
            <a:r>
              <a:rPr lang="en-US" dirty="0"/>
              <a:t>Pharmacy</a:t>
            </a:r>
          </a:p>
          <a:p>
            <a:pPr lvl="1"/>
            <a:r>
              <a:rPr lang="en-US" dirty="0"/>
              <a:t>HRA covers pharmacy expenses</a:t>
            </a:r>
          </a:p>
          <a:p>
            <a:pPr lvl="1"/>
            <a:r>
              <a:rPr lang="en-US" dirty="0"/>
              <a:t>Retail and Mail Order</a:t>
            </a:r>
          </a:p>
          <a:p>
            <a:pPr lvl="1"/>
            <a:r>
              <a:rPr lang="en-US" dirty="0"/>
              <a:t>Some free generic and preferred brands</a:t>
            </a:r>
          </a:p>
          <a:p>
            <a:endParaRPr lang="en-US" dirty="0"/>
          </a:p>
          <a:p>
            <a:r>
              <a:rPr lang="en-US" dirty="0"/>
              <a:t>Vision &amp; Hearing – Basic &amp; Expanded</a:t>
            </a:r>
          </a:p>
          <a:p>
            <a:endParaRPr lang="en-US" dirty="0"/>
          </a:p>
          <a:p>
            <a:r>
              <a:rPr lang="en-US" dirty="0"/>
              <a:t>Out-of-Network Coverage</a:t>
            </a:r>
          </a:p>
        </p:txBody>
      </p:sp>
      <p:sp>
        <p:nvSpPr>
          <p:cNvPr id="4" name="Slide Number Placeholder 3"/>
          <p:cNvSpPr>
            <a:spLocks noGrp="1"/>
          </p:cNvSpPr>
          <p:nvPr>
            <p:ph type="sldNum" sz="quarter" idx="12"/>
          </p:nvPr>
        </p:nvSpPr>
        <p:spPr/>
        <p:txBody>
          <a:bodyPr/>
          <a:lstStyle/>
          <a:p>
            <a:fld id="{3CD5B470-24F1-6744-BE88-730898E97D2D}" type="slidenum">
              <a:rPr lang="en-US" smtClean="0"/>
              <a:t>67</a:t>
            </a:fld>
            <a:endParaRPr lang="en-US"/>
          </a:p>
        </p:txBody>
      </p:sp>
      <p:sp>
        <p:nvSpPr>
          <p:cNvPr id="6" name="Date Placeholder 5">
            <a:extLst>
              <a:ext uri="{FF2B5EF4-FFF2-40B4-BE49-F238E27FC236}">
                <a16:creationId xmlns:a16="http://schemas.microsoft.com/office/drawing/2014/main" id="{6758F57E-88D3-4AAB-8DFF-40572F7C4BDC}"/>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836760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COVA HealthAware</a:t>
            </a:r>
          </a:p>
        </p:txBody>
      </p:sp>
      <p:sp>
        <p:nvSpPr>
          <p:cNvPr id="3" name="Content Placeholder 2"/>
          <p:cNvSpPr>
            <a:spLocks noGrp="1"/>
          </p:cNvSpPr>
          <p:nvPr>
            <p:ph idx="1"/>
          </p:nvPr>
        </p:nvSpPr>
        <p:spPr/>
        <p:txBody>
          <a:bodyPr>
            <a:normAutofit/>
          </a:bodyPr>
          <a:lstStyle/>
          <a:p>
            <a:r>
              <a:rPr lang="en-US" dirty="0"/>
              <a:t>Earn HRA funds – Healthy Activities “Do Rights”</a:t>
            </a:r>
          </a:p>
          <a:p>
            <a:r>
              <a:rPr lang="en-US" dirty="0"/>
              <a:t>$150 maximum</a:t>
            </a:r>
          </a:p>
          <a:p>
            <a:r>
              <a:rPr lang="en-US" dirty="0"/>
              <a:t>Do Rights include:</a:t>
            </a:r>
          </a:p>
          <a:p>
            <a:pPr lvl="1"/>
            <a:r>
              <a:rPr lang="en-US" dirty="0"/>
              <a:t>Routine exams</a:t>
            </a:r>
          </a:p>
          <a:p>
            <a:pPr lvl="1"/>
            <a:r>
              <a:rPr lang="en-US" dirty="0"/>
              <a:t>Use </a:t>
            </a:r>
            <a:r>
              <a:rPr lang="en-US" dirty="0" err="1"/>
              <a:t>MyActiveHealth</a:t>
            </a:r>
            <a:r>
              <a:rPr lang="en-US" dirty="0"/>
              <a:t> Tracker</a:t>
            </a:r>
          </a:p>
          <a:p>
            <a:pPr lvl="1"/>
            <a:r>
              <a:rPr lang="en-US" dirty="0"/>
              <a:t>Flu Shot</a:t>
            </a:r>
          </a:p>
          <a:p>
            <a:pPr lvl="1"/>
            <a:r>
              <a:rPr lang="en-US" dirty="0"/>
              <a:t>Completing Coaching Module</a:t>
            </a:r>
          </a:p>
          <a:p>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68</a:t>
            </a:fld>
            <a:endParaRPr lang="en-US"/>
          </a:p>
        </p:txBody>
      </p:sp>
      <p:sp>
        <p:nvSpPr>
          <p:cNvPr id="6" name="Date Placeholder 5">
            <a:extLst>
              <a:ext uri="{FF2B5EF4-FFF2-40B4-BE49-F238E27FC236}">
                <a16:creationId xmlns:a16="http://schemas.microsoft.com/office/drawing/2014/main" id="{82FB86F5-C9C4-4864-80CF-9A7230E9B53E}"/>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895488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Content Placeholder 2"/>
          <p:cNvSpPr>
            <a:spLocks noGrp="1"/>
          </p:cNvSpPr>
          <p:nvPr>
            <p:ph idx="1"/>
          </p:nvPr>
        </p:nvSpPr>
        <p:spPr/>
        <p:txBody>
          <a:bodyPr>
            <a:normAutofit fontScale="92500"/>
          </a:bodyPr>
          <a:lstStyle/>
          <a:p>
            <a:pPr>
              <a:lnSpc>
                <a:spcPct val="200000"/>
              </a:lnSpc>
            </a:pPr>
            <a:r>
              <a:rPr lang="en-US" dirty="0"/>
              <a:t>Regional – Hampton Roads coverage area</a:t>
            </a:r>
          </a:p>
          <a:p>
            <a:pPr>
              <a:lnSpc>
                <a:spcPct val="200000"/>
              </a:lnSpc>
            </a:pPr>
            <a:r>
              <a:rPr lang="en-US" dirty="0"/>
              <a:t>26,000 providers</a:t>
            </a:r>
          </a:p>
          <a:p>
            <a:pPr>
              <a:lnSpc>
                <a:spcPct val="200000"/>
              </a:lnSpc>
            </a:pPr>
            <a:r>
              <a:rPr lang="en-US" dirty="0"/>
              <a:t>Sentara Quality Care, Riverside Health &amp; TMPG Networks</a:t>
            </a:r>
          </a:p>
          <a:p>
            <a:pPr>
              <a:lnSpc>
                <a:spcPct val="200000"/>
              </a:lnSpc>
            </a:pPr>
            <a:r>
              <a:rPr lang="en-US" dirty="0"/>
              <a:t>Referral-less HMO/No Out-of-Network except Children</a:t>
            </a:r>
          </a:p>
        </p:txBody>
      </p:sp>
      <p:sp>
        <p:nvSpPr>
          <p:cNvPr id="4" name="Slide Number Placeholder 3"/>
          <p:cNvSpPr>
            <a:spLocks noGrp="1"/>
          </p:cNvSpPr>
          <p:nvPr>
            <p:ph type="sldNum" sz="quarter" idx="12"/>
          </p:nvPr>
        </p:nvSpPr>
        <p:spPr/>
        <p:txBody>
          <a:bodyPr/>
          <a:lstStyle/>
          <a:p>
            <a:fld id="{3CD5B470-24F1-6744-BE88-730898E97D2D}" type="slidenum">
              <a:rPr lang="en-US" smtClean="0"/>
              <a:t>69</a:t>
            </a:fld>
            <a:endParaRPr lang="en-US"/>
          </a:p>
        </p:txBody>
      </p:sp>
      <p:pic>
        <p:nvPicPr>
          <p:cNvPr id="5" name="Picture 37" descr="Optima Health - A Service of Sentar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696" y="2243297"/>
            <a:ext cx="2636704" cy="7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2AA3C1D5-FEBC-4417-8DE0-A04A4AFC8C1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8156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518" y="1930400"/>
            <a:ext cx="10829581" cy="4927600"/>
          </a:xfrm>
        </p:spPr>
        <p:txBody>
          <a:bodyPr>
            <a:normAutofit/>
          </a:bodyPr>
          <a:lstStyle/>
          <a:p>
            <a:pPr marL="0" indent="0">
              <a:buNone/>
            </a:pPr>
            <a:r>
              <a:rPr lang="en-US" altLang="en-US" sz="3200" b="1" dirty="0"/>
              <a:t>Change of address</a:t>
            </a:r>
          </a:p>
          <a:p>
            <a:pPr lvl="1"/>
            <a:r>
              <a:rPr lang="en-US" altLang="en-US" sz="3200" dirty="0"/>
              <a:t>Use Banner Self-Service</a:t>
            </a:r>
          </a:p>
          <a:p>
            <a:pPr marL="457200" lvl="1" indent="0">
              <a:buNone/>
            </a:pPr>
            <a:endParaRPr lang="en-US" altLang="en-US" sz="3200" dirty="0"/>
          </a:p>
          <a:p>
            <a:pPr marL="0" indent="0">
              <a:buNone/>
            </a:pPr>
            <a:r>
              <a:rPr lang="en-US" altLang="en-US" b="1" dirty="0"/>
              <a:t>Change of name</a:t>
            </a:r>
          </a:p>
          <a:p>
            <a:pPr lvl="1"/>
            <a:r>
              <a:rPr lang="en-US" altLang="en-US" sz="3200" dirty="0"/>
              <a:t>Copy of new social security card required to be seen by UHR along with a Change of Name form which is available on the UHR website</a:t>
            </a:r>
          </a:p>
          <a:p>
            <a:endParaRPr lang="en-US" dirty="0"/>
          </a:p>
        </p:txBody>
      </p:sp>
      <p:sp>
        <p:nvSpPr>
          <p:cNvPr id="6"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2"/>
                </a:solidFill>
                <a:latin typeface="Arial"/>
                <a:ea typeface="+mj-ea"/>
                <a:cs typeface="Arial"/>
              </a:defRPr>
            </a:lvl1pPr>
            <a:lvl2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defTabSz="457200"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dirty="0"/>
              <a:t>Getting Started – Online Tools</a:t>
            </a:r>
          </a:p>
        </p:txBody>
      </p:sp>
      <p:sp>
        <p:nvSpPr>
          <p:cNvPr id="2" name="Slide Number Placeholder 1"/>
          <p:cNvSpPr>
            <a:spLocks noGrp="1"/>
          </p:cNvSpPr>
          <p:nvPr>
            <p:ph type="sldNum" sz="quarter" idx="12"/>
          </p:nvPr>
        </p:nvSpPr>
        <p:spPr/>
        <p:txBody>
          <a:bodyPr/>
          <a:lstStyle/>
          <a:p>
            <a:pPr>
              <a:defRPr/>
            </a:pPr>
            <a:fld id="{73F7EFFD-D921-472C-A219-3FDF38A95784}" type="slidenum">
              <a:rPr lang="en-US" altLang="en-US" smtClean="0"/>
              <a:pPr>
                <a:defRPr/>
              </a:pPr>
              <a:t>7</a:t>
            </a:fld>
            <a:endParaRPr lang="en-US" altLang="en-US"/>
          </a:p>
        </p:txBody>
      </p:sp>
      <p:sp>
        <p:nvSpPr>
          <p:cNvPr id="5" name="Date Placeholder 4">
            <a:extLst>
              <a:ext uri="{FF2B5EF4-FFF2-40B4-BE49-F238E27FC236}">
                <a16:creationId xmlns:a16="http://schemas.microsoft.com/office/drawing/2014/main" id="{7CE5BC9C-1512-4727-A337-06085F40B48F}"/>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23060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Slide Number Placeholder 2"/>
          <p:cNvSpPr>
            <a:spLocks noGrp="1"/>
          </p:cNvSpPr>
          <p:nvPr>
            <p:ph type="sldNum" sz="quarter" idx="12"/>
          </p:nvPr>
        </p:nvSpPr>
        <p:spPr/>
        <p:txBody>
          <a:bodyPr/>
          <a:lstStyle/>
          <a:p>
            <a:pPr>
              <a:defRPr/>
            </a:pPr>
            <a:fld id="{2C16C993-AC25-47E0-808F-F5B84DEF8072}" type="slidenum">
              <a:rPr lang="en-US" altLang="en-US" smtClean="0"/>
              <a:pPr>
                <a:defRPr/>
              </a:pPr>
              <a:t>70</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933" y="1320372"/>
            <a:ext cx="7994072" cy="4914519"/>
          </a:xfrm>
          <a:prstGeom prst="rect">
            <a:avLst/>
          </a:prstGeom>
        </p:spPr>
      </p:pic>
      <p:sp>
        <p:nvSpPr>
          <p:cNvPr id="7" name="Date Placeholder 6">
            <a:extLst>
              <a:ext uri="{FF2B5EF4-FFF2-40B4-BE49-F238E27FC236}">
                <a16:creationId xmlns:a16="http://schemas.microsoft.com/office/drawing/2014/main" id="{8783EE31-2D15-4487-B7B1-3DC9E74E1249}"/>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35378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Medical Plans: OPTIMA Health HMO</a:t>
            </a:r>
          </a:p>
        </p:txBody>
      </p:sp>
      <p:sp>
        <p:nvSpPr>
          <p:cNvPr id="54275" name="Content Placeholder 2"/>
          <p:cNvSpPr>
            <a:spLocks noGrp="1"/>
          </p:cNvSpPr>
          <p:nvPr>
            <p:ph idx="1"/>
          </p:nvPr>
        </p:nvSpPr>
        <p:spPr/>
        <p:txBody>
          <a:bodyPr/>
          <a:lstStyle/>
          <a:p>
            <a:pPr>
              <a:defRPr/>
            </a:pPr>
            <a:r>
              <a:rPr lang="en-US" altLang="en-US" b="1" dirty="0">
                <a:latin typeface="Arial" panose="020B0604020202020204" pitchFamily="34" charset="0"/>
                <a:cs typeface="Arial" panose="020B0604020202020204" pitchFamily="34" charset="0"/>
              </a:rPr>
              <a:t>No out-of-network provided</a:t>
            </a:r>
          </a:p>
          <a:p>
            <a:pPr lvl="1">
              <a:defRPr/>
            </a:pPr>
            <a:r>
              <a:rPr lang="en-US" altLang="en-US" dirty="0">
                <a:latin typeface="Arial" panose="020B0604020202020204" pitchFamily="34" charset="0"/>
                <a:cs typeface="Arial" panose="020B0604020202020204" pitchFamily="34" charset="0"/>
              </a:rPr>
              <a:t>Except emergencies over 100 miles from residence</a:t>
            </a:r>
          </a:p>
          <a:p>
            <a:pPr lvl="1">
              <a:defRPr/>
            </a:pPr>
            <a:endParaRPr lang="en-US" altLang="en-US" sz="3200"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Coverage only provided in 17 cities and counties</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Out of Area Dependent Program provides coverage to dependent children who live outside of service area</a:t>
            </a:r>
          </a:p>
          <a:p>
            <a:pPr>
              <a:defRPr/>
            </a:pPr>
            <a:endParaRPr lang="en-US" altLang="en-US" sz="2000" dirty="0">
              <a:latin typeface="Arial" panose="020B0604020202020204" pitchFamily="34" charset="0"/>
              <a:cs typeface="Arial" panose="020B0604020202020204" pitchFamily="34" charset="0"/>
            </a:endParaRPr>
          </a:p>
          <a:p>
            <a:pPr>
              <a:defRPr/>
            </a:pPr>
            <a:endParaRPr lang="en-US" altLang="en-US" sz="2000" dirty="0">
              <a:latin typeface="Arial" panose="020B0604020202020204" pitchFamily="34" charset="0"/>
              <a:cs typeface="Arial" panose="020B0604020202020204" pitchFamily="34" charset="0"/>
            </a:endParaRPr>
          </a:p>
          <a:p>
            <a:pPr>
              <a:defRPr/>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71</a:t>
            </a:fld>
            <a:endParaRPr lang="en-US" altLang="en-US"/>
          </a:p>
        </p:txBody>
      </p:sp>
      <p:sp>
        <p:nvSpPr>
          <p:cNvPr id="4" name="Date Placeholder 3">
            <a:extLst>
              <a:ext uri="{FF2B5EF4-FFF2-40B4-BE49-F238E27FC236}">
                <a16:creationId xmlns:a16="http://schemas.microsoft.com/office/drawing/2014/main" id="{E1C44CC3-EF8E-4B04-B478-B901128C53E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4130760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sp>
        <p:nvSpPr>
          <p:cNvPr id="3" name="Content Placeholder 2"/>
          <p:cNvSpPr>
            <a:spLocks noGrp="1"/>
          </p:cNvSpPr>
          <p:nvPr>
            <p:ph idx="1"/>
          </p:nvPr>
        </p:nvSpPr>
        <p:spPr/>
        <p:txBody>
          <a:bodyPr/>
          <a:lstStyle/>
          <a:p>
            <a:r>
              <a:rPr lang="en-US" dirty="0"/>
              <a:t>Includes Expanded Dental</a:t>
            </a:r>
          </a:p>
          <a:p>
            <a:pPr lvl="1"/>
            <a:r>
              <a:rPr lang="en-US" dirty="0"/>
              <a:t>Dominion National </a:t>
            </a:r>
          </a:p>
          <a:p>
            <a:pPr lvl="1"/>
            <a:endParaRPr lang="en-US" dirty="0"/>
          </a:p>
          <a:p>
            <a:r>
              <a:rPr lang="en-US" dirty="0"/>
              <a:t>Includes Vision</a:t>
            </a:r>
          </a:p>
          <a:p>
            <a:pPr lvl="1"/>
            <a:r>
              <a:rPr lang="en-US" dirty="0"/>
              <a:t>EyeMed</a:t>
            </a:r>
          </a:p>
          <a:p>
            <a:pPr marL="457200" lvl="1" indent="0">
              <a:buNone/>
            </a:pPr>
            <a:endParaRPr lang="en-US" dirty="0"/>
          </a:p>
        </p:txBody>
      </p:sp>
      <p:sp>
        <p:nvSpPr>
          <p:cNvPr id="4" name="Slide Number Placeholder 3"/>
          <p:cNvSpPr>
            <a:spLocks noGrp="1"/>
          </p:cNvSpPr>
          <p:nvPr>
            <p:ph type="sldNum" sz="quarter" idx="12"/>
          </p:nvPr>
        </p:nvSpPr>
        <p:spPr/>
        <p:txBody>
          <a:bodyPr/>
          <a:lstStyle/>
          <a:p>
            <a:fld id="{3CD5B470-24F1-6744-BE88-730898E97D2D}" type="slidenum">
              <a:rPr lang="en-US" smtClean="0"/>
              <a:t>72</a:t>
            </a:fld>
            <a:endParaRPr lang="en-US"/>
          </a:p>
        </p:txBody>
      </p:sp>
      <p:sp>
        <p:nvSpPr>
          <p:cNvPr id="6" name="Date Placeholder 5">
            <a:extLst>
              <a:ext uri="{FF2B5EF4-FFF2-40B4-BE49-F238E27FC236}">
                <a16:creationId xmlns:a16="http://schemas.microsoft.com/office/drawing/2014/main" id="{59F8C10D-985B-4B50-A7DD-60F48FEC19F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423013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Plans: OPTIMA HEALTH HMO</a:t>
            </a:r>
          </a:p>
        </p:txBody>
      </p:sp>
      <p:graphicFrame>
        <p:nvGraphicFramePr>
          <p:cNvPr id="5" name="Content Placeholder 4"/>
          <p:cNvGraphicFramePr>
            <a:graphicFrameLocks noGrp="1"/>
          </p:cNvGraphicFramePr>
          <p:nvPr>
            <p:ph idx="1"/>
          </p:nvPr>
        </p:nvGraphicFramePr>
        <p:xfrm>
          <a:off x="609600" y="1600200"/>
          <a:ext cx="10972798" cy="3899201"/>
        </p:xfrm>
        <a:graphic>
          <a:graphicData uri="http://schemas.openxmlformats.org/drawingml/2006/table">
            <a:tbl>
              <a:tblPr firstRow="1" bandRow="1">
                <a:tableStyleId>{5C22544A-7EE6-4342-B048-85BDC9FD1C3A}</a:tableStyleId>
              </a:tblPr>
              <a:tblGrid>
                <a:gridCol w="2478003">
                  <a:extLst>
                    <a:ext uri="{9D8B030D-6E8A-4147-A177-3AD203B41FA5}">
                      <a16:colId xmlns:a16="http://schemas.microsoft.com/office/drawing/2014/main" val="1874853338"/>
                    </a:ext>
                  </a:extLst>
                </a:gridCol>
                <a:gridCol w="3046676">
                  <a:extLst>
                    <a:ext uri="{9D8B030D-6E8A-4147-A177-3AD203B41FA5}">
                      <a16:colId xmlns:a16="http://schemas.microsoft.com/office/drawing/2014/main" val="13285798"/>
                    </a:ext>
                  </a:extLst>
                </a:gridCol>
                <a:gridCol w="2966269">
                  <a:extLst>
                    <a:ext uri="{9D8B030D-6E8A-4147-A177-3AD203B41FA5}">
                      <a16:colId xmlns:a16="http://schemas.microsoft.com/office/drawing/2014/main" val="3314240912"/>
                    </a:ext>
                  </a:extLst>
                </a:gridCol>
                <a:gridCol w="2481850">
                  <a:extLst>
                    <a:ext uri="{9D8B030D-6E8A-4147-A177-3AD203B41FA5}">
                      <a16:colId xmlns:a16="http://schemas.microsoft.com/office/drawing/2014/main" val="2946638567"/>
                    </a:ext>
                  </a:extLst>
                </a:gridCol>
              </a:tblGrid>
              <a:tr h="1405666">
                <a:tc>
                  <a:txBody>
                    <a:bodyPr/>
                    <a:lstStyle/>
                    <a:p>
                      <a:r>
                        <a:rPr lang="en-US" sz="2400" dirty="0"/>
                        <a:t>Primary Care</a:t>
                      </a:r>
                    </a:p>
                  </a:txBody>
                  <a:tcPr/>
                </a:tc>
                <a:tc>
                  <a:txBody>
                    <a:bodyPr/>
                    <a:lstStyle/>
                    <a:p>
                      <a:r>
                        <a:rPr lang="en-US" sz="2400" dirty="0"/>
                        <a:t>Specialty</a:t>
                      </a:r>
                      <a:r>
                        <a:rPr lang="en-US" sz="2400" baseline="0" dirty="0"/>
                        <a:t> Care</a:t>
                      </a:r>
                      <a:endParaRPr lang="en-US" sz="2400" dirty="0"/>
                    </a:p>
                  </a:txBody>
                  <a:tcPr/>
                </a:tc>
                <a:tc>
                  <a:txBody>
                    <a:bodyPr/>
                    <a:lstStyle/>
                    <a:p>
                      <a:r>
                        <a:rPr lang="en-US" sz="2400" dirty="0"/>
                        <a:t>In</a:t>
                      </a:r>
                      <a:r>
                        <a:rPr lang="en-US" sz="2400" baseline="0" dirty="0"/>
                        <a:t> </a:t>
                      </a:r>
                      <a:r>
                        <a:rPr lang="en-US" sz="2400" dirty="0"/>
                        <a:t>Patient Hospital</a:t>
                      </a:r>
                    </a:p>
                  </a:txBody>
                  <a:tcPr/>
                </a:tc>
                <a:tc>
                  <a:txBody>
                    <a:bodyPr/>
                    <a:lstStyle/>
                    <a:p>
                      <a:r>
                        <a:rPr lang="en-US" sz="2400" dirty="0"/>
                        <a:t>Emergency</a:t>
                      </a:r>
                      <a:r>
                        <a:rPr lang="en-US" sz="2400" baseline="0" dirty="0"/>
                        <a:t> Room</a:t>
                      </a:r>
                      <a:endParaRPr lang="en-US" sz="2400" dirty="0"/>
                    </a:p>
                  </a:txBody>
                  <a:tcPr/>
                </a:tc>
                <a:extLst>
                  <a:ext uri="{0D108BD9-81ED-4DB2-BD59-A6C34878D82A}">
                    <a16:rowId xmlns:a16="http://schemas.microsoft.com/office/drawing/2014/main" val="1630251053"/>
                  </a:ext>
                </a:extLst>
              </a:tr>
              <a:tr h="2493535">
                <a:tc>
                  <a:txBody>
                    <a:bodyPr/>
                    <a:lstStyle/>
                    <a:p>
                      <a:r>
                        <a:rPr lang="en-US" sz="2400" dirty="0"/>
                        <a:t>$5 – Tier 1</a:t>
                      </a:r>
                    </a:p>
                    <a:p>
                      <a:r>
                        <a:rPr lang="en-US" sz="2400" dirty="0"/>
                        <a:t>$25 – Tier 2</a:t>
                      </a:r>
                    </a:p>
                  </a:txBody>
                  <a:tcPr/>
                </a:tc>
                <a:tc>
                  <a:txBody>
                    <a:bodyPr/>
                    <a:lstStyle/>
                    <a:p>
                      <a:r>
                        <a:rPr lang="en-US" sz="2400" dirty="0"/>
                        <a:t>$10 – Tier 1</a:t>
                      </a:r>
                    </a:p>
                    <a:p>
                      <a:r>
                        <a:rPr lang="en-US" sz="2400" dirty="0"/>
                        <a:t>$40 – Tier 2</a:t>
                      </a:r>
                    </a:p>
                    <a:p>
                      <a:endParaRPr lang="en-US" sz="2400" dirty="0"/>
                    </a:p>
                  </a:txBody>
                  <a:tcPr/>
                </a:tc>
                <a:tc>
                  <a:txBody>
                    <a:bodyPr/>
                    <a:lstStyle/>
                    <a:p>
                      <a:r>
                        <a:rPr lang="en-US" sz="2400" dirty="0"/>
                        <a:t>$300 per stay</a:t>
                      </a:r>
                    </a:p>
                  </a:txBody>
                  <a:tcPr/>
                </a:tc>
                <a:tc>
                  <a:txBody>
                    <a:bodyPr/>
                    <a:lstStyle/>
                    <a:p>
                      <a:r>
                        <a:rPr lang="en-US" sz="2400" dirty="0"/>
                        <a:t>$150 facility</a:t>
                      </a:r>
                    </a:p>
                    <a:p>
                      <a:endParaRPr lang="en-US" sz="2400" dirty="0"/>
                    </a:p>
                  </a:txBody>
                  <a:tcPr/>
                </a:tc>
                <a:extLst>
                  <a:ext uri="{0D108BD9-81ED-4DB2-BD59-A6C34878D82A}">
                    <a16:rowId xmlns:a16="http://schemas.microsoft.com/office/drawing/2014/main" val="4016993958"/>
                  </a:ext>
                </a:extLst>
              </a:tr>
            </a:tbl>
          </a:graphicData>
        </a:graphic>
      </p:graphicFrame>
      <p:sp>
        <p:nvSpPr>
          <p:cNvPr id="4" name="Slide Number Placeholder 3"/>
          <p:cNvSpPr>
            <a:spLocks noGrp="1"/>
          </p:cNvSpPr>
          <p:nvPr>
            <p:ph type="sldNum" sz="quarter" idx="12"/>
          </p:nvPr>
        </p:nvSpPr>
        <p:spPr/>
        <p:txBody>
          <a:bodyPr/>
          <a:lstStyle/>
          <a:p>
            <a:fld id="{3CD5B470-24F1-6744-BE88-730898E97D2D}" type="slidenum">
              <a:rPr lang="en-US" smtClean="0"/>
              <a:t>73</a:t>
            </a:fld>
            <a:endParaRPr lang="en-US"/>
          </a:p>
        </p:txBody>
      </p:sp>
      <p:sp>
        <p:nvSpPr>
          <p:cNvPr id="6" name="Date Placeholder 5">
            <a:extLst>
              <a:ext uri="{FF2B5EF4-FFF2-40B4-BE49-F238E27FC236}">
                <a16:creationId xmlns:a16="http://schemas.microsoft.com/office/drawing/2014/main" id="{076C790C-57AA-4B36-A124-63C2CAAC51A7}"/>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7974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524000" y="152400"/>
            <a:ext cx="9144000" cy="971550"/>
          </a:xfrm>
        </p:spPr>
        <p:txBody>
          <a:bodyPr/>
          <a:lstStyle/>
          <a:p>
            <a:pPr eaLnBrk="1" hangingPunct="1"/>
            <a:r>
              <a:rPr lang="en-US" altLang="en-US" dirty="0">
                <a:latin typeface="Arial" panose="020B0604020202020204" pitchFamily="34" charset="0"/>
                <a:cs typeface="Arial" panose="020B0604020202020204" pitchFamily="34" charset="0"/>
              </a:rPr>
              <a:t>Medical Plans: Health Benefits</a:t>
            </a:r>
            <a:endParaRPr lang="en-US" altLang="en-US" dirty="0">
              <a:latin typeface="Arial Black" panose="020B0A04020102020204" pitchFamily="34" charset="0"/>
              <a:cs typeface="Arial" panose="020B0604020202020204" pitchFamily="34" charset="0"/>
            </a:endParaRPr>
          </a:p>
        </p:txBody>
      </p:sp>
      <p:sp>
        <p:nvSpPr>
          <p:cNvPr id="82947" name="Rectangle 3"/>
          <p:cNvSpPr>
            <a:spLocks noGrp="1" noChangeArrowheads="1"/>
          </p:cNvSpPr>
          <p:nvPr>
            <p:ph idx="1"/>
          </p:nvPr>
        </p:nvSpPr>
        <p:spPr>
          <a:xfrm>
            <a:off x="1600200" y="1447800"/>
            <a:ext cx="9067800" cy="5105400"/>
          </a:xfrm>
        </p:spPr>
        <p:txBody>
          <a:bodyPr rtlCol="0">
            <a:normAutofit/>
          </a:bodyPr>
          <a:lstStyle/>
          <a:p>
            <a:pPr algn="ctr" eaLnBrk="1" fontAlgn="auto" hangingPunct="1">
              <a:lnSpc>
                <a:spcPct val="90000"/>
              </a:lnSpc>
              <a:spcAft>
                <a:spcPts val="0"/>
              </a:spcAft>
              <a:buNone/>
              <a:defRPr/>
            </a:pPr>
            <a:r>
              <a:rPr lang="en-US" sz="2800" b="1" dirty="0"/>
              <a:t>Forms must be completed and returned to HR within 30 days of hire</a:t>
            </a:r>
          </a:p>
          <a:p>
            <a:pPr eaLnBrk="1" fontAlgn="auto" hangingPunct="1">
              <a:lnSpc>
                <a:spcPct val="90000"/>
              </a:lnSpc>
              <a:spcAft>
                <a:spcPts val="0"/>
              </a:spcAft>
              <a:buNone/>
              <a:defRPr/>
            </a:pPr>
            <a:endParaRPr lang="en-US" sz="2800" dirty="0"/>
          </a:p>
          <a:p>
            <a:pPr lvl="1" eaLnBrk="1" fontAlgn="auto" hangingPunct="1">
              <a:lnSpc>
                <a:spcPct val="90000"/>
              </a:lnSpc>
              <a:spcAft>
                <a:spcPts val="0"/>
              </a:spcAft>
              <a:buFont typeface="Arial"/>
              <a:buChar char="–"/>
              <a:defRPr/>
            </a:pPr>
            <a:r>
              <a:rPr lang="en-US" dirty="0"/>
              <a:t>the coverage is effective on the first of the month following the date of hire</a:t>
            </a:r>
          </a:p>
          <a:p>
            <a:pPr marL="457200" lvl="1" indent="0" eaLnBrk="1" fontAlgn="auto" hangingPunct="1">
              <a:lnSpc>
                <a:spcPct val="90000"/>
              </a:lnSpc>
              <a:spcAft>
                <a:spcPts val="0"/>
              </a:spcAft>
              <a:buNone/>
              <a:defRPr/>
            </a:pPr>
            <a:endParaRPr lang="en-US" dirty="0"/>
          </a:p>
          <a:p>
            <a:pPr lvl="1" eaLnBrk="1" fontAlgn="auto" hangingPunct="1">
              <a:lnSpc>
                <a:spcPct val="90000"/>
              </a:lnSpc>
              <a:spcAft>
                <a:spcPts val="0"/>
              </a:spcAft>
              <a:buFont typeface="Arial"/>
              <a:buChar char="–"/>
              <a:defRPr/>
            </a:pPr>
            <a:r>
              <a:rPr lang="en-US" dirty="0"/>
              <a:t>failure to submit a form within 30 days of hire will result in an </a:t>
            </a:r>
            <a:r>
              <a:rPr lang="en-US" b="1" dirty="0"/>
              <a:t>automatic waiver of coverage</a:t>
            </a:r>
          </a:p>
          <a:p>
            <a:pPr marL="457200" lvl="1" indent="0" eaLnBrk="1" fontAlgn="auto" hangingPunct="1">
              <a:lnSpc>
                <a:spcPct val="90000"/>
              </a:lnSpc>
              <a:spcAft>
                <a:spcPts val="0"/>
              </a:spcAft>
              <a:buNone/>
              <a:defRPr/>
            </a:pPr>
            <a:endParaRPr lang="en-US" dirty="0"/>
          </a:p>
          <a:p>
            <a:pPr marL="457200" lvl="1" indent="0" eaLnBrk="1" fontAlgn="auto" hangingPunct="1">
              <a:lnSpc>
                <a:spcPct val="90000"/>
              </a:lnSpc>
              <a:spcAft>
                <a:spcPts val="0"/>
              </a:spcAft>
              <a:buNone/>
              <a:defRPr/>
            </a:pPr>
            <a:endParaRPr lang="en-US" sz="3200" dirty="0"/>
          </a:p>
          <a:p>
            <a:pPr marL="403225" lvl="1" indent="0" eaLnBrk="1" fontAlgn="auto" hangingPunct="1">
              <a:lnSpc>
                <a:spcPct val="90000"/>
              </a:lnSpc>
              <a:spcAft>
                <a:spcPts val="0"/>
              </a:spcAft>
              <a:buNone/>
              <a:defRPr/>
            </a:pPr>
            <a:endParaRPr lang="en-US" sz="3200" dirty="0"/>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74</a:t>
            </a:fld>
            <a:endParaRPr lang="en-US" altLang="en-US"/>
          </a:p>
        </p:txBody>
      </p:sp>
      <p:sp>
        <p:nvSpPr>
          <p:cNvPr id="4" name="Date Placeholder 3">
            <a:extLst>
              <a:ext uri="{FF2B5EF4-FFF2-40B4-BE49-F238E27FC236}">
                <a16:creationId xmlns:a16="http://schemas.microsoft.com/office/drawing/2014/main" id="{BA23AD11-E7A0-4344-BD2E-22B9D39DD1A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2893034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447800" y="304800"/>
            <a:ext cx="9144000" cy="1143000"/>
          </a:xfrm>
        </p:spPr>
        <p:txBody>
          <a:bodyPr/>
          <a:lstStyle/>
          <a:p>
            <a:pPr eaLnBrk="1" hangingPunct="1"/>
            <a:r>
              <a:rPr lang="en-US" altLang="en-US" dirty="0">
                <a:latin typeface="Arial" panose="020B0604020202020204" pitchFamily="34" charset="0"/>
                <a:cs typeface="Arial" panose="020B0604020202020204" pitchFamily="34" charset="0"/>
              </a:rPr>
              <a:t>Medical Plans: Making Changes</a:t>
            </a:r>
            <a:endParaRPr lang="en-US" altLang="en-US" dirty="0">
              <a:latin typeface="Arial Black" panose="020B0A04020102020204" pitchFamily="34" charset="0"/>
              <a:cs typeface="Arial" panose="020B0604020202020204" pitchFamily="34" charset="0"/>
            </a:endParaRPr>
          </a:p>
        </p:txBody>
      </p:sp>
      <p:sp>
        <p:nvSpPr>
          <p:cNvPr id="41987" name="Rectangle 3"/>
          <p:cNvSpPr>
            <a:spLocks noGrp="1" noChangeArrowheads="1"/>
          </p:cNvSpPr>
          <p:nvPr>
            <p:ph idx="1"/>
          </p:nvPr>
        </p:nvSpPr>
        <p:spPr>
          <a:xfrm>
            <a:off x="1177636" y="2126672"/>
            <a:ext cx="9240982" cy="4010892"/>
          </a:xfrm>
        </p:spPr>
        <p:txBody>
          <a:bodyPr rtlCol="0">
            <a:normAutofit/>
          </a:bodyPr>
          <a:lstStyle/>
          <a:p>
            <a:pPr marL="457200" lvl="1" indent="0" eaLnBrk="1" fontAlgn="auto" hangingPunct="1">
              <a:spcAft>
                <a:spcPts val="0"/>
              </a:spcAft>
              <a:buNone/>
              <a:defRPr/>
            </a:pPr>
            <a:r>
              <a:rPr lang="en-US" b="1" dirty="0"/>
              <a:t>During Open Enrollment </a:t>
            </a:r>
          </a:p>
          <a:p>
            <a:pPr lvl="2" eaLnBrk="1" fontAlgn="auto" hangingPunct="1">
              <a:spcAft>
                <a:spcPts val="0"/>
              </a:spcAft>
              <a:buClr>
                <a:schemeClr val="accent3"/>
              </a:buClr>
              <a:buFont typeface="Arial"/>
              <a:buChar char="•"/>
              <a:defRPr/>
            </a:pPr>
            <a:r>
              <a:rPr lang="en-US" dirty="0"/>
              <a:t>Usually occurs May 1 to May 15; effective July 1</a:t>
            </a:r>
            <a:r>
              <a:rPr lang="en-US" baseline="30000" dirty="0"/>
              <a:t>st</a:t>
            </a:r>
            <a:endParaRPr lang="en-US" b="1" dirty="0"/>
          </a:p>
          <a:p>
            <a:pPr marL="457200" lvl="1" indent="0" eaLnBrk="1" fontAlgn="auto" hangingPunct="1">
              <a:spcAft>
                <a:spcPts val="0"/>
              </a:spcAft>
              <a:buNone/>
              <a:defRPr/>
            </a:pPr>
            <a:endParaRPr lang="en-US" b="1" dirty="0"/>
          </a:p>
          <a:p>
            <a:pPr marL="457200" lvl="1" indent="0" eaLnBrk="1" fontAlgn="auto" hangingPunct="1">
              <a:spcAft>
                <a:spcPts val="0"/>
              </a:spcAft>
              <a:buNone/>
              <a:defRPr/>
            </a:pPr>
            <a:r>
              <a:rPr lang="en-US" b="1" dirty="0"/>
              <a:t>With a Qualifying Mid-Year Event </a:t>
            </a:r>
          </a:p>
          <a:p>
            <a:pPr lvl="2" eaLnBrk="1" fontAlgn="auto" hangingPunct="1">
              <a:spcAft>
                <a:spcPts val="0"/>
              </a:spcAft>
              <a:buClr>
                <a:schemeClr val="accent3"/>
              </a:buClr>
              <a:buFont typeface="Arial"/>
              <a:buChar char="•"/>
              <a:defRPr/>
            </a:pPr>
            <a:r>
              <a:rPr lang="en-US" dirty="0"/>
              <a:t>Within </a:t>
            </a:r>
            <a:r>
              <a:rPr lang="en-US" b="1" dirty="0"/>
              <a:t>60 days </a:t>
            </a:r>
            <a:r>
              <a:rPr lang="en-US" dirty="0"/>
              <a:t>of the event with appropriate documentation</a:t>
            </a:r>
          </a:p>
          <a:p>
            <a:pPr lvl="2" eaLnBrk="1" fontAlgn="auto" hangingPunct="1">
              <a:spcAft>
                <a:spcPts val="0"/>
              </a:spcAft>
              <a:buClr>
                <a:schemeClr val="accent3"/>
              </a:buClr>
              <a:buFont typeface="Arial"/>
              <a:buChar char="•"/>
              <a:defRPr/>
            </a:pPr>
            <a:endParaRPr lang="en-US" dirty="0">
              <a:latin typeface="+mj-lt"/>
            </a:endParaRP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75</a:t>
            </a:fld>
            <a:endParaRPr lang="en-US" altLang="en-US"/>
          </a:p>
        </p:txBody>
      </p:sp>
      <p:sp>
        <p:nvSpPr>
          <p:cNvPr id="4" name="Date Placeholder 3">
            <a:extLst>
              <a:ext uri="{FF2B5EF4-FFF2-40B4-BE49-F238E27FC236}">
                <a16:creationId xmlns:a16="http://schemas.microsoft.com/office/drawing/2014/main" id="{1AA0978B-1DEE-4902-8140-A05FCA86E436}"/>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406066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Workers’ Compensation</a:t>
            </a:r>
          </a:p>
        </p:txBody>
      </p:sp>
      <p:sp>
        <p:nvSpPr>
          <p:cNvPr id="3" name="Content Placeholder 2"/>
          <p:cNvSpPr>
            <a:spLocks noGrp="1"/>
          </p:cNvSpPr>
          <p:nvPr>
            <p:ph idx="1"/>
          </p:nvPr>
        </p:nvSpPr>
        <p:spPr/>
        <p:txBody>
          <a:bodyPr/>
          <a:lstStyle/>
          <a:p>
            <a:r>
              <a:rPr lang="en-US" dirty="0"/>
              <a:t>Report </a:t>
            </a:r>
            <a:r>
              <a:rPr lang="en-US" b="1" dirty="0"/>
              <a:t>ALL</a:t>
            </a:r>
            <a:r>
              <a:rPr lang="en-US" dirty="0"/>
              <a:t> on-the-job injuries or illnesses</a:t>
            </a:r>
          </a:p>
          <a:p>
            <a:r>
              <a:rPr lang="en-US" dirty="0"/>
              <a:t>Send HR within 24 hours:</a:t>
            </a:r>
          </a:p>
          <a:p>
            <a:pPr lvl="1"/>
            <a:r>
              <a:rPr lang="en-US" dirty="0"/>
              <a:t>First Report of Accident form</a:t>
            </a:r>
          </a:p>
          <a:p>
            <a:pPr lvl="1"/>
            <a:r>
              <a:rPr lang="en-US" dirty="0"/>
              <a:t>Physician Selection form</a:t>
            </a:r>
          </a:p>
          <a:p>
            <a:pPr lvl="1"/>
            <a:r>
              <a:rPr lang="en-US" dirty="0"/>
              <a:t>Doctor Notes</a:t>
            </a:r>
          </a:p>
          <a:p>
            <a:pPr lvl="1"/>
            <a:r>
              <a:rPr lang="en-US" dirty="0"/>
              <a:t>Photo of location</a:t>
            </a:r>
          </a:p>
          <a:p>
            <a:pPr lvl="1"/>
            <a:r>
              <a:rPr lang="en-US" dirty="0"/>
              <a:t>Incident Investigation form</a:t>
            </a:r>
          </a:p>
          <a:p>
            <a:r>
              <a:rPr lang="en-US" dirty="0"/>
              <a:t>Employee must respond to MCI investigations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668" y="1814945"/>
            <a:ext cx="2265579" cy="33943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424" y="2563089"/>
            <a:ext cx="2182091" cy="2182091"/>
          </a:xfrm>
          <a:prstGeom prst="rect">
            <a:avLst/>
          </a:prstGeom>
        </p:spPr>
      </p:pic>
      <p:sp>
        <p:nvSpPr>
          <p:cNvPr id="4" name="Slide Number Placeholder 3"/>
          <p:cNvSpPr>
            <a:spLocks noGrp="1"/>
          </p:cNvSpPr>
          <p:nvPr>
            <p:ph type="sldNum" sz="quarter" idx="12"/>
          </p:nvPr>
        </p:nvSpPr>
        <p:spPr/>
        <p:txBody>
          <a:bodyPr/>
          <a:lstStyle/>
          <a:p>
            <a:pPr>
              <a:defRPr/>
            </a:pPr>
            <a:fld id="{1712C058-8447-471A-8DCC-677B4D2EA779}" type="slidenum">
              <a:rPr lang="en-US" altLang="en-US" smtClean="0"/>
              <a:pPr>
                <a:defRPr/>
              </a:pPr>
              <a:t>76</a:t>
            </a:fld>
            <a:endParaRPr lang="en-US" altLang="en-US"/>
          </a:p>
        </p:txBody>
      </p:sp>
      <p:sp>
        <p:nvSpPr>
          <p:cNvPr id="6" name="Date Placeholder 5">
            <a:extLst>
              <a:ext uri="{FF2B5EF4-FFF2-40B4-BE49-F238E27FC236}">
                <a16:creationId xmlns:a16="http://schemas.microsoft.com/office/drawing/2014/main" id="{1F8C399E-3405-4063-BF56-ADD62F6FA8D3}"/>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47713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Benefits Options</a:t>
            </a:r>
          </a:p>
        </p:txBody>
      </p:sp>
      <p:graphicFrame>
        <p:nvGraphicFramePr>
          <p:cNvPr id="3" name="Table 2"/>
          <p:cNvGraphicFramePr>
            <a:graphicFrameLocks noGrp="1"/>
          </p:cNvGraphicFramePr>
          <p:nvPr/>
        </p:nvGraphicFramePr>
        <p:xfrm>
          <a:off x="1765313" y="1349267"/>
          <a:ext cx="8661373" cy="4618880"/>
        </p:xfrm>
        <a:graphic>
          <a:graphicData uri="http://schemas.openxmlformats.org/drawingml/2006/table">
            <a:tbl>
              <a:tblPr firstRow="1" bandRow="1">
                <a:tableStyleId>{5C22544A-7EE6-4342-B048-85BDC9FD1C3A}</a:tableStyleId>
              </a:tblPr>
              <a:tblGrid>
                <a:gridCol w="4225057">
                  <a:extLst>
                    <a:ext uri="{9D8B030D-6E8A-4147-A177-3AD203B41FA5}">
                      <a16:colId xmlns:a16="http://schemas.microsoft.com/office/drawing/2014/main" val="2813571142"/>
                    </a:ext>
                  </a:extLst>
                </a:gridCol>
                <a:gridCol w="2220593">
                  <a:extLst>
                    <a:ext uri="{9D8B030D-6E8A-4147-A177-3AD203B41FA5}">
                      <a16:colId xmlns:a16="http://schemas.microsoft.com/office/drawing/2014/main" val="214156201"/>
                    </a:ext>
                  </a:extLst>
                </a:gridCol>
                <a:gridCol w="1414077">
                  <a:extLst>
                    <a:ext uri="{9D8B030D-6E8A-4147-A177-3AD203B41FA5}">
                      <a16:colId xmlns:a16="http://schemas.microsoft.com/office/drawing/2014/main" val="1507721363"/>
                    </a:ext>
                  </a:extLst>
                </a:gridCol>
                <a:gridCol w="801646">
                  <a:extLst>
                    <a:ext uri="{9D8B030D-6E8A-4147-A177-3AD203B41FA5}">
                      <a16:colId xmlns:a16="http://schemas.microsoft.com/office/drawing/2014/main" val="286368800"/>
                    </a:ext>
                  </a:extLst>
                </a:gridCol>
              </a:tblGrid>
              <a:tr h="498199">
                <a:tc>
                  <a:txBody>
                    <a:bodyPr/>
                    <a:lstStyle/>
                    <a:p>
                      <a:r>
                        <a:rPr lang="en-US" sz="2200" dirty="0"/>
                        <a:t>Checklist</a:t>
                      </a:r>
                      <a:r>
                        <a:rPr lang="en-US" sz="2200" baseline="0" dirty="0"/>
                        <a:t> Item</a:t>
                      </a:r>
                      <a:endParaRPr lang="en-US" sz="2200" dirty="0"/>
                    </a:p>
                  </a:txBody>
                  <a:tcPr marL="111230" marR="111230" marT="55615" marB="55615"/>
                </a:tc>
                <a:tc>
                  <a:txBody>
                    <a:bodyPr/>
                    <a:lstStyle/>
                    <a:p>
                      <a:r>
                        <a:rPr lang="en-US" sz="2200" dirty="0"/>
                        <a:t>Location</a:t>
                      </a:r>
                    </a:p>
                  </a:txBody>
                  <a:tcPr marL="111230" marR="111230" marT="55615" marB="55615"/>
                </a:tc>
                <a:tc>
                  <a:txBody>
                    <a:bodyPr/>
                    <a:lstStyle/>
                    <a:p>
                      <a:r>
                        <a:rPr lang="en-US" sz="2200" dirty="0"/>
                        <a:t>Deadline</a:t>
                      </a:r>
                    </a:p>
                  </a:txBody>
                  <a:tcPr marL="111230" marR="111230" marT="55615" marB="55615"/>
                </a:tc>
                <a:tc>
                  <a:txBody>
                    <a:bodyPr/>
                    <a:lstStyle/>
                    <a:p>
                      <a:endParaRPr lang="en-US" sz="2200"/>
                    </a:p>
                  </a:txBody>
                  <a:tcPr marL="111230" marR="111230" marT="55615" marB="55615"/>
                </a:tc>
                <a:extLst>
                  <a:ext uri="{0D108BD9-81ED-4DB2-BD59-A6C34878D82A}">
                    <a16:rowId xmlns:a16="http://schemas.microsoft.com/office/drawing/2014/main" val="1107716051"/>
                  </a:ext>
                </a:extLst>
              </a:tr>
              <a:tr h="925227">
                <a:tc>
                  <a:txBody>
                    <a:bodyPr/>
                    <a:lstStyle/>
                    <a:p>
                      <a:r>
                        <a:rPr lang="en-US" sz="1900" dirty="0"/>
                        <a:t>Flexible Reimbursement Accounts</a:t>
                      </a:r>
                    </a:p>
                  </a:txBody>
                  <a:tcPr marL="111230" marR="111230" marT="55615" marB="55615" anchor="ctr"/>
                </a:tc>
                <a:tc>
                  <a:txBody>
                    <a:bodyPr/>
                    <a:lstStyle/>
                    <a:p>
                      <a:r>
                        <a:rPr lang="en-US" sz="1900" dirty="0"/>
                        <a:t>Health</a:t>
                      </a:r>
                      <a:r>
                        <a:rPr lang="en-US" sz="1900" baseline="0" dirty="0"/>
                        <a:t> Enrollment form</a:t>
                      </a:r>
                      <a:endParaRPr lang="en-US" sz="1900" dirty="0"/>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4071712505"/>
                  </a:ext>
                </a:extLst>
              </a:tr>
              <a:tr h="925227">
                <a:tc>
                  <a:txBody>
                    <a:bodyPr/>
                    <a:lstStyle/>
                    <a:p>
                      <a:r>
                        <a:rPr lang="en-US" sz="1900" dirty="0"/>
                        <a:t>Legal Resources</a:t>
                      </a:r>
                    </a:p>
                  </a:txBody>
                  <a:tcPr marL="111230" marR="111230" marT="55615" marB="55615" anchor="ctr"/>
                </a:tc>
                <a:tc>
                  <a:txBody>
                    <a:bodyPr/>
                    <a:lstStyle/>
                    <a:p>
                      <a:r>
                        <a:rPr lang="en-US" sz="1900" dirty="0"/>
                        <a:t>Online Enrollment</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31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2632372086"/>
                  </a:ext>
                </a:extLst>
              </a:tr>
              <a:tr h="925227">
                <a:tc>
                  <a:txBody>
                    <a:bodyPr/>
                    <a:lstStyle/>
                    <a:p>
                      <a:r>
                        <a:rPr lang="en-US" sz="1900" dirty="0"/>
                        <a:t>Optional Life Insurance</a:t>
                      </a:r>
                    </a:p>
                  </a:txBody>
                  <a:tcPr marL="111230" marR="111230" marT="55615" marB="55615" anchor="ctr"/>
                </a:tc>
                <a:tc>
                  <a:txBody>
                    <a:bodyPr/>
                    <a:lstStyle/>
                    <a:p>
                      <a:r>
                        <a:rPr lang="en-US" sz="1900" dirty="0"/>
                        <a:t>Paper Form</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31 Days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2506970155"/>
                  </a:ext>
                </a:extLst>
              </a:tr>
              <a:tr h="704458">
                <a:tc>
                  <a:txBody>
                    <a:bodyPr/>
                    <a:lstStyle/>
                    <a:p>
                      <a:r>
                        <a:rPr lang="en-US" sz="1900" dirty="0"/>
                        <a:t>Legal Resources</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Online Enrollment</a:t>
                      </a:r>
                    </a:p>
                    <a:p>
                      <a:endParaRPr lang="en-US" sz="1900" dirty="0"/>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30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1375836072"/>
                  </a:ext>
                </a:extLst>
              </a:tr>
              <a:tr h="640542">
                <a:tc>
                  <a:txBody>
                    <a:bodyPr/>
                    <a:lstStyle/>
                    <a:p>
                      <a:r>
                        <a:rPr lang="en-US" sz="1900" dirty="0"/>
                        <a:t>Genworth Long-term care</a:t>
                      </a:r>
                    </a:p>
                  </a:txBody>
                  <a:tcPr marL="111230" marR="111230" marT="55615" marB="55615" anchor="ctr"/>
                </a:tc>
                <a:tc>
                  <a:txBody>
                    <a:bodyPr/>
                    <a:lstStyle/>
                    <a:p>
                      <a:r>
                        <a:rPr lang="en-US" sz="1900" dirty="0"/>
                        <a:t>Online Enrollment</a:t>
                      </a:r>
                    </a:p>
                  </a:txBody>
                  <a:tcPr marL="111230" marR="111230" marT="55615" marB="5561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60 Days</a:t>
                      </a:r>
                    </a:p>
                  </a:txBody>
                  <a:tcPr marL="111230" marR="111230" marT="55615" marB="55615" anchor="ctr"/>
                </a:tc>
                <a:tc>
                  <a:txBody>
                    <a:bodyPr/>
                    <a:lstStyle/>
                    <a:p>
                      <a:endParaRPr lang="en-US" sz="1900" dirty="0"/>
                    </a:p>
                  </a:txBody>
                  <a:tcPr marL="111230" marR="111230" marT="55615" marB="55615" anchor="ctr"/>
                </a:tc>
                <a:extLst>
                  <a:ext uri="{0D108BD9-81ED-4DB2-BD59-A6C34878D82A}">
                    <a16:rowId xmlns:a16="http://schemas.microsoft.com/office/drawing/2014/main" val="3201717208"/>
                  </a:ext>
                </a:extLst>
              </a:tr>
            </a:tbl>
          </a:graphicData>
        </a:graphic>
      </p:graphicFrame>
      <p:pic>
        <p:nvPicPr>
          <p:cNvPr id="4" name="Picture 3"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132" y="3738330"/>
            <a:ext cx="647000" cy="663590"/>
          </a:xfrm>
          <a:prstGeom prst="rect">
            <a:avLst/>
          </a:prstGeom>
        </p:spPr>
      </p:pic>
      <p:pic>
        <p:nvPicPr>
          <p:cNvPr id="5" name="Picture 4"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8269" y="2880473"/>
            <a:ext cx="647000" cy="663590"/>
          </a:xfrm>
          <a:prstGeom prst="rect">
            <a:avLst/>
          </a:prstGeom>
        </p:spPr>
      </p:pic>
      <p:pic>
        <p:nvPicPr>
          <p:cNvPr id="6" name="Picture 5" descr="Category:Green check mark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132" y="1919494"/>
            <a:ext cx="647000" cy="663590"/>
          </a:xfrm>
          <a:prstGeom prst="rect">
            <a:avLst/>
          </a:prstGeom>
        </p:spPr>
      </p:pic>
      <p:sp>
        <p:nvSpPr>
          <p:cNvPr id="7" name="Slide Number Placeholder 6"/>
          <p:cNvSpPr>
            <a:spLocks noGrp="1"/>
          </p:cNvSpPr>
          <p:nvPr>
            <p:ph type="sldNum" sz="quarter" idx="12"/>
          </p:nvPr>
        </p:nvSpPr>
        <p:spPr/>
        <p:txBody>
          <a:bodyPr/>
          <a:lstStyle/>
          <a:p>
            <a:pPr>
              <a:defRPr/>
            </a:pPr>
            <a:fld id="{126F744A-F48D-4F02-81C2-6E6A3CB61E11}" type="slidenum">
              <a:rPr lang="en-US" altLang="en-US" smtClean="0"/>
              <a:pPr>
                <a:defRPr/>
              </a:pPr>
              <a:t>77</a:t>
            </a:fld>
            <a:endParaRPr lang="en-US" altLang="en-US"/>
          </a:p>
        </p:txBody>
      </p:sp>
      <p:pic>
        <p:nvPicPr>
          <p:cNvPr id="9" name="Picture 8"/>
          <p:cNvPicPr>
            <a:picLocks noChangeAspect="1"/>
          </p:cNvPicPr>
          <p:nvPr/>
        </p:nvPicPr>
        <p:blipFill>
          <a:blip r:embed="rId4"/>
          <a:stretch>
            <a:fillRect/>
          </a:stretch>
        </p:blipFill>
        <p:spPr>
          <a:xfrm>
            <a:off x="9723526" y="5282167"/>
            <a:ext cx="652606" cy="660023"/>
          </a:xfrm>
          <a:prstGeom prst="rect">
            <a:avLst/>
          </a:prstGeom>
        </p:spPr>
      </p:pic>
      <p:pic>
        <p:nvPicPr>
          <p:cNvPr id="10" name="Picture 9"/>
          <p:cNvPicPr>
            <a:picLocks noChangeAspect="1"/>
          </p:cNvPicPr>
          <p:nvPr/>
        </p:nvPicPr>
        <p:blipFill>
          <a:blip r:embed="rId4"/>
          <a:stretch>
            <a:fillRect/>
          </a:stretch>
        </p:blipFill>
        <p:spPr>
          <a:xfrm>
            <a:off x="9723526" y="4596187"/>
            <a:ext cx="652606" cy="660023"/>
          </a:xfrm>
          <a:prstGeom prst="rect">
            <a:avLst/>
          </a:prstGeom>
        </p:spPr>
      </p:pic>
      <p:sp>
        <p:nvSpPr>
          <p:cNvPr id="11" name="Date Placeholder 10">
            <a:extLst>
              <a:ext uri="{FF2B5EF4-FFF2-40B4-BE49-F238E27FC236}">
                <a16:creationId xmlns:a16="http://schemas.microsoft.com/office/drawing/2014/main" id="{FD942E7F-AC5F-4839-B589-B247BD340C54}"/>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513878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0" y="304800"/>
            <a:ext cx="12192000" cy="1207334"/>
          </a:xfrm>
        </p:spPr>
        <p:txBody>
          <a:bodyPr rtlCol="0">
            <a:noAutofit/>
          </a:bodyPr>
          <a:lstStyle/>
          <a:p>
            <a:r>
              <a:rPr lang="en-US" b="1" dirty="0"/>
              <a:t>UHR IS HERE TO HELP. </a:t>
            </a:r>
            <a:br>
              <a:rPr lang="en-US" b="1" dirty="0"/>
            </a:br>
            <a:r>
              <a:rPr lang="en-US" b="1" dirty="0"/>
              <a:t>HOW CAN WE HELP YOU TODAY?</a:t>
            </a:r>
            <a:endParaRPr lang="en-US" dirty="0">
              <a:solidFill>
                <a:schemeClr val="tx2">
                  <a:satMod val="130000"/>
                </a:schemeClr>
              </a:solidFill>
              <a:latin typeface="Arial Black" pitchFamily="34" charset="0"/>
            </a:endParaRPr>
          </a:p>
        </p:txBody>
      </p:sp>
      <p:sp>
        <p:nvSpPr>
          <p:cNvPr id="100355" name="Rectangle 3"/>
          <p:cNvSpPr>
            <a:spLocks noGrp="1" noChangeArrowheads="1"/>
          </p:cNvSpPr>
          <p:nvPr>
            <p:ph idx="1"/>
          </p:nvPr>
        </p:nvSpPr>
        <p:spPr>
          <a:xfrm>
            <a:off x="1240153" y="1635962"/>
            <a:ext cx="9533523" cy="4720389"/>
          </a:xfrm>
        </p:spPr>
        <p:txBody>
          <a:bodyPr rtlCol="0">
            <a:normAutofit fontScale="77500" lnSpcReduction="20000"/>
          </a:bodyPr>
          <a:lstStyle/>
          <a:p>
            <a:pPr eaLnBrk="1" fontAlgn="auto" hangingPunct="1">
              <a:spcAft>
                <a:spcPts val="0"/>
              </a:spcAft>
              <a:buNone/>
              <a:defRPr/>
            </a:pPr>
            <a:endParaRPr lang="en-US" altLang="en-US" sz="2400" dirty="0">
              <a:latin typeface="Arial Black" panose="020B0A04020102020204" pitchFamily="34" charset="0"/>
            </a:endParaRPr>
          </a:p>
          <a:p>
            <a:pPr eaLnBrk="1" fontAlgn="auto" hangingPunct="1">
              <a:spcAft>
                <a:spcPts val="0"/>
              </a:spcAft>
              <a:buNone/>
              <a:defRPr/>
            </a:pPr>
            <a:r>
              <a:rPr lang="en-US" altLang="en-US" sz="2800" dirty="0"/>
              <a:t>		William &amp; Mary                    </a:t>
            </a:r>
          </a:p>
          <a:p>
            <a:pPr eaLnBrk="1" fontAlgn="auto" hangingPunct="1">
              <a:spcAft>
                <a:spcPts val="0"/>
              </a:spcAft>
              <a:buNone/>
              <a:defRPr/>
            </a:pPr>
            <a:r>
              <a:rPr lang="en-US" altLang="en-US" sz="2800" dirty="0"/>
              <a:t>		University Human Resources</a:t>
            </a:r>
          </a:p>
          <a:p>
            <a:pPr eaLnBrk="1" fontAlgn="auto" hangingPunct="1">
              <a:spcAft>
                <a:spcPts val="0"/>
              </a:spcAft>
              <a:buNone/>
              <a:defRPr/>
            </a:pPr>
            <a:r>
              <a:rPr lang="en-US" altLang="en-US" sz="2800" dirty="0"/>
              <a:t>		Bell Hall, 109 Cary Street</a:t>
            </a:r>
          </a:p>
          <a:p>
            <a:pPr algn="ctr" eaLnBrk="1" fontAlgn="auto" hangingPunct="1">
              <a:spcAft>
                <a:spcPts val="0"/>
              </a:spcAft>
              <a:buNone/>
              <a:defRPr/>
            </a:pPr>
            <a:endParaRPr lang="en-US" altLang="en-US" sz="2800" dirty="0"/>
          </a:p>
          <a:p>
            <a:pPr marL="0" indent="0" algn="ctr" eaLnBrk="1" fontAlgn="auto" hangingPunct="1">
              <a:spcAft>
                <a:spcPts val="0"/>
              </a:spcAft>
              <a:buNone/>
              <a:defRPr/>
            </a:pPr>
            <a:r>
              <a:rPr lang="en-US" altLang="en-US" sz="2800" b="1" dirty="0">
                <a:latin typeface="Arial Black" pitchFamily="34" charset="0"/>
              </a:rPr>
              <a:t>Main UHR Phone Number: </a:t>
            </a:r>
          </a:p>
          <a:p>
            <a:pPr marL="0" indent="0" algn="ctr" eaLnBrk="1" fontAlgn="auto" hangingPunct="1">
              <a:spcAft>
                <a:spcPts val="0"/>
              </a:spcAft>
              <a:buNone/>
              <a:defRPr/>
            </a:pPr>
            <a:r>
              <a:rPr lang="en-US" altLang="en-US" sz="2800" b="1" dirty="0">
                <a:latin typeface="Arial Black" pitchFamily="34" charset="0"/>
              </a:rPr>
              <a:t>(757) 221-3169</a:t>
            </a:r>
          </a:p>
          <a:p>
            <a:pPr marL="0" indent="0" algn="ctr" eaLnBrk="1" fontAlgn="auto" hangingPunct="1">
              <a:spcAft>
                <a:spcPts val="0"/>
              </a:spcAft>
              <a:buNone/>
              <a:defRPr/>
            </a:pPr>
            <a:r>
              <a:rPr lang="en-US" altLang="en-US" sz="2800" b="1" dirty="0">
                <a:latin typeface="Arial Black" pitchFamily="34" charset="0"/>
              </a:rPr>
              <a:t>Main UHR Fax Number: </a:t>
            </a:r>
          </a:p>
          <a:p>
            <a:pPr marL="0" indent="0" algn="ctr" eaLnBrk="1" fontAlgn="auto" hangingPunct="1">
              <a:spcAft>
                <a:spcPts val="0"/>
              </a:spcAft>
              <a:buNone/>
              <a:defRPr/>
            </a:pPr>
            <a:r>
              <a:rPr lang="en-US" altLang="en-US" sz="2800" b="1" dirty="0">
                <a:latin typeface="Arial Black" pitchFamily="34" charset="0"/>
              </a:rPr>
              <a:t>(757) 221-7724</a:t>
            </a:r>
          </a:p>
          <a:p>
            <a:pPr marL="0" indent="0" algn="ctr" eaLnBrk="1" fontAlgn="auto" hangingPunct="1">
              <a:spcAft>
                <a:spcPts val="0"/>
              </a:spcAft>
              <a:buNone/>
              <a:defRPr/>
            </a:pPr>
            <a:r>
              <a:rPr lang="en-US" sz="2800" b="1" dirty="0">
                <a:latin typeface="Arial Black" pitchFamily="34" charset="0"/>
              </a:rPr>
              <a:t> </a:t>
            </a:r>
          </a:p>
          <a:p>
            <a:pPr marL="0" indent="0" algn="ctr" eaLnBrk="1" fontAlgn="auto" hangingPunct="1">
              <a:spcAft>
                <a:spcPts val="0"/>
              </a:spcAft>
              <a:buNone/>
              <a:defRPr/>
            </a:pPr>
            <a:r>
              <a:rPr lang="en-US" sz="2800" b="1" dirty="0">
                <a:latin typeface="Arial Black" pitchFamily="34" charset="0"/>
              </a:rPr>
              <a:t>HR Email: </a:t>
            </a:r>
            <a:r>
              <a:rPr lang="en-US" sz="2800" b="1" dirty="0">
                <a:latin typeface="Arial Black" pitchFamily="34" charset="0"/>
                <a:hlinkClick r:id="rId3"/>
              </a:rPr>
              <a:t>ASKHR@WM.EDU</a:t>
            </a:r>
            <a:endParaRPr lang="en-US" sz="2800" b="1" dirty="0">
              <a:latin typeface="Arial Black" pitchFamily="34" charset="0"/>
            </a:endParaRPr>
          </a:p>
          <a:p>
            <a:pPr marL="0" indent="0" algn="ctr" eaLnBrk="1" fontAlgn="auto" hangingPunct="1">
              <a:spcAft>
                <a:spcPts val="0"/>
              </a:spcAft>
              <a:buNone/>
              <a:defRPr/>
            </a:pPr>
            <a:endParaRPr lang="en-US" sz="2800" b="1" dirty="0">
              <a:latin typeface="Arial Black" pitchFamily="34" charset="0"/>
            </a:endParaRPr>
          </a:p>
          <a:p>
            <a:pPr marL="0" indent="0" algn="ctr" eaLnBrk="1" fontAlgn="auto" hangingPunct="1">
              <a:spcAft>
                <a:spcPts val="0"/>
              </a:spcAft>
              <a:buNone/>
              <a:defRPr/>
            </a:pPr>
            <a:r>
              <a:rPr lang="en-US" sz="2800" b="1" dirty="0">
                <a:latin typeface="Arial Black" pitchFamily="34" charset="0"/>
              </a:rPr>
              <a:t>WEB: https://www.wm.edu/offices/hr/index.php</a:t>
            </a:r>
          </a:p>
        </p:txBody>
      </p:sp>
      <p:sp>
        <p:nvSpPr>
          <p:cNvPr id="2" name="Slide Number Placeholder 1"/>
          <p:cNvSpPr>
            <a:spLocks noGrp="1"/>
          </p:cNvSpPr>
          <p:nvPr>
            <p:ph type="sldNum" sz="quarter" idx="12"/>
          </p:nvPr>
        </p:nvSpPr>
        <p:spPr/>
        <p:txBody>
          <a:bodyPr/>
          <a:lstStyle/>
          <a:p>
            <a:pPr>
              <a:defRPr/>
            </a:pPr>
            <a:fld id="{1712C058-8447-471A-8DCC-677B4D2EA779}" type="slidenum">
              <a:rPr lang="en-US" altLang="en-US" smtClean="0"/>
              <a:pPr>
                <a:defRPr/>
              </a:pPr>
              <a:t>78</a:t>
            </a:fld>
            <a:endParaRPr lang="en-US" altLang="en-US"/>
          </a:p>
        </p:txBody>
      </p:sp>
      <p:sp>
        <p:nvSpPr>
          <p:cNvPr id="4" name="Date Placeholder 3">
            <a:extLst>
              <a:ext uri="{FF2B5EF4-FFF2-40B4-BE49-F238E27FC236}">
                <a16:creationId xmlns:a16="http://schemas.microsoft.com/office/drawing/2014/main" id="{4970BC33-FEE7-4ED0-829D-1CA442B1FBC1}"/>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2167589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35" y="609600"/>
            <a:ext cx="12103865" cy="715766"/>
          </a:xfrm>
        </p:spPr>
        <p:txBody>
          <a:bodyPr>
            <a:normAutofit fontScale="90000"/>
          </a:bodyPr>
          <a:lstStyle/>
          <a:p>
            <a:pPr algn="ctr"/>
            <a:r>
              <a:rPr lang="en-US" dirty="0"/>
              <a:t>    </a:t>
            </a:r>
            <a:r>
              <a:rPr lang="en-US" sz="4900" dirty="0"/>
              <a:t>Getting Started - Payroll Information</a:t>
            </a:r>
          </a:p>
        </p:txBody>
      </p:sp>
      <p:sp>
        <p:nvSpPr>
          <p:cNvPr id="3" name="Content Placeholder 2"/>
          <p:cNvSpPr>
            <a:spLocks noGrp="1"/>
          </p:cNvSpPr>
          <p:nvPr>
            <p:ph idx="1"/>
          </p:nvPr>
        </p:nvSpPr>
        <p:spPr>
          <a:xfrm>
            <a:off x="1668771" y="1724297"/>
            <a:ext cx="9345593" cy="4636626"/>
          </a:xfrm>
        </p:spPr>
        <p:txBody>
          <a:bodyPr>
            <a:normAutofit fontScale="92500" lnSpcReduction="20000"/>
          </a:bodyPr>
          <a:lstStyle/>
          <a:p>
            <a:r>
              <a:rPr lang="en-US" sz="2400" dirty="0"/>
              <a:t>Pay periods:</a:t>
            </a:r>
          </a:p>
          <a:p>
            <a:pPr marL="0" indent="0">
              <a:buNone/>
            </a:pPr>
            <a:r>
              <a:rPr lang="en-US" sz="2400" dirty="0"/>
              <a:t>	* 10</a:t>
            </a:r>
            <a:r>
              <a:rPr lang="en-US" sz="2400" baseline="30000" dirty="0"/>
              <a:t>th</a:t>
            </a:r>
            <a:r>
              <a:rPr lang="en-US" sz="2400" dirty="0"/>
              <a:t> – 24</a:t>
            </a:r>
            <a:r>
              <a:rPr lang="en-US" sz="2400" baseline="30000" dirty="0"/>
              <a:t>th</a:t>
            </a:r>
            <a:r>
              <a:rPr lang="en-US" sz="2400" dirty="0"/>
              <a:t>  ~ paid on the 1</a:t>
            </a:r>
            <a:r>
              <a:rPr lang="en-US" sz="2400" baseline="30000" dirty="0"/>
              <a:t>st</a:t>
            </a:r>
            <a:r>
              <a:rPr lang="en-US" sz="2400" dirty="0"/>
              <a:t> of the month </a:t>
            </a:r>
          </a:p>
          <a:p>
            <a:pPr marL="0" indent="0">
              <a:buNone/>
            </a:pPr>
            <a:r>
              <a:rPr lang="en-US" sz="2400" dirty="0"/>
              <a:t>	* 25</a:t>
            </a:r>
            <a:r>
              <a:rPr lang="en-US" sz="2400" baseline="30000" dirty="0"/>
              <a:t>th</a:t>
            </a:r>
            <a:r>
              <a:rPr lang="en-US" sz="2400" dirty="0"/>
              <a:t> – 9</a:t>
            </a:r>
            <a:r>
              <a:rPr lang="en-US" sz="2400" baseline="30000" dirty="0"/>
              <a:t>th</a:t>
            </a:r>
            <a:r>
              <a:rPr lang="en-US" sz="2400" dirty="0"/>
              <a:t>    ~ paid on the 16</a:t>
            </a:r>
            <a:r>
              <a:rPr lang="en-US" sz="2400" baseline="30000" dirty="0"/>
              <a:t>th</a:t>
            </a:r>
            <a:r>
              <a:rPr lang="en-US" sz="2400" dirty="0"/>
              <a:t> of the month</a:t>
            </a:r>
            <a:br>
              <a:rPr lang="en-US" sz="2400" dirty="0"/>
            </a:br>
            <a:endParaRPr lang="en-US" sz="2400" dirty="0"/>
          </a:p>
          <a:p>
            <a:r>
              <a:rPr lang="en-US" sz="2400" dirty="0"/>
              <a:t>Pay checks must be direct deposited.  </a:t>
            </a:r>
          </a:p>
          <a:p>
            <a:pPr marL="0" indent="0">
              <a:buNone/>
            </a:pPr>
            <a:endParaRPr lang="en-US" sz="2400" dirty="0"/>
          </a:p>
          <a:p>
            <a:r>
              <a:rPr lang="en-US" sz="2400" dirty="0"/>
              <a:t>Verify your Banner address.</a:t>
            </a:r>
          </a:p>
          <a:p>
            <a:pPr marL="0" indent="0">
              <a:buNone/>
            </a:pPr>
            <a:endParaRPr lang="en-US" sz="2400" baseline="30000" dirty="0"/>
          </a:p>
          <a:p>
            <a:r>
              <a:rPr lang="en-US" sz="2400" dirty="0"/>
              <a:t>William &amp; Mary workweek (Sun. through Sat.)</a:t>
            </a:r>
          </a:p>
          <a:p>
            <a:endParaRPr lang="en-US" sz="2400" dirty="0"/>
          </a:p>
          <a:p>
            <a:r>
              <a:rPr lang="en-US" sz="2400" dirty="0"/>
              <a:t>VIMS/Athletics workweek (Sat. through Fri.)</a:t>
            </a:r>
          </a:p>
          <a:p>
            <a:endParaRPr lang="en-US" sz="2400" dirty="0"/>
          </a:p>
          <a:p>
            <a:pPr marL="0" indent="0">
              <a:buNone/>
            </a:pP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pPr>
              <a:defRPr/>
            </a:pPr>
            <a:fld id="{73F7EFFD-D921-472C-A219-3FDF38A95784}" type="slidenum">
              <a:rPr lang="en-US" altLang="en-US" smtClean="0"/>
              <a:pPr>
                <a:defRPr/>
              </a:pPr>
              <a:t>8</a:t>
            </a:fld>
            <a:endParaRPr lang="en-US" altLang="en-US"/>
          </a:p>
        </p:txBody>
      </p:sp>
      <p:sp>
        <p:nvSpPr>
          <p:cNvPr id="6" name="Date Placeholder 5">
            <a:extLst>
              <a:ext uri="{FF2B5EF4-FFF2-40B4-BE49-F238E27FC236}">
                <a16:creationId xmlns:a16="http://schemas.microsoft.com/office/drawing/2014/main" id="{90896F7E-39EA-402C-BB55-82490426B482}"/>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109450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Content Placeholder 1"/>
          <p:cNvSpPr>
            <a:spLocks noGrp="1"/>
          </p:cNvSpPr>
          <p:nvPr>
            <p:ph idx="1"/>
          </p:nvPr>
        </p:nvSpPr>
        <p:spPr>
          <a:xfrm>
            <a:off x="2532742" y="1913276"/>
            <a:ext cx="8915400" cy="3080657"/>
          </a:xfrm>
        </p:spPr>
        <p:txBody>
          <a:bodyPr rtlCol="0">
            <a:normAutofit/>
          </a:bodyPr>
          <a:lstStyle/>
          <a:p>
            <a:pPr eaLnBrk="1" fontAlgn="auto" hangingPunct="1">
              <a:spcAft>
                <a:spcPts val="0"/>
              </a:spcAft>
              <a:buFont typeface="Arial"/>
              <a:buChar char="•"/>
              <a:defRPr/>
            </a:pPr>
            <a:r>
              <a:rPr lang="en-US" sz="2800" dirty="0"/>
              <a:t>Set up direct deposit before first payroll date </a:t>
            </a:r>
          </a:p>
          <a:p>
            <a:pPr eaLnBrk="1" fontAlgn="auto" hangingPunct="1">
              <a:spcAft>
                <a:spcPts val="0"/>
              </a:spcAft>
              <a:buFont typeface="Arial"/>
              <a:buChar char="•"/>
              <a:defRPr/>
            </a:pPr>
            <a:endParaRPr lang="en-US" sz="2800" dirty="0"/>
          </a:p>
          <a:p>
            <a:pPr eaLnBrk="1" fontAlgn="auto" hangingPunct="1">
              <a:spcAft>
                <a:spcPts val="0"/>
              </a:spcAft>
              <a:buFont typeface="Arial"/>
              <a:buChar char="•"/>
              <a:defRPr/>
            </a:pPr>
            <a:r>
              <a:rPr lang="en-US" sz="2800" dirty="0"/>
              <a:t>Ensure your mailing address in Banner is updated</a:t>
            </a:r>
          </a:p>
          <a:p>
            <a:pPr eaLnBrk="1" fontAlgn="auto" hangingPunct="1">
              <a:spcAft>
                <a:spcPts val="0"/>
              </a:spcAft>
              <a:buFont typeface="Arial"/>
              <a:buChar char="•"/>
              <a:defRPr/>
            </a:pPr>
            <a:endParaRPr lang="en-US" sz="2800" dirty="0"/>
          </a:p>
          <a:p>
            <a:pPr eaLnBrk="1" fontAlgn="auto" hangingPunct="1">
              <a:spcAft>
                <a:spcPts val="0"/>
              </a:spcAft>
              <a:buFont typeface="Arial"/>
              <a:buChar char="•"/>
              <a:defRPr/>
            </a:pPr>
            <a:r>
              <a:rPr lang="en-US" sz="2800" dirty="0"/>
              <a:t>Visit Payroll web page: “What You Should Know”</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322" y="2741610"/>
            <a:ext cx="1584161" cy="14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Getting Started – Direct Deposit</a:t>
            </a:r>
          </a:p>
        </p:txBody>
      </p:sp>
      <p:sp>
        <p:nvSpPr>
          <p:cNvPr id="3" name="Slide Number Placeholder 2"/>
          <p:cNvSpPr>
            <a:spLocks noGrp="1"/>
          </p:cNvSpPr>
          <p:nvPr>
            <p:ph type="sldNum" sz="quarter" idx="12"/>
          </p:nvPr>
        </p:nvSpPr>
        <p:spPr/>
        <p:txBody>
          <a:bodyPr/>
          <a:lstStyle/>
          <a:p>
            <a:pPr>
              <a:defRPr/>
            </a:pPr>
            <a:fld id="{1712C058-8447-471A-8DCC-677B4D2EA779}" type="slidenum">
              <a:rPr lang="en-US" altLang="en-US" smtClean="0"/>
              <a:pPr>
                <a:defRPr/>
              </a:pPr>
              <a:t>9</a:t>
            </a:fld>
            <a:endParaRPr lang="en-US" altLang="en-US"/>
          </a:p>
        </p:txBody>
      </p:sp>
      <p:sp>
        <p:nvSpPr>
          <p:cNvPr id="5" name="Date Placeholder 4">
            <a:extLst>
              <a:ext uri="{FF2B5EF4-FFF2-40B4-BE49-F238E27FC236}">
                <a16:creationId xmlns:a16="http://schemas.microsoft.com/office/drawing/2014/main" id="{6659ED50-E0FA-4850-91C1-160AC74DF7C8}"/>
              </a:ext>
            </a:extLst>
          </p:cNvPr>
          <p:cNvSpPr>
            <a:spLocks noGrp="1"/>
          </p:cNvSpPr>
          <p:nvPr>
            <p:ph type="dt" sz="half" idx="10"/>
          </p:nvPr>
        </p:nvSpPr>
        <p:spPr/>
        <p:txBody>
          <a:bodyPr/>
          <a:lstStyle/>
          <a:p>
            <a:pPr>
              <a:defRPr/>
            </a:pPr>
            <a:r>
              <a:rPr lang="en-US"/>
              <a:t>Rev. 01/2023</a:t>
            </a:r>
          </a:p>
        </p:txBody>
      </p:sp>
    </p:spTree>
    <p:extLst>
      <p:ext uri="{BB962C8B-B14F-4D97-AF65-F5344CB8AC3E}">
        <p14:creationId xmlns:p14="http://schemas.microsoft.com/office/powerpoint/2010/main" val="3417142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rgbClr val="EEECE1"/>
      </a:lt1>
      <a:dk2>
        <a:srgbClr val="1F497D"/>
      </a:dk2>
      <a:lt2>
        <a:srgbClr val="2E3917"/>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eme1">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BFB16703-9ADB-4BED-B997-DB5BB390B755}" vid="{DC044FEA-AE3B-46C8-BE5B-0F56C0167038}"/>
    </a:ext>
  </a:extLst>
</a:theme>
</file>

<file path=ppt/theme/theme3.xml><?xml version="1.0" encoding="utf-8"?>
<a:theme xmlns:a="http://schemas.openxmlformats.org/drawingml/2006/main" name="1_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eme1">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BFB16703-9ADB-4BED-B997-DB5BB390B755}" vid="{DC044FEA-AE3B-46C8-BE5B-0F56C016703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CD5985B622324D9855201D61BFE779" ma:contentTypeVersion="13" ma:contentTypeDescription="Create a new document." ma:contentTypeScope="" ma:versionID="06fcf8917302bbfd4a11031a5d8e64b8">
  <xsd:schema xmlns:xsd="http://www.w3.org/2001/XMLSchema" xmlns:xs="http://www.w3.org/2001/XMLSchema" xmlns:p="http://schemas.microsoft.com/office/2006/metadata/properties" xmlns:ns3="70943b23-a5b1-45d7-b30e-b6bd5bcea04e" xmlns:ns4="4a3c2944-d6a7-4699-bbc6-e56d70b9a2f6" targetNamespace="http://schemas.microsoft.com/office/2006/metadata/properties" ma:root="true" ma:fieldsID="24ace853672f52a3c76e2cd5699e9545" ns3:_="" ns4:_="">
    <xsd:import namespace="70943b23-a5b1-45d7-b30e-b6bd5bcea04e"/>
    <xsd:import namespace="4a3c2944-d6a7-4699-bbc6-e56d70b9a2f6"/>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43b23-a5b1-45d7-b30e-b6bd5bcea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3c2944-d6a7-4699-bbc6-e56d70b9a2f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849CE5-3B00-4348-AA72-E48AE1BE9264}">
  <ds:schemaRef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purl.org/dc/elements/1.1/"/>
    <ds:schemaRef ds:uri="http://schemas.openxmlformats.org/package/2006/metadata/core-properties"/>
    <ds:schemaRef ds:uri="70943b23-a5b1-45d7-b30e-b6bd5bcea04e"/>
    <ds:schemaRef ds:uri="http://schemas.microsoft.com/office/infopath/2007/PartnerControls"/>
    <ds:schemaRef ds:uri="4a3c2944-d6a7-4699-bbc6-e56d70b9a2f6"/>
  </ds:schemaRefs>
</ds:datastoreItem>
</file>

<file path=customXml/itemProps2.xml><?xml version="1.0" encoding="utf-8"?>
<ds:datastoreItem xmlns:ds="http://schemas.openxmlformats.org/officeDocument/2006/customXml" ds:itemID="{70F212E5-9D0D-455E-B18C-9E1546174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943b23-a5b1-45d7-b30e-b6bd5bcea04e"/>
    <ds:schemaRef ds:uri="4a3c2944-d6a7-4699-bbc6-e56d70b9a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A5549C-5D8A-4D54-BEAD-765547D92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TotalTime>
  <Words>7241</Words>
  <Application>Microsoft Office PowerPoint</Application>
  <PresentationFormat>Widescreen</PresentationFormat>
  <Paragraphs>1056</Paragraphs>
  <Slides>78</Slides>
  <Notes>75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78</vt:i4>
      </vt:variant>
    </vt:vector>
  </HeadingPairs>
  <TitlesOfParts>
    <vt:vector size="95" baseType="lpstr">
      <vt:lpstr>Arial</vt:lpstr>
      <vt:lpstr>Arial Black</vt:lpstr>
      <vt:lpstr>Avenir Next Regular</vt:lpstr>
      <vt:lpstr>Calibri</vt:lpstr>
      <vt:lpstr>Gill Sans MT</vt:lpstr>
      <vt:lpstr>Monotype Sorts</vt:lpstr>
      <vt:lpstr>Open Sans</vt:lpstr>
      <vt:lpstr>Rockwell</vt:lpstr>
      <vt:lpstr>Times New Roman</vt:lpstr>
      <vt:lpstr>Tw Cen MT</vt:lpstr>
      <vt:lpstr>Verdana</vt:lpstr>
      <vt:lpstr>Wingdings 2</vt:lpstr>
      <vt:lpstr>Solstice</vt:lpstr>
      <vt:lpstr>Theme1</vt:lpstr>
      <vt:lpstr>1_informal_presentation_powerpoint_2</vt:lpstr>
      <vt:lpstr>2_informal_presentation_powerpoint_2</vt:lpstr>
      <vt:lpstr>1_Theme1</vt:lpstr>
      <vt:lpstr>New Faculty Benefits Orientation</vt:lpstr>
      <vt:lpstr>Orientation Agenda</vt:lpstr>
      <vt:lpstr>Getting Started – Online Tools</vt:lpstr>
      <vt:lpstr>Getting Started – Checklist</vt:lpstr>
      <vt:lpstr>Getting Started – Online Tools</vt:lpstr>
      <vt:lpstr>PowerPoint Presentation</vt:lpstr>
      <vt:lpstr>Getting Started – Online Tools</vt:lpstr>
      <vt:lpstr>    Getting Started - Payroll Information</vt:lpstr>
      <vt:lpstr>Getting Started – Direct Deposit</vt:lpstr>
      <vt:lpstr>Getting Started - Holidays</vt:lpstr>
      <vt:lpstr>Getting Started - Inclement Weather</vt:lpstr>
      <vt:lpstr>  In Inclement Weather. . .</vt:lpstr>
      <vt:lpstr>PowerPoint Presentation</vt:lpstr>
      <vt:lpstr>Decision- Checklist</vt:lpstr>
      <vt:lpstr> If Your Previous Employer Was  A VRS Participating Employer</vt:lpstr>
      <vt:lpstr> If Your Previous Employer Was  A VRS Participating Employer</vt:lpstr>
      <vt:lpstr>PowerPoint Presentation</vt:lpstr>
      <vt:lpstr> State Agency Transfers </vt:lpstr>
      <vt:lpstr>Retirement</vt:lpstr>
      <vt:lpstr>Retirement: Definitions</vt:lpstr>
      <vt:lpstr>Retirement: Hybrid Benefit Plan </vt:lpstr>
      <vt:lpstr>PowerPoint Presentation</vt:lpstr>
      <vt:lpstr>PowerPoint Presentation</vt:lpstr>
      <vt:lpstr>PowerPoint Presentation</vt:lpstr>
      <vt:lpstr>PowerPoint Presentation</vt:lpstr>
      <vt:lpstr>Retirement: Hybrid Benefit Plan Vesting</vt:lpstr>
      <vt:lpstr>VRS Retirement: Hybrid Benefit Plan</vt:lpstr>
      <vt:lpstr>Tax Advantaged Savings Plans</vt:lpstr>
      <vt:lpstr>$ Cash Match $</vt:lpstr>
      <vt:lpstr>PowerPoint Presentation</vt:lpstr>
      <vt:lpstr>PowerPoint Presentation</vt:lpstr>
      <vt:lpstr>PowerPoint Presentation</vt:lpstr>
      <vt:lpstr>PowerPoint Presentation</vt:lpstr>
      <vt:lpstr>PowerPoint Presentation</vt:lpstr>
      <vt:lpstr>403(b)</vt:lpstr>
      <vt:lpstr>Retirement: Optional Retirement Plan (ORP)</vt:lpstr>
      <vt:lpstr>Retirement: Plan Comparison</vt:lpstr>
      <vt:lpstr>403(b) + Optional Retirement Plan (ORP)</vt:lpstr>
      <vt:lpstr>Retirement: Deferred Compensation (DC) 457b</vt:lpstr>
      <vt:lpstr>Retirement: Plan Elections</vt:lpstr>
      <vt:lpstr>Retirement: Election Form</vt:lpstr>
      <vt:lpstr>PowerPoint Presentation</vt:lpstr>
      <vt:lpstr>Sick/Disability Plan Comparison</vt:lpstr>
      <vt:lpstr>Sick/Disability Plan Comparisons</vt:lpstr>
      <vt:lpstr>Retirement &amp; Related Plans - Checklist</vt:lpstr>
      <vt:lpstr>Group Life Insurance: Securian Financial</vt:lpstr>
      <vt:lpstr>Health Care Plans - Checklist</vt:lpstr>
      <vt:lpstr>Medical Plans: Affordable Care Act &amp; Health Insurance Marketplace</vt:lpstr>
      <vt:lpstr>Medical Plans: Choosing a Plan</vt:lpstr>
      <vt:lpstr>PowerPoint Presentation</vt:lpstr>
      <vt:lpstr>Health Insurance Eligibility</vt:lpstr>
      <vt:lpstr>Medical Plans: Factors in Choosing a Plan</vt:lpstr>
      <vt:lpstr>Medical Plans: All Basic Plans</vt:lpstr>
      <vt:lpstr>Employee Assistance Program</vt:lpstr>
      <vt:lpstr>Medical Plans: Online Access</vt:lpstr>
      <vt:lpstr>Medical Plans: Wellness</vt:lpstr>
      <vt:lpstr>CommonHealth</vt:lpstr>
      <vt:lpstr>COVA Care</vt:lpstr>
      <vt:lpstr>Medical Plans: COVA Care Highlights</vt:lpstr>
      <vt:lpstr>Medical Plans: COVA Care Highlights</vt:lpstr>
      <vt:lpstr>Medical Plans: COVA Care Premium Rewards</vt:lpstr>
      <vt:lpstr>COVA High Deductible Health Plan</vt:lpstr>
      <vt:lpstr>Medical Plans: COVA HDHP Highlight</vt:lpstr>
      <vt:lpstr>COVA HealthAware</vt:lpstr>
      <vt:lpstr>Medical Plans: COVA HealthAware</vt:lpstr>
      <vt:lpstr>COVA HealthAware</vt:lpstr>
      <vt:lpstr>Medical Plans: COVA HealthAware Highlights</vt:lpstr>
      <vt:lpstr>Medical Plans: COVA HealthAware</vt:lpstr>
      <vt:lpstr>Medical Plans: Optima Health HMO</vt:lpstr>
      <vt:lpstr>Medical Plans: Optima Health HMO</vt:lpstr>
      <vt:lpstr>Medical Plans: OPTIMA Health HMO</vt:lpstr>
      <vt:lpstr>Medical Plans: OPTIMA HEALTH HMO</vt:lpstr>
      <vt:lpstr>Medical Plans: OPTIMA HEALTH HMO</vt:lpstr>
      <vt:lpstr>Medical Plans: Health Benefits</vt:lpstr>
      <vt:lpstr>Medical Plans: Making Changes</vt:lpstr>
      <vt:lpstr>Workers’ Compensation</vt:lpstr>
      <vt:lpstr>Voluntary Benefits Options</vt:lpstr>
      <vt:lpstr>UHR IS HERE TO HELP.  HOW CAN WE HELP YOU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Benefits Eligible Faculty Orientation</dc:title>
  <dc:creator>Menkins, CherylAnn</dc:creator>
  <cp:lastModifiedBy>West, Brittany</cp:lastModifiedBy>
  <cp:revision>15</cp:revision>
  <dcterms:created xsi:type="dcterms:W3CDTF">2021-08-11T19:23:13Z</dcterms:created>
  <dcterms:modified xsi:type="dcterms:W3CDTF">2023-01-12T16:21:08Z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0x01010045CD5985B622324D9855201D61BFE779</vt:lpwstr>
  </property>
</Properties>
</file>