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bin" ContentType="application/vnd.openxmlformats-officedocument.oleObject"/>
  <Override PartName="/ppt/notesSlides/notesSlide21.xml" ContentType="application/vnd.openxmlformats-officedocument.presentationml.notesSlide+xml"/>
  <Override PartName="/ppt/embeddings/oleObject2.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93" r:id="rId3"/>
    <p:sldId id="262" r:id="rId4"/>
    <p:sldId id="294" r:id="rId5"/>
    <p:sldId id="292" r:id="rId6"/>
    <p:sldId id="264" r:id="rId7"/>
    <p:sldId id="265" r:id="rId8"/>
    <p:sldId id="266" r:id="rId9"/>
    <p:sldId id="267" r:id="rId10"/>
    <p:sldId id="314" r:id="rId11"/>
    <p:sldId id="277" r:id="rId12"/>
    <p:sldId id="278" r:id="rId13"/>
    <p:sldId id="279" r:id="rId14"/>
    <p:sldId id="280" r:id="rId15"/>
    <p:sldId id="281" r:id="rId16"/>
    <p:sldId id="282" r:id="rId17"/>
    <p:sldId id="271" r:id="rId18"/>
    <p:sldId id="289" r:id="rId19"/>
    <p:sldId id="288" r:id="rId20"/>
    <p:sldId id="319" r:id="rId21"/>
    <p:sldId id="320" r:id="rId22"/>
    <p:sldId id="273" r:id="rId23"/>
    <p:sldId id="274" r:id="rId24"/>
    <p:sldId id="275" r:id="rId25"/>
    <p:sldId id="276" r:id="rId26"/>
    <p:sldId id="295" r:id="rId27"/>
    <p:sldId id="307" r:id="rId28"/>
    <p:sldId id="283" r:id="rId29"/>
    <p:sldId id="287" r:id="rId30"/>
    <p:sldId id="291" r:id="rId31"/>
    <p:sldId id="298" r:id="rId32"/>
    <p:sldId id="299" r:id="rId33"/>
    <p:sldId id="301" r:id="rId34"/>
    <p:sldId id="300" r:id="rId35"/>
    <p:sldId id="302" r:id="rId36"/>
    <p:sldId id="308" r:id="rId37"/>
    <p:sldId id="259" r:id="rId38"/>
    <p:sldId id="304" r:id="rId39"/>
    <p:sldId id="305"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2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2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2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2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24" charset="-128"/>
        <a:cs typeface="+mn-cs"/>
      </a:defRPr>
    </a:lvl5pPr>
    <a:lvl6pPr marL="2286000" algn="l" defTabSz="914400" rtl="0" eaLnBrk="1" latinLnBrk="0" hangingPunct="1">
      <a:defRPr kern="1200">
        <a:solidFill>
          <a:schemeClr val="tx1"/>
        </a:solidFill>
        <a:latin typeface="Arial" charset="0"/>
        <a:ea typeface="ＭＳ Ｐゴシック" pitchFamily="124" charset="-128"/>
        <a:cs typeface="+mn-cs"/>
      </a:defRPr>
    </a:lvl6pPr>
    <a:lvl7pPr marL="2743200" algn="l" defTabSz="914400" rtl="0" eaLnBrk="1" latinLnBrk="0" hangingPunct="1">
      <a:defRPr kern="1200">
        <a:solidFill>
          <a:schemeClr val="tx1"/>
        </a:solidFill>
        <a:latin typeface="Arial" charset="0"/>
        <a:ea typeface="ＭＳ Ｐゴシック" pitchFamily="124" charset="-128"/>
        <a:cs typeface="+mn-cs"/>
      </a:defRPr>
    </a:lvl7pPr>
    <a:lvl8pPr marL="3200400" algn="l" defTabSz="914400" rtl="0" eaLnBrk="1" latinLnBrk="0" hangingPunct="1">
      <a:defRPr kern="1200">
        <a:solidFill>
          <a:schemeClr val="tx1"/>
        </a:solidFill>
        <a:latin typeface="Arial" charset="0"/>
        <a:ea typeface="ＭＳ Ｐゴシック" pitchFamily="124" charset="-128"/>
        <a:cs typeface="+mn-cs"/>
      </a:defRPr>
    </a:lvl8pPr>
    <a:lvl9pPr marL="3657600" algn="l" defTabSz="914400" rtl="0" eaLnBrk="1" latinLnBrk="0" hangingPunct="1">
      <a:defRPr kern="1200">
        <a:solidFill>
          <a:schemeClr val="tx1"/>
        </a:solidFill>
        <a:latin typeface="Arial" charset="0"/>
        <a:ea typeface="ＭＳ Ｐゴシック" pitchFamily="1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11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362" autoAdjust="0"/>
    <p:restoredTop sz="90810" autoAdjust="0"/>
  </p:normalViewPr>
  <p:slideViewPr>
    <p:cSldViewPr>
      <p:cViewPr>
        <p:scale>
          <a:sx n="62" d="100"/>
          <a:sy n="62" d="100"/>
        </p:scale>
        <p:origin x="-1048" y="-536"/>
      </p:cViewPr>
      <p:guideLst>
        <p:guide orient="horz" pos="2160"/>
        <p:guide pos="2880"/>
      </p:guideLst>
    </p:cSldViewPr>
  </p:slideViewPr>
  <p:outlineViewPr>
    <p:cViewPr>
      <p:scale>
        <a:sx n="33" d="100"/>
        <a:sy n="33" d="100"/>
      </p:scale>
      <p:origin x="0" y="101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4" charset="0"/>
              </a:defRPr>
            </a:lvl1pPr>
          </a:lstStyle>
          <a:p>
            <a:pPr>
              <a:defRPr/>
            </a:pPr>
            <a:fld id="{FFF5409E-6735-4256-8F66-745ACB061CF8}" type="datetime1">
              <a:rPr lang="en-US"/>
              <a:pPr>
                <a:defRPr/>
              </a:pPr>
              <a:t>4/10/14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4" charset="0"/>
              </a:defRPr>
            </a:lvl1pPr>
          </a:lstStyle>
          <a:p>
            <a:pPr>
              <a:defRPr/>
            </a:pPr>
            <a:fld id="{5321A288-8E61-4E1E-9748-3B90D88BC327}" type="slidenum">
              <a:rPr lang="en-US"/>
              <a:pPr>
                <a:defRPr/>
              </a:pPr>
              <a:t>‹#›</a:t>
            </a:fld>
            <a:endParaRPr lang="en-US"/>
          </a:p>
        </p:txBody>
      </p:sp>
    </p:spTree>
    <p:extLst>
      <p:ext uri="{BB962C8B-B14F-4D97-AF65-F5344CB8AC3E}">
        <p14:creationId xmlns:p14="http://schemas.microsoft.com/office/powerpoint/2010/main" val="751581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2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fld id="{CA80DFE6-C515-46EF-ABD8-885DD008B384}" type="slidenum">
              <a:rPr lang="en-US">
                <a:latin typeface="Calibri" pitchFamily="4" charset="0"/>
              </a:rPr>
              <a:pPr eaLnBrk="1" hangingPunct="1"/>
              <a:t>1</a:t>
            </a:fld>
            <a:endParaRPr lang="en-US">
              <a:latin typeface="Calibri" pitchFamily="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72707"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latin typeface="Arial" charset="0"/>
              </a:rPr>
              <a:t>Based on surveys among Employers and Recent College Graduates, LEAP initiative </a:t>
            </a:r>
          </a:p>
          <a:p>
            <a:pPr eaLnBrk="1" hangingPunct="1">
              <a:spcBef>
                <a:spcPct val="0"/>
              </a:spcBef>
            </a:pPr>
            <a:endParaRPr lang="en-US" smtClean="0"/>
          </a:p>
        </p:txBody>
      </p:sp>
      <p:sp>
        <p:nvSpPr>
          <p:cNvPr id="727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FA1B00B8-ABC2-479E-AB5D-165A470850E5}" type="slidenum">
              <a:rPr lang="en-US" sz="1200">
                <a:latin typeface="Calibri" pitchFamily="4" charset="0"/>
              </a:rPr>
              <a:pPr algn="r" eaLnBrk="1" hangingPunct="1"/>
              <a:t>18</a:t>
            </a:fld>
            <a:endParaRPr lang="en-US" sz="1200">
              <a:latin typeface="Calibri" pitchFamily="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76803"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latin typeface="Arial" charset="0"/>
              </a:rPr>
              <a:t>Report from the National Leadership Council for Liberal Education and America’s Promise (LEAP)</a:t>
            </a:r>
          </a:p>
          <a:p>
            <a:pPr eaLnBrk="1" hangingPunct="1">
              <a:spcBef>
                <a:spcPct val="0"/>
              </a:spcBef>
            </a:pPr>
            <a:endParaRPr lang="en-US" smtClean="0"/>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B913FAC2-E3B5-4AC9-98B3-8FF2FCCE0169}" type="slidenum">
              <a:rPr lang="en-US" sz="1200">
                <a:latin typeface="Calibri" pitchFamily="4" charset="0"/>
              </a:rPr>
              <a:pPr algn="r" eaLnBrk="1" hangingPunct="1"/>
              <a:t>19</a:t>
            </a:fld>
            <a:endParaRPr lang="en-US" sz="1200">
              <a:latin typeface="Calibri" pitchFamily="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52227"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Jean</a:t>
            </a:r>
          </a:p>
        </p:txBody>
      </p:sp>
      <p:sp>
        <p:nvSpPr>
          <p:cNvPr id="522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AB5AA89F-3F8B-453A-8E38-A4B8879D23B6}" type="slidenum">
              <a:rPr lang="en-US" sz="1200">
                <a:latin typeface="Calibri" pitchFamily="4" charset="0"/>
              </a:rPr>
              <a:pPr algn="r" eaLnBrk="1" hangingPunct="1"/>
              <a:t>2</a:t>
            </a:fld>
            <a:endParaRPr lang="en-US" sz="1200">
              <a:latin typeface="Calibri" pitchFamily="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6BB1BD12-ED9F-4F0C-B775-7F66280A7E48}" type="slidenum">
              <a:rPr lang="en-US" sz="1200">
                <a:latin typeface="Calibri" pitchFamily="4" charset="0"/>
              </a:rPr>
              <a:pPr algn="r" eaLnBrk="1" hangingPunct="1"/>
              <a:t>22</a:t>
            </a:fld>
            <a:endParaRPr lang="en-US" sz="1200">
              <a:latin typeface="Calibri" pitchFamily="4" charset="0"/>
            </a:endParaRPr>
          </a:p>
        </p:txBody>
      </p:sp>
      <p:sp>
        <p:nvSpPr>
          <p:cNvPr id="798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9876" name="Rectangle 3"/>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r>
              <a:rPr lang="en-US" smtClean="0"/>
              <a:t>Need title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83971"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Thus, the FLC and the Program of Global Distinction was created</a:t>
            </a:r>
          </a:p>
          <a:p>
            <a:pPr eaLnBrk="1" hangingPunct="1">
              <a:spcBef>
                <a:spcPct val="0"/>
              </a:spcBef>
            </a:pPr>
            <a:endParaRPr lang="en-US" smtClean="0"/>
          </a:p>
          <a:p>
            <a:pPr eaLnBrk="1" hangingPunct="1">
              <a:spcBef>
                <a:spcPct val="0"/>
              </a:spcBef>
            </a:pPr>
            <a:r>
              <a:rPr lang="en-US" smtClean="0"/>
              <a:t>Jean</a:t>
            </a:r>
          </a:p>
        </p:txBody>
      </p:sp>
      <p:sp>
        <p:nvSpPr>
          <p:cNvPr id="839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1F2A98A5-D3E5-46C7-8BDC-20EE4BADD504}" type="slidenum">
              <a:rPr lang="en-US" sz="1200">
                <a:latin typeface="Calibri" pitchFamily="4" charset="0"/>
              </a:rPr>
              <a:pPr algn="r" eaLnBrk="1" hangingPunct="1"/>
              <a:t>26</a:t>
            </a:fld>
            <a:endParaRPr lang="en-US" sz="1200">
              <a:latin typeface="Calibri" pitchFamily="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84995"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Thus, the FLC and the Program of Global Distinction was created</a:t>
            </a:r>
          </a:p>
          <a:p>
            <a:pPr eaLnBrk="1" hangingPunct="1">
              <a:spcBef>
                <a:spcPct val="0"/>
              </a:spcBef>
            </a:pPr>
            <a:endParaRPr lang="en-US" smtClean="0"/>
          </a:p>
          <a:p>
            <a:pPr eaLnBrk="1" hangingPunct="1">
              <a:spcBef>
                <a:spcPct val="0"/>
              </a:spcBef>
            </a:pPr>
            <a:r>
              <a:rPr lang="en-US" smtClean="0"/>
              <a:t>Jean</a:t>
            </a:r>
          </a:p>
        </p:txBody>
      </p:sp>
      <p:sp>
        <p:nvSpPr>
          <p:cNvPr id="849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5704B746-70CC-406B-8F8D-13833EAF082D}" type="slidenum">
              <a:rPr lang="en-US" sz="1200">
                <a:latin typeface="Calibri" pitchFamily="4" charset="0"/>
              </a:rPr>
              <a:pPr algn="r" eaLnBrk="1" hangingPunct="1"/>
              <a:t>27</a:t>
            </a:fld>
            <a:endParaRPr lang="en-US" sz="1200">
              <a:latin typeface="Calibri" pitchFamily="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88067"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i="1" smtClean="0">
                <a:latin typeface="Arial" charset="0"/>
              </a:rPr>
              <a:t>Open Doors</a:t>
            </a:r>
            <a:r>
              <a:rPr lang="en-US" i="1" smtClean="0">
                <a:latin typeface="Arial" charset="0"/>
              </a:rPr>
              <a:t> report, published annually by the Institute of International Education with funding from the U.S. Department of State's Bureau of Educational and Cultural Affairs</a:t>
            </a:r>
            <a:endParaRPr lang="en-US" smtClean="0">
              <a:latin typeface="Arial" charset="0"/>
            </a:endParaRPr>
          </a:p>
          <a:p>
            <a:pPr eaLnBrk="1" hangingPunct="1">
              <a:spcBef>
                <a:spcPct val="0"/>
              </a:spcBef>
            </a:pPr>
            <a:endParaRPr lang="en-US" smtClean="0"/>
          </a:p>
        </p:txBody>
      </p:sp>
      <p:sp>
        <p:nvSpPr>
          <p:cNvPr id="880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585BD908-1E60-41D3-BDC6-13630A896602}" type="slidenum">
              <a:rPr lang="en-US" sz="1200">
                <a:latin typeface="Calibri" pitchFamily="4" charset="0"/>
              </a:rPr>
              <a:pPr algn="r" eaLnBrk="1" hangingPunct="1"/>
              <a:t>30</a:t>
            </a:fld>
            <a:endParaRPr lang="en-US" sz="1200">
              <a:latin typeface="Calibri" pitchFamily="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89091"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mb</a:t>
            </a:r>
          </a:p>
        </p:txBody>
      </p:sp>
      <p:sp>
        <p:nvSpPr>
          <p:cNvPr id="890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33BE5C57-24AC-4E7E-84CC-0C6E83F03784}" type="slidenum">
              <a:rPr lang="en-US" sz="1200">
                <a:latin typeface="Calibri" pitchFamily="4" charset="0"/>
              </a:rPr>
              <a:pPr algn="r" eaLnBrk="1" hangingPunct="1"/>
              <a:t>31</a:t>
            </a:fld>
            <a:endParaRPr lang="en-US" sz="1200">
              <a:latin typeface="Calibri" pitchFamily="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90115"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mb</a:t>
            </a:r>
          </a:p>
        </p:txBody>
      </p:sp>
      <p:sp>
        <p:nvSpPr>
          <p:cNvPr id="901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57FD9546-46BE-414B-928F-8B6DD70A18A0}" type="slidenum">
              <a:rPr lang="en-US" sz="1200">
                <a:latin typeface="Calibri" pitchFamily="4" charset="0"/>
              </a:rPr>
              <a:pPr algn="r" eaLnBrk="1" hangingPunct="1"/>
              <a:t>32</a:t>
            </a:fld>
            <a:endParaRPr lang="en-US" sz="1200">
              <a:latin typeface="Calibri" pitchFamily="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91139"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mb</a:t>
            </a:r>
          </a:p>
        </p:txBody>
      </p:sp>
      <p:sp>
        <p:nvSpPr>
          <p:cNvPr id="91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B8D2F870-045D-4D21-8379-4D4292A41F85}" type="slidenum">
              <a:rPr lang="en-US" sz="1200">
                <a:latin typeface="Calibri" pitchFamily="4" charset="0"/>
              </a:rPr>
              <a:pPr algn="r" eaLnBrk="1" hangingPunct="1"/>
              <a:t>33</a:t>
            </a:fld>
            <a:endParaRPr lang="en-US" sz="1200">
              <a:latin typeface="Calibri" pitchFamily="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92163"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mb</a:t>
            </a:r>
          </a:p>
        </p:txBody>
      </p:sp>
      <p:sp>
        <p:nvSpPr>
          <p:cNvPr id="921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5A75FC08-E924-47A3-BA5C-EFB7A2BC4530}" type="slidenum">
              <a:rPr lang="en-US" sz="1200">
                <a:latin typeface="Calibri" pitchFamily="4" charset="0"/>
              </a:rPr>
              <a:pPr algn="r" eaLnBrk="1" hangingPunct="1"/>
              <a:t>34</a:t>
            </a:fld>
            <a:endParaRPr lang="en-US" sz="1200">
              <a:latin typeface="Calibri" pitchFamily="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93187"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jean</a:t>
            </a:r>
          </a:p>
        </p:txBody>
      </p:sp>
      <p:sp>
        <p:nvSpPr>
          <p:cNvPr id="931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DF29C51A-AEB0-4858-94E6-18136B336CBA}" type="slidenum">
              <a:rPr lang="en-US" sz="1200">
                <a:latin typeface="Calibri" pitchFamily="4" charset="0"/>
              </a:rPr>
              <a:pPr algn="r" eaLnBrk="1" hangingPunct="1"/>
              <a:t>35</a:t>
            </a:fld>
            <a:endParaRPr lang="en-US" sz="1200">
              <a:latin typeface="Calibri" pitchFamily="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94211"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jean</a:t>
            </a:r>
          </a:p>
        </p:txBody>
      </p:sp>
      <p:sp>
        <p:nvSpPr>
          <p:cNvPr id="942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D066832C-6212-4F13-814B-838956818054}" type="slidenum">
              <a:rPr lang="en-US" sz="1200">
                <a:latin typeface="Calibri" pitchFamily="4" charset="0"/>
              </a:rPr>
              <a:pPr algn="r" eaLnBrk="1" hangingPunct="1"/>
              <a:t>36</a:t>
            </a:fld>
            <a:endParaRPr lang="en-US" sz="1200">
              <a:latin typeface="Calibri" pitchFamily="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fld id="{2D3BEF36-4170-42BC-9E1D-A59BA2E49F2C}" type="slidenum">
              <a:rPr lang="en-US">
                <a:latin typeface="Calibri" pitchFamily="4" charset="0"/>
              </a:rPr>
              <a:pPr eaLnBrk="1" hangingPunct="1"/>
              <a:t>37</a:t>
            </a:fld>
            <a:endParaRPr lang="en-US">
              <a:latin typeface="Calibri" pitchFamily="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96259"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Jean</a:t>
            </a:r>
          </a:p>
        </p:txBody>
      </p:sp>
      <p:sp>
        <p:nvSpPr>
          <p:cNvPr id="962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r" eaLnBrk="1" hangingPunct="1"/>
            <a:fld id="{93D6D19E-FA8A-4637-BA7F-1E1983BC5C47}" type="slidenum">
              <a:rPr lang="en-US" sz="1200">
                <a:latin typeface="Calibri" pitchFamily="4" charset="0"/>
              </a:rPr>
              <a:pPr algn="r" eaLnBrk="1" hangingPunct="1"/>
              <a:t>38</a:t>
            </a:fld>
            <a:endParaRPr lang="en-US" sz="1200">
              <a:latin typeface="Calibri" pitchFamily="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2D6B74F6-D6E6-4939-979F-CF3ED75BEEEE}" type="datetime1">
              <a:rPr lang="en-US"/>
              <a:pPr>
                <a:defRPr/>
              </a:pPr>
              <a:t>4/10/14</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488E727A-5981-494B-86E5-988199E13A61}" type="slidenum">
              <a:rPr lang="en-US"/>
              <a:pPr>
                <a:defRPr/>
              </a:pPr>
              <a:t>‹#›</a:t>
            </a:fld>
            <a:endParaRPr lang="en-US"/>
          </a:p>
        </p:txBody>
      </p:sp>
    </p:spTree>
    <p:extLst>
      <p:ext uri="{BB962C8B-B14F-4D97-AF65-F5344CB8AC3E}">
        <p14:creationId xmlns:p14="http://schemas.microsoft.com/office/powerpoint/2010/main" val="289568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5B34DF4-144B-4417-BABC-FA44DC7100F4}" type="datetime1">
              <a:rPr lang="en-US"/>
              <a:pPr>
                <a:defRPr/>
              </a:pPr>
              <a:t>4/10/14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6F484A-B85E-4697-B0EC-29141CC81A38}" type="slidenum">
              <a:rPr lang="en-US"/>
              <a:pPr>
                <a:defRPr/>
              </a:pPr>
              <a:t>‹#›</a:t>
            </a:fld>
            <a:endParaRPr lang="en-US"/>
          </a:p>
        </p:txBody>
      </p:sp>
    </p:spTree>
    <p:extLst>
      <p:ext uri="{BB962C8B-B14F-4D97-AF65-F5344CB8AC3E}">
        <p14:creationId xmlns:p14="http://schemas.microsoft.com/office/powerpoint/2010/main" val="58779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5B27C93-EA21-447D-B6F1-820ED039E24B}" type="datetime1">
              <a:rPr lang="en-US"/>
              <a:pPr>
                <a:defRPr/>
              </a:pPr>
              <a:t>4/10/14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8FC094A-0C4E-4E17-B8FB-35FFA8E7F393}" type="slidenum">
              <a:rPr lang="en-US"/>
              <a:pPr>
                <a:defRPr/>
              </a:pPr>
              <a:t>‹#›</a:t>
            </a:fld>
            <a:endParaRPr lang="en-US"/>
          </a:p>
        </p:txBody>
      </p:sp>
    </p:spTree>
    <p:extLst>
      <p:ext uri="{BB962C8B-B14F-4D97-AF65-F5344CB8AC3E}">
        <p14:creationId xmlns:p14="http://schemas.microsoft.com/office/powerpoint/2010/main" val="8306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9C45F69-FE5E-48FC-8936-CEA2917933DC}" type="datetime1">
              <a:rPr lang="en-US"/>
              <a:pPr>
                <a:defRPr/>
              </a:pPr>
              <a:t>4/10/14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9EFD219-0785-410E-875B-3BF70D0B3387}" type="slidenum">
              <a:rPr lang="en-US"/>
              <a:pPr>
                <a:defRPr/>
              </a:pPr>
              <a:t>‹#›</a:t>
            </a:fld>
            <a:endParaRPr lang="en-US"/>
          </a:p>
        </p:txBody>
      </p:sp>
    </p:spTree>
    <p:extLst>
      <p:ext uri="{BB962C8B-B14F-4D97-AF65-F5344CB8AC3E}">
        <p14:creationId xmlns:p14="http://schemas.microsoft.com/office/powerpoint/2010/main" val="336760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79618AC-6091-4A60-BFC2-D3349DC1AD6A}" type="datetime1">
              <a:rPr lang="en-US"/>
              <a:pPr>
                <a:defRPr/>
              </a:pPr>
              <a:t>4/10/14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3A6BE41-70F8-48A5-B588-810DA580959F}" type="slidenum">
              <a:rPr lang="en-US"/>
              <a:pPr>
                <a:defRPr/>
              </a:pPr>
              <a:t>‹#›</a:t>
            </a:fld>
            <a:endParaRPr lang="en-US"/>
          </a:p>
        </p:txBody>
      </p:sp>
    </p:spTree>
    <p:extLst>
      <p:ext uri="{BB962C8B-B14F-4D97-AF65-F5344CB8AC3E}">
        <p14:creationId xmlns:p14="http://schemas.microsoft.com/office/powerpoint/2010/main" val="1590080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4" name="Right Triangle 13"/>
          <p:cNvSpPr>
            <a:spLocks/>
          </p:cNvSpPr>
          <p:nvPr/>
        </p:nvSpPr>
        <p:spPr bwMode="auto">
          <a:xfrm>
            <a:off x="-6042" y="5791253"/>
            <a:ext cx="3402314" cy="1080868"/>
          </a:xfrm>
          <a:prstGeom prst="rtTriangle">
            <a:avLst/>
          </a:prstGeom>
          <a:blipFill>
            <a:blip r:embed="rId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3081"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smtClean="0">
                <a:latin typeface="Lucida Sans Unicode" pitchFamily="4" charset="0"/>
              </a:defRPr>
            </a:lvl1pPr>
          </a:lstStyle>
          <a:p>
            <a:pPr>
              <a:defRPr/>
            </a:pPr>
            <a:fld id="{DC63800D-80D9-4551-A651-8C2497423486}" type="datetime1">
              <a:rPr lang="en-US"/>
              <a:pPr>
                <a:defRPr/>
              </a:pPr>
              <a:t>4/10/14</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latin typeface="Lucida Sans Unicode" pitchFamily="4" charset="0"/>
              </a:defRPr>
            </a:lvl1pPr>
          </a:lstStyle>
          <a:p>
            <a:pPr>
              <a:defRPr/>
            </a:pPr>
            <a:fld id="{01852695-1440-4378-B2C1-3EB9A03DC3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0" r:id="rId3"/>
    <p:sldLayoutId id="2147483681" r:id="rId4"/>
    <p:sldLayoutId id="2147483682" r:id="rId5"/>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24" charset="-128"/>
          <a:cs typeface="+mj-cs"/>
        </a:defRPr>
      </a:lvl1pPr>
      <a:lvl2pPr algn="l" rtl="0" eaLnBrk="0" fontAlgn="base" hangingPunct="0">
        <a:spcBef>
          <a:spcPct val="0"/>
        </a:spcBef>
        <a:spcAft>
          <a:spcPct val="0"/>
        </a:spcAft>
        <a:defRPr sz="4100" b="1">
          <a:solidFill>
            <a:schemeClr val="tx2"/>
          </a:solidFill>
          <a:latin typeface="Lucida Sans Unicode" pitchFamily="4" charset="0"/>
          <a:ea typeface="ＭＳ Ｐゴシック" pitchFamily="124" charset="-128"/>
        </a:defRPr>
      </a:lvl2pPr>
      <a:lvl3pPr algn="l" rtl="0" eaLnBrk="0" fontAlgn="base" hangingPunct="0">
        <a:spcBef>
          <a:spcPct val="0"/>
        </a:spcBef>
        <a:spcAft>
          <a:spcPct val="0"/>
        </a:spcAft>
        <a:defRPr sz="4100" b="1">
          <a:solidFill>
            <a:schemeClr val="tx2"/>
          </a:solidFill>
          <a:latin typeface="Lucida Sans Unicode" pitchFamily="4" charset="0"/>
          <a:ea typeface="ＭＳ Ｐゴシック" pitchFamily="124" charset="-128"/>
        </a:defRPr>
      </a:lvl3pPr>
      <a:lvl4pPr algn="l" rtl="0" eaLnBrk="0" fontAlgn="base" hangingPunct="0">
        <a:spcBef>
          <a:spcPct val="0"/>
        </a:spcBef>
        <a:spcAft>
          <a:spcPct val="0"/>
        </a:spcAft>
        <a:defRPr sz="4100" b="1">
          <a:solidFill>
            <a:schemeClr val="tx2"/>
          </a:solidFill>
          <a:latin typeface="Lucida Sans Unicode" pitchFamily="4" charset="0"/>
          <a:ea typeface="ＭＳ Ｐゴシック" pitchFamily="124" charset="-128"/>
        </a:defRPr>
      </a:lvl4pPr>
      <a:lvl5pPr algn="l" rtl="0" eaLnBrk="0" fontAlgn="base" hangingPunct="0">
        <a:spcBef>
          <a:spcPct val="0"/>
        </a:spcBef>
        <a:spcAft>
          <a:spcPct val="0"/>
        </a:spcAft>
        <a:defRPr sz="4100" b="1">
          <a:solidFill>
            <a:schemeClr val="tx2"/>
          </a:solidFill>
          <a:latin typeface="Lucida Sans Unicode" pitchFamily="4" charset="0"/>
          <a:ea typeface="ＭＳ Ｐゴシック" pitchFamily="124" charset="-128"/>
        </a:defRPr>
      </a:lvl5pPr>
      <a:lvl6pPr marL="457200" algn="l" rtl="0" fontAlgn="base">
        <a:spcBef>
          <a:spcPct val="0"/>
        </a:spcBef>
        <a:spcAft>
          <a:spcPct val="0"/>
        </a:spcAft>
        <a:defRPr sz="4100" b="1">
          <a:solidFill>
            <a:schemeClr val="tx2"/>
          </a:solidFill>
          <a:latin typeface="Lucida Sans Unicode" pitchFamily="4" charset="0"/>
          <a:ea typeface="ＭＳ Ｐゴシック" pitchFamily="124" charset="-128"/>
        </a:defRPr>
      </a:lvl6pPr>
      <a:lvl7pPr marL="914400" algn="l" rtl="0" fontAlgn="base">
        <a:spcBef>
          <a:spcPct val="0"/>
        </a:spcBef>
        <a:spcAft>
          <a:spcPct val="0"/>
        </a:spcAft>
        <a:defRPr sz="4100" b="1">
          <a:solidFill>
            <a:schemeClr val="tx2"/>
          </a:solidFill>
          <a:latin typeface="Lucida Sans Unicode" pitchFamily="4" charset="0"/>
          <a:ea typeface="ＭＳ Ｐゴシック" pitchFamily="124" charset="-128"/>
        </a:defRPr>
      </a:lvl7pPr>
      <a:lvl8pPr marL="1371600" algn="l" rtl="0" fontAlgn="base">
        <a:spcBef>
          <a:spcPct val="0"/>
        </a:spcBef>
        <a:spcAft>
          <a:spcPct val="0"/>
        </a:spcAft>
        <a:defRPr sz="4100" b="1">
          <a:solidFill>
            <a:schemeClr val="tx2"/>
          </a:solidFill>
          <a:latin typeface="Lucida Sans Unicode" pitchFamily="4" charset="0"/>
          <a:ea typeface="ＭＳ Ｐゴシック" pitchFamily="124" charset="-128"/>
        </a:defRPr>
      </a:lvl8pPr>
      <a:lvl9pPr marL="1828800" algn="l" rtl="0" fontAlgn="base">
        <a:spcBef>
          <a:spcPct val="0"/>
        </a:spcBef>
        <a:spcAft>
          <a:spcPct val="0"/>
        </a:spcAft>
        <a:defRPr sz="4100" b="1">
          <a:solidFill>
            <a:schemeClr val="tx2"/>
          </a:solidFill>
          <a:latin typeface="Lucida Sans Unicode" pitchFamily="4" charset="0"/>
          <a:ea typeface="ＭＳ Ｐゴシック" pitchFamily="124"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124" charset="2"/>
        <a:buChar char=""/>
        <a:defRPr sz="2700" kern="1200">
          <a:solidFill>
            <a:schemeClr val="tx1"/>
          </a:solidFill>
          <a:latin typeface="+mn-lt"/>
          <a:ea typeface="ＭＳ Ｐゴシック" pitchFamily="124" charset="-128"/>
          <a:cs typeface="+mn-cs"/>
        </a:defRPr>
      </a:lvl1pPr>
      <a:lvl2pPr marL="620713" indent="-228600" algn="l" rtl="0" eaLnBrk="0" fontAlgn="base" hangingPunct="0">
        <a:spcBef>
          <a:spcPts val="325"/>
        </a:spcBef>
        <a:spcAft>
          <a:spcPct val="0"/>
        </a:spcAft>
        <a:buClr>
          <a:schemeClr val="accent1"/>
        </a:buClr>
        <a:buFont typeface="Verdana" pitchFamily="124" charset="0"/>
        <a:buChar char="◦"/>
        <a:defRPr sz="2300" kern="1200">
          <a:solidFill>
            <a:schemeClr val="tx1"/>
          </a:solidFill>
          <a:latin typeface="+mn-lt"/>
          <a:ea typeface="ＭＳ Ｐゴシック" pitchFamily="12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24" charset="2"/>
        <a:buChar char=""/>
        <a:defRPr sz="2100" kern="1200">
          <a:solidFill>
            <a:schemeClr val="tx1"/>
          </a:solidFill>
          <a:latin typeface="+mn-lt"/>
          <a:ea typeface="ＭＳ Ｐゴシック" pitchFamily="124" charset="-128"/>
          <a:cs typeface="+mn-cs"/>
        </a:defRPr>
      </a:lvl3pPr>
      <a:lvl4pPr marL="1143000" indent="-228600" algn="l" rtl="0" eaLnBrk="0" fontAlgn="base" hangingPunct="0">
        <a:spcBef>
          <a:spcPts val="350"/>
        </a:spcBef>
        <a:spcAft>
          <a:spcPct val="0"/>
        </a:spcAft>
        <a:buClr>
          <a:schemeClr val="accent2"/>
        </a:buClr>
        <a:buFont typeface="Wingdings 2" pitchFamily="124" charset="2"/>
        <a:buChar char=""/>
        <a:defRPr sz="1900" kern="1200">
          <a:solidFill>
            <a:schemeClr val="tx1"/>
          </a:solidFill>
          <a:latin typeface="+mn-lt"/>
          <a:ea typeface="ＭＳ Ｐゴシック" pitchFamily="124" charset="-128"/>
          <a:cs typeface="+mn-cs"/>
        </a:defRPr>
      </a:lvl4pPr>
      <a:lvl5pPr marL="1371600" indent="-228600" algn="l" rtl="0" eaLnBrk="0" fontAlgn="base" hangingPunct="0">
        <a:spcBef>
          <a:spcPts val="350"/>
        </a:spcBef>
        <a:spcAft>
          <a:spcPct val="0"/>
        </a:spcAft>
        <a:buClr>
          <a:schemeClr val="accent2"/>
        </a:buClr>
        <a:buFont typeface="Wingdings 2" pitchFamily="124" charset="2"/>
        <a:buChar char=""/>
        <a:defRPr kern="1200">
          <a:solidFill>
            <a:schemeClr val="tx1"/>
          </a:solidFill>
          <a:latin typeface="+mn-lt"/>
          <a:ea typeface="ＭＳ Ｐゴシック" pitchFamily="12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http://www.wypr.org/MD_Morning.html" TargetMode="External"/><Relationship Id="rId4" Type="http://schemas.openxmlformats.org/officeDocument/2006/relationships/hyperlink" Target="http://www.wypr.org/MD_MORNING.html"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ethics.iit.edu/eb/index.html"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bin"/><Relationship Id="rId5" Type="http://schemas.openxmlformats.org/officeDocument/2006/relationships/image" Target="../media/image26.wmf"/><Relationship Id="rId6" Type="http://schemas.openxmlformats.org/officeDocument/2006/relationships/image" Target="../media/image27.jpeg"/><Relationship Id="rId7" Type="http://schemas.openxmlformats.org/officeDocument/2006/relationships/image" Target="http://upload.wikimedia.org/wikipedia/en/6/62/Kite_runner.jpg" TargetMode="External"/><Relationship Id="rId8" Type="http://schemas.openxmlformats.org/officeDocument/2006/relationships/image" Target="../media/image28.gif"/><Relationship Id="rId9" Type="http://schemas.openxmlformats.org/officeDocument/2006/relationships/image" Target="http://z.about.com/d/geography/1/0/K/af-150.gif" TargetMode="External"/><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bin"/><Relationship Id="rId5" Type="http://schemas.openxmlformats.org/officeDocument/2006/relationships/image" Target="../media/image29.wmf"/><Relationship Id="rId6" Type="http://schemas.openxmlformats.org/officeDocument/2006/relationships/image" Target="../media/image30.png"/><Relationship Id="rId7" Type="http://schemas.openxmlformats.org/officeDocument/2006/relationships/image" Target="http://upload.wikimedia.org/wikipedia/commons/c/c7/Europe_location_ISL.png" TargetMode="External"/><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9" Type="http://schemas.openxmlformats.org/officeDocument/2006/relationships/image" Target="../media/image42.jpeg"/><Relationship Id="rId10" Type="http://schemas.openxmlformats.org/officeDocument/2006/relationships/image" Target="../media/image43.jpeg"/><Relationship Id="rId11"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mailto:skorbelak@howardcc.edu"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acc.nche.edu/" TargetMode="External"/><Relationship Id="rId4" Type="http://schemas.openxmlformats.org/officeDocument/2006/relationships/hyperlink" Target="http://www.aacu.org/leap/documents/GlobalCentury_final.pdf" TargetMode="External"/><Relationship Id="rId5" Type="http://schemas.openxmlformats.org/officeDocument/2006/relationships/hyperlink" Target="http://opendoors.iienetwork.org/page/136343/" TargetMode="External"/><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8" descr="C:\Users\MB\AppData\Local\Microsoft\Windows\Temporary Internet Files\Content.IE5\Z155G8Z1\MP900439400[1].jpg"/>
          <p:cNvPicPr>
            <a:picLocks noChangeAspect="1" noChangeArrowheads="1"/>
          </p:cNvPicPr>
          <p:nvPr/>
        </p:nvPicPr>
        <p:blipFill>
          <a:blip r:embed="rId3">
            <a:extLst>
              <a:ext uri="{28A0092B-C50C-407E-A947-70E740481C1C}">
                <a14:useLocalDpi xmlns:a14="http://schemas.microsoft.com/office/drawing/2010/main" val="0"/>
              </a:ext>
            </a:extLst>
          </a:blip>
          <a:srcRect l="16129" b="15443"/>
          <a:stretch>
            <a:fillRect/>
          </a:stretch>
        </p:blipFill>
        <p:spPr bwMode="auto">
          <a:xfrm>
            <a:off x="1447800" y="4191000"/>
            <a:ext cx="396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1" descr="C:\Users\MB\AppData\Local\Microsoft\Windows\Temporary Internet Files\Content.IE5\JA2EGM6Q\MP90039974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 descr="C:\Users\MB\AppData\Local\Microsoft\Windows\Temporary Internet Files\Content.IE5\6KQT8O4C\MP90042655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1242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C:\Users\MB\AppData\Local\Microsoft\Windows\Temporary Internet Files\Content.IE5\GQX07VTZ\MP90042252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0" y="0"/>
            <a:ext cx="3524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C:\Users\MB\AppData\Local\Microsoft\Windows\Temporary Internet Files\Content.IE5\JA2EGM6Q\MP900400211[1].jpg"/>
          <p:cNvPicPr>
            <a:picLocks noChangeAspect="1" noChangeArrowheads="1"/>
          </p:cNvPicPr>
          <p:nvPr/>
        </p:nvPicPr>
        <p:blipFill>
          <a:blip r:embed="rId7">
            <a:extLst>
              <a:ext uri="{28A0092B-C50C-407E-A947-70E740481C1C}">
                <a14:useLocalDpi xmlns:a14="http://schemas.microsoft.com/office/drawing/2010/main" val="0"/>
              </a:ext>
            </a:extLst>
          </a:blip>
          <a:srcRect r="6667" b="2779"/>
          <a:stretch>
            <a:fillRect/>
          </a:stretch>
        </p:blipFill>
        <p:spPr bwMode="auto">
          <a:xfrm>
            <a:off x="0" y="2209800"/>
            <a:ext cx="3200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C:\Users\MB\AppData\Local\Microsoft\Windows\Temporary Internet Files\Content.IE5\Z155G8Z1\MP90040091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381000"/>
            <a:ext cx="309403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3" descr="C:\Users\MB\AppData\Local\Microsoft\Windows\Temporary Internet Files\Content.IE5\JA2EGM6Q\MP900178858[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685800"/>
            <a:ext cx="3070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 descr="C:\Users\MB\AppData\Local\Microsoft\Windows\Temporary Internet Files\Content.IE5\GQX07VTZ\MP900399929[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0"/>
            <a:ext cx="1447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6" descr="C:\Users\MB\AppData\Local\Microsoft\Windows\Temporary Internet Files\Content.IE5\6KQT8O4C\MP900399907[1].jpg"/>
          <p:cNvPicPr>
            <a:picLocks noChangeAspect="1" noChangeArrowheads="1"/>
          </p:cNvPicPr>
          <p:nvPr/>
        </p:nvPicPr>
        <p:blipFill>
          <a:blip r:embed="rId11">
            <a:extLst>
              <a:ext uri="{28A0092B-C50C-407E-A947-70E740481C1C}">
                <a14:useLocalDpi xmlns:a14="http://schemas.microsoft.com/office/drawing/2010/main" val="0"/>
              </a:ext>
            </a:extLst>
          </a:blip>
          <a:srcRect r="10715"/>
          <a:stretch>
            <a:fillRect/>
          </a:stretch>
        </p:blipFill>
        <p:spPr bwMode="auto">
          <a:xfrm>
            <a:off x="7010400" y="2209800"/>
            <a:ext cx="21336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6" descr="C:\Users\MB\AppData\Local\Microsoft\Windows\Temporary Internet Files\Content.IE5\GQX07VTZ\MP900381929[1].jpg"/>
          <p:cNvPicPr>
            <a:picLocks noChangeAspect="1" noChangeArrowheads="1"/>
          </p:cNvPicPr>
          <p:nvPr/>
        </p:nvPicPr>
        <p:blipFill>
          <a:blip r:embed="rId12">
            <a:extLst>
              <a:ext uri="{28A0092B-C50C-407E-A947-70E740481C1C}">
                <a14:useLocalDpi xmlns:a14="http://schemas.microsoft.com/office/drawing/2010/main" val="0"/>
              </a:ext>
            </a:extLst>
          </a:blip>
          <a:srcRect l="21570" t="2519" b="43333"/>
          <a:stretch>
            <a:fillRect/>
          </a:stretch>
        </p:blipFill>
        <p:spPr bwMode="auto">
          <a:xfrm>
            <a:off x="4419600" y="3352800"/>
            <a:ext cx="24812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C:\Users\MB\AppData\Local\Microsoft\Windows\Temporary Internet Files\Content.IE5\GQX07VTZ\MP900443206[1].jpg"/>
          <p:cNvPicPr>
            <a:picLocks noChangeAspect="1" noChangeArrowheads="1"/>
          </p:cNvPicPr>
          <p:nvPr/>
        </p:nvPicPr>
        <p:blipFill>
          <a:blip r:embed="rId13">
            <a:extLst>
              <a:ext uri="{28A0092B-C50C-407E-A947-70E740481C1C}">
                <a14:useLocalDpi xmlns:a14="http://schemas.microsoft.com/office/drawing/2010/main" val="0"/>
              </a:ext>
            </a:extLst>
          </a:blip>
          <a:srcRect l="30492" t="3131" r="17905" b="56165"/>
          <a:stretch>
            <a:fillRect/>
          </a:stretch>
        </p:blipFill>
        <p:spPr bwMode="auto">
          <a:xfrm>
            <a:off x="1600200" y="44196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1" descr="C:\Users\MB\AppData\Local\Microsoft\Windows\Temporary Internet Files\Content.IE5\6KQT8O4C\MP900446442[1].jpg"/>
          <p:cNvPicPr>
            <a:picLocks noChangeAspect="1" noChangeArrowheads="1"/>
          </p:cNvPicPr>
          <p:nvPr/>
        </p:nvPicPr>
        <p:blipFill>
          <a:blip r:embed="rId14">
            <a:extLst>
              <a:ext uri="{28A0092B-C50C-407E-A947-70E740481C1C}">
                <a14:useLocalDpi xmlns:a14="http://schemas.microsoft.com/office/drawing/2010/main" val="0"/>
              </a:ext>
            </a:extLst>
          </a:blip>
          <a:srcRect t="18420" r="17242"/>
          <a:stretch>
            <a:fillRect/>
          </a:stretch>
        </p:blipFill>
        <p:spPr bwMode="auto">
          <a:xfrm>
            <a:off x="0" y="4495800"/>
            <a:ext cx="1600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15"/>
          <p:cNvSpPr txBox="1">
            <a:spLocks noChangeArrowheads="1"/>
          </p:cNvSpPr>
          <p:nvPr/>
        </p:nvSpPr>
        <p:spPr bwMode="auto">
          <a:xfrm>
            <a:off x="609600" y="2209800"/>
            <a:ext cx="8153400" cy="26468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ctr"/>
            <a:r>
              <a:rPr lang="en-US" sz="3600" b="1" dirty="0"/>
              <a:t>The Internationalization of Community College Education: </a:t>
            </a:r>
            <a:endParaRPr lang="en-US" sz="3600" dirty="0"/>
          </a:p>
          <a:p>
            <a:pPr algn="ctr"/>
            <a:r>
              <a:rPr lang="en-US" sz="2800" b="1" i="1" dirty="0"/>
              <a:t>Moving Beyond Food, Flags, and Festivals</a:t>
            </a:r>
            <a:endParaRPr lang="en-US" sz="2800" i="1" dirty="0"/>
          </a:p>
          <a:p>
            <a:pPr algn="ctr" eaLnBrk="1" hangingPunct="1">
              <a:lnSpc>
                <a:spcPct val="50000"/>
              </a:lnSpc>
              <a:spcBef>
                <a:spcPct val="50000"/>
              </a:spcBef>
            </a:pPr>
            <a:endParaRPr lang="en-US" sz="2200" dirty="0">
              <a:latin typeface="Trebuchet MS" pitchFamily="124" charset="0"/>
            </a:endParaRPr>
          </a:p>
          <a:p>
            <a:pPr algn="ctr" eaLnBrk="1" hangingPunct="1">
              <a:lnSpc>
                <a:spcPct val="50000"/>
              </a:lnSpc>
              <a:spcBef>
                <a:spcPct val="50000"/>
              </a:spcBef>
            </a:pPr>
            <a:r>
              <a:rPr lang="en-US" sz="2200" dirty="0">
                <a:latin typeface="Trebuchet MS" pitchFamily="124" charset="0"/>
              </a:rPr>
              <a:t>Stacy </a:t>
            </a:r>
            <a:r>
              <a:rPr lang="en-US" sz="2200" dirty="0" smtClean="0">
                <a:latin typeface="Trebuchet MS" pitchFamily="124" charset="0"/>
              </a:rPr>
              <a:t>Korbelak, Assistant Professor - English</a:t>
            </a:r>
            <a:endParaRPr lang="en-US" sz="2200" dirty="0">
              <a:latin typeface="Trebuchet MS" pitchFamily="124" charset="0"/>
            </a:endParaRPr>
          </a:p>
          <a:p>
            <a:pPr algn="ctr" eaLnBrk="1" hangingPunct="1">
              <a:lnSpc>
                <a:spcPct val="50000"/>
              </a:lnSpc>
              <a:spcBef>
                <a:spcPct val="50000"/>
              </a:spcBef>
            </a:pPr>
            <a:r>
              <a:rPr lang="en-US" sz="2200" dirty="0">
                <a:latin typeface="Trebuchet MS" pitchFamily="124" charset="0"/>
              </a:rPr>
              <a:t>Howard Community College (Maryland)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143000" y="2209800"/>
            <a:ext cx="6858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ctr" eaLnBrk="1" hangingPunct="1">
              <a:spcBef>
                <a:spcPct val="50000"/>
              </a:spcBef>
            </a:pPr>
            <a:r>
              <a:rPr lang="en-US" sz="4900"/>
              <a:t>Freshman Composition Goes Global</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914400" y="45720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r>
              <a:rPr lang="en-US" sz="3600">
                <a:solidFill>
                  <a:schemeClr val="accent1"/>
                </a:solidFill>
              </a:rPr>
              <a:t>The Specifics …</a:t>
            </a:r>
            <a:endParaRPr lang="en-US" sz="3600"/>
          </a:p>
        </p:txBody>
      </p:sp>
      <p:sp>
        <p:nvSpPr>
          <p:cNvPr id="18435" name="TextBox 2"/>
          <p:cNvSpPr txBox="1">
            <a:spLocks noChangeArrowheads="1"/>
          </p:cNvSpPr>
          <p:nvPr/>
        </p:nvSpPr>
        <p:spPr bwMode="auto">
          <a:xfrm>
            <a:off x="1143000" y="12954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ctr" eaLnBrk="1" hangingPunct="1"/>
            <a:r>
              <a:rPr lang="en-US" sz="2800"/>
              <a:t>10 In-Class Discussions</a:t>
            </a:r>
          </a:p>
        </p:txBody>
      </p:sp>
      <p:pic>
        <p:nvPicPr>
          <p:cNvPr id="18436" name="Picture 4" descr="CQR_Downtow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2162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bignytim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81200"/>
            <a:ext cx="3662363"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52400" y="38100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r>
              <a:rPr lang="en-US" sz="2800"/>
              <a:t>Group Magazine Project for Global Target Audiences</a:t>
            </a:r>
          </a:p>
        </p:txBody>
      </p:sp>
      <p:pic>
        <p:nvPicPr>
          <p:cNvPr id="19459" name="Picture 3" descr="cricket_magazine_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63675"/>
            <a:ext cx="35814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762000" y="68580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r>
              <a:rPr lang="en-US" sz="2800"/>
              <a:t>The Sundance Project &amp; Windows to the World</a:t>
            </a:r>
          </a:p>
        </p:txBody>
      </p:sp>
      <p:pic>
        <p:nvPicPr>
          <p:cNvPr id="20483" name="Picture 3" descr="Staceys image-diversit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961063"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914400" y="6858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r>
              <a:rPr lang="en-US" sz="2800"/>
              <a:t>WYPR MD Morning Show Essay &amp; Presentation</a:t>
            </a:r>
          </a:p>
        </p:txBody>
      </p:sp>
      <p:sp>
        <p:nvSpPr>
          <p:cNvPr id="21507" name="Rectangle 5"/>
          <p:cNvSpPr>
            <a:spLocks noChangeArrowheads="1"/>
          </p:cNvSpPr>
          <p:nvPr/>
        </p:nvSpPr>
        <p:spPr bwMode="auto">
          <a:xfrm>
            <a:off x="1066800" y="2057400"/>
            <a:ext cx="76200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Going Really Really Green</a:t>
            </a:r>
            <a:r>
              <a:rPr lang="en-US" b="1"/>
              <a:t>  (09:13)</a:t>
            </a:r>
          </a:p>
          <a:p>
            <a:endParaRPr lang="en-US" b="1"/>
          </a:p>
          <a:p>
            <a:r>
              <a:rPr lang="en-US" b="1"/>
              <a:t>Exhortations to "go green" are everywhere in this economy, but few cities seem to be taking "green" as much to heart as Annapolis. Maryland's capital has developed a plan to produce as much energy as it consumes, locally and sustainably. The man behind this plan is Bob Agee, acting Director of Public Works. We ask him just how he plans to do this. </a:t>
            </a:r>
          </a:p>
          <a:p>
            <a:endParaRPr lang="en-US" b="1" i="1"/>
          </a:p>
          <a:p>
            <a:r>
              <a:rPr lang="en-US" b="1" i="1"/>
              <a:t>External Links: </a:t>
            </a:r>
            <a:r>
              <a:rPr lang="en-US" b="1" i="1">
                <a:hlinkClick r:id="rId3"/>
              </a:rPr>
              <a:t>City of Annapolis' website on the Renewable Energy Park </a:t>
            </a:r>
            <a:endParaRPr lang="en-US"/>
          </a:p>
        </p:txBody>
      </p:sp>
      <p:sp>
        <p:nvSpPr>
          <p:cNvPr id="21508" name="Rectangle 3"/>
          <p:cNvSpPr>
            <a:spLocks noChangeArrowheads="1"/>
          </p:cNvSpPr>
          <p:nvPr/>
        </p:nvSpPr>
        <p:spPr bwMode="auto">
          <a:xfrm>
            <a:off x="1524000" y="1143000"/>
            <a:ext cx="433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hlinkClick r:id="rId4"/>
              </a:rPr>
              <a:t>http://www.wypr.org/MD_MORNING.html</a:t>
            </a: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685800" y="15240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r>
              <a:rPr lang="en-US" sz="2800"/>
              <a:t>Intercollegiate Ethics Bowl Blog</a:t>
            </a:r>
          </a:p>
          <a:p>
            <a:pPr eaLnBrk="1" hangingPunct="1"/>
            <a:endParaRPr lang="en-US" sz="2800"/>
          </a:p>
        </p:txBody>
      </p:sp>
      <p:pic>
        <p:nvPicPr>
          <p:cNvPr id="22531" name="Picture 3" descr="Picture 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66800"/>
            <a:ext cx="467677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ChangeArrowheads="1"/>
          </p:cNvSpPr>
          <p:nvPr/>
        </p:nvSpPr>
        <p:spPr bwMode="auto">
          <a:xfrm>
            <a:off x="2286000" y="609600"/>
            <a:ext cx="3449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hlinkClick r:id="rId4"/>
              </a:rPr>
              <a:t>http://ethics.iit.edu/eb/index.html</a:t>
            </a:r>
            <a:endParaRPr lang="en-US"/>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914400" y="6858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r>
              <a:rPr lang="en-US" sz="2800"/>
              <a:t>Final Research Essay</a:t>
            </a:r>
          </a:p>
        </p:txBody>
      </p:sp>
      <p:sp>
        <p:nvSpPr>
          <p:cNvPr id="23555" name="TextBox 3"/>
          <p:cNvSpPr txBox="1">
            <a:spLocks noChangeArrowheads="1"/>
          </p:cNvSpPr>
          <p:nvPr/>
        </p:nvSpPr>
        <p:spPr bwMode="auto">
          <a:xfrm>
            <a:off x="838200" y="18288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r>
              <a:rPr lang="en-US"/>
              <a:t>Blood Diamond Trading</a:t>
            </a:r>
          </a:p>
        </p:txBody>
      </p:sp>
      <p:sp>
        <p:nvSpPr>
          <p:cNvPr id="23556" name="TextBox 4"/>
          <p:cNvSpPr txBox="1">
            <a:spLocks noChangeArrowheads="1"/>
          </p:cNvSpPr>
          <p:nvPr/>
        </p:nvSpPr>
        <p:spPr bwMode="auto">
          <a:xfrm>
            <a:off x="1828800" y="57150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r>
              <a:rPr lang="en-US"/>
              <a:t>Iranian government policies increase teen suicide among females</a:t>
            </a:r>
          </a:p>
        </p:txBody>
      </p:sp>
      <p:pic>
        <p:nvPicPr>
          <p:cNvPr id="23557" name="Picture 5" descr="diamondspr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iranian-mod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743200"/>
            <a:ext cx="27717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030288" y="1184275"/>
            <a:ext cx="73152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lnSpc>
                <a:spcPct val="150000"/>
              </a:lnSpc>
            </a:pPr>
            <a:r>
              <a:rPr lang="en-US" sz="2800"/>
              <a:t>By asking students to choose global topics for the majority of their assignments, they were challenged to become better researchers and writers.</a:t>
            </a:r>
            <a:endParaRPr lang="en-US"/>
          </a:p>
          <a:p>
            <a:pPr eaLnBrk="1" hangingPunct="1"/>
            <a:endParaRPr lang="en-US" sz="280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AAC&amp;U: Employer Surveys</a:t>
            </a:r>
          </a:p>
        </p:txBody>
      </p:sp>
      <p:sp>
        <p:nvSpPr>
          <p:cNvPr id="26627" name="Content Placeholder 2"/>
          <p:cNvSpPr>
            <a:spLocks noGrp="1"/>
          </p:cNvSpPr>
          <p:nvPr>
            <p:ph idx="4294967295"/>
          </p:nvPr>
        </p:nvSpPr>
        <p:spPr/>
        <p:txBody>
          <a:bodyPr/>
          <a:lstStyle/>
          <a:p>
            <a:pPr eaLnBrk="1" hangingPunct="1">
              <a:lnSpc>
                <a:spcPct val="90000"/>
              </a:lnSpc>
              <a:buFont typeface="Wingdings 3" pitchFamily="124" charset="2"/>
              <a:buNone/>
            </a:pPr>
            <a:r>
              <a:rPr lang="en-US" sz="2400" b="1" i="1" smtClean="0">
                <a:latin typeface="Arial" charset="0"/>
              </a:rPr>
              <a:t>How should colleges prepare students to </a:t>
            </a:r>
          </a:p>
          <a:p>
            <a:pPr eaLnBrk="1" hangingPunct="1">
              <a:lnSpc>
                <a:spcPct val="90000"/>
              </a:lnSpc>
              <a:buFont typeface="Wingdings 3" pitchFamily="124" charset="2"/>
              <a:buNone/>
            </a:pPr>
            <a:r>
              <a:rPr lang="en-US" sz="2400" b="1" i="1" smtClean="0">
                <a:latin typeface="Arial" charset="0"/>
              </a:rPr>
              <a:t>succeed in today</a:t>
            </a:r>
            <a:r>
              <a:rPr lang="en-US" sz="2400" b="1" i="1" smtClean="0"/>
              <a:t>’</a:t>
            </a:r>
            <a:r>
              <a:rPr lang="en-US" sz="2400" b="1" i="1" smtClean="0">
                <a:latin typeface="Arial" charset="0"/>
              </a:rPr>
              <a:t>s global economy?</a:t>
            </a:r>
          </a:p>
          <a:p>
            <a:pPr eaLnBrk="1" hangingPunct="1">
              <a:lnSpc>
                <a:spcPct val="90000"/>
              </a:lnSpc>
              <a:buFont typeface="Wingdings 3" pitchFamily="124" charset="2"/>
              <a:buNone/>
            </a:pPr>
            <a:endParaRPr lang="en-US" sz="2400" b="1" i="1" smtClean="0">
              <a:latin typeface="Arial" charset="0"/>
            </a:endParaRPr>
          </a:p>
          <a:p>
            <a:pPr eaLnBrk="1" hangingPunct="1">
              <a:lnSpc>
                <a:spcPct val="90000"/>
              </a:lnSpc>
            </a:pPr>
            <a:r>
              <a:rPr lang="en-US" sz="2300" smtClean="0"/>
              <a:t>Graduates need to be cross-culturally literate</a:t>
            </a:r>
          </a:p>
          <a:p>
            <a:pPr eaLnBrk="1" hangingPunct="1">
              <a:lnSpc>
                <a:spcPct val="90000"/>
              </a:lnSpc>
            </a:pPr>
            <a:r>
              <a:rPr lang="en-US" sz="2300" smtClean="0"/>
              <a:t>Colleges should place more emphasis on the following areas:</a:t>
            </a:r>
          </a:p>
          <a:p>
            <a:pPr eaLnBrk="1" hangingPunct="1">
              <a:lnSpc>
                <a:spcPct val="90000"/>
              </a:lnSpc>
              <a:buFont typeface="Wingdings 3" pitchFamily="124" charset="2"/>
              <a:buNone/>
            </a:pPr>
            <a:endParaRPr lang="en-US" sz="800" smtClean="0"/>
          </a:p>
          <a:p>
            <a:pPr lvl="1" indent="-246063" eaLnBrk="1" hangingPunct="1">
              <a:lnSpc>
                <a:spcPct val="90000"/>
              </a:lnSpc>
            </a:pPr>
            <a:r>
              <a:rPr lang="en-US" sz="1900" smtClean="0"/>
              <a:t>Global issues and developments and their implications for the future </a:t>
            </a:r>
          </a:p>
          <a:p>
            <a:pPr lvl="1" indent="-246063" eaLnBrk="1" hangingPunct="1">
              <a:lnSpc>
                <a:spcPct val="90000"/>
              </a:lnSpc>
            </a:pPr>
            <a:r>
              <a:rPr lang="en-US" sz="1900" smtClean="0"/>
              <a:t>The role of the US in the world </a:t>
            </a:r>
          </a:p>
          <a:p>
            <a:pPr lvl="1" indent="-246063" eaLnBrk="1" hangingPunct="1">
              <a:lnSpc>
                <a:spcPct val="90000"/>
              </a:lnSpc>
            </a:pPr>
            <a:r>
              <a:rPr lang="en-US" sz="1900" smtClean="0"/>
              <a:t>Cultural values and traditions in America and other countries </a:t>
            </a:r>
          </a:p>
          <a:p>
            <a:pPr lvl="1" indent="-246063" eaLnBrk="1" hangingPunct="1">
              <a:lnSpc>
                <a:spcPct val="90000"/>
              </a:lnSpc>
            </a:pPr>
            <a:r>
              <a:rPr lang="en-US" sz="1900" smtClean="0"/>
              <a:t>The ability to collaborate with others in diverse group settings </a:t>
            </a:r>
          </a:p>
          <a:p>
            <a:pPr eaLnBrk="1" hangingPunct="1">
              <a:lnSpc>
                <a:spcPct val="90000"/>
              </a:lnSpc>
              <a:buFont typeface="Wingdings 3" pitchFamily="124" charset="2"/>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bwMode="auto">
          <a:xfrm>
            <a:off x="457200" y="274638"/>
            <a:ext cx="8458200" cy="1143000"/>
          </a:xfrm>
        </p:spPr>
        <p:txBody>
          <a:bodyPr wrap="square" lIns="91440" tIns="45720" rIns="91440" bIns="45720" numCol="1" anchorCtr="0" compatLnSpc="1">
            <a:prstTxWarp prst="textNoShape">
              <a:avLst/>
            </a:prstTxWarp>
          </a:bodyPr>
          <a:lstStyle/>
          <a:p>
            <a:pPr eaLnBrk="1" hangingPunct="1">
              <a:defRPr/>
            </a:pPr>
            <a:r>
              <a:rPr lang="en-US" sz="2700" smtClean="0">
                <a:effectLst/>
                <a:latin typeface="Arial" charset="0"/>
              </a:rPr>
              <a:t>American Association of Colleges &amp; Universities</a:t>
            </a:r>
            <a:endParaRPr lang="en-US" sz="3700" smtClean="0">
              <a:effectLst/>
            </a:endParaRPr>
          </a:p>
        </p:txBody>
      </p:sp>
      <p:sp>
        <p:nvSpPr>
          <p:cNvPr id="30723" name="Content Placeholder 2"/>
          <p:cNvSpPr>
            <a:spLocks noGrp="1"/>
          </p:cNvSpPr>
          <p:nvPr>
            <p:ph idx="4294967295"/>
          </p:nvPr>
        </p:nvSpPr>
        <p:spPr/>
        <p:txBody>
          <a:bodyPr/>
          <a:lstStyle/>
          <a:p>
            <a:pPr eaLnBrk="1" hangingPunct="1">
              <a:buFont typeface="Wingdings 3" pitchFamily="124" charset="2"/>
              <a:buNone/>
            </a:pPr>
            <a:r>
              <a:rPr lang="en-US" sz="2400" b="1" u="sng" smtClean="0">
                <a:latin typeface="Arial" charset="0"/>
              </a:rPr>
              <a:t>Essential Learning Outcomes</a:t>
            </a:r>
            <a:r>
              <a:rPr lang="en-US" sz="2400" b="1" smtClean="0">
                <a:latin typeface="Arial" charset="0"/>
              </a:rPr>
              <a:t> from the </a:t>
            </a:r>
          </a:p>
          <a:p>
            <a:pPr eaLnBrk="1" hangingPunct="1">
              <a:buFont typeface="Wingdings 3" pitchFamily="124" charset="2"/>
              <a:buNone/>
            </a:pPr>
            <a:r>
              <a:rPr lang="en-US" sz="2400" b="1" smtClean="0">
                <a:latin typeface="Arial" charset="0"/>
              </a:rPr>
              <a:t>College Learning for the New Global Century Report:</a:t>
            </a:r>
            <a:endParaRPr lang="en-US" sz="2400" smtClean="0"/>
          </a:p>
          <a:p>
            <a:pPr eaLnBrk="1" hangingPunct="1">
              <a:buFont typeface="Wingdings 3" pitchFamily="124" charset="2"/>
              <a:buNone/>
            </a:pPr>
            <a:r>
              <a:rPr lang="en-US" sz="2400" smtClean="0"/>
              <a:t>  </a:t>
            </a:r>
          </a:p>
          <a:p>
            <a:pPr marL="657225" lvl="1" indent="-246063" eaLnBrk="1" hangingPunct="1"/>
            <a:r>
              <a:rPr lang="en-US" sz="2100" smtClean="0"/>
              <a:t>Knowledge of human cultures through study in the sciences, </a:t>
            </a:r>
            <a:r>
              <a:rPr lang="en-US" sz="2100" b="1" smtClean="0">
                <a:latin typeface="Arial" charset="0"/>
              </a:rPr>
              <a:t>mathematics</a:t>
            </a:r>
            <a:r>
              <a:rPr lang="en-US" sz="2100" smtClean="0"/>
              <a:t>, social sciences, humanities, histories, languages and the arts</a:t>
            </a:r>
          </a:p>
          <a:p>
            <a:pPr marL="657225" lvl="1" indent="-246063" eaLnBrk="1" hangingPunct="1">
              <a:buFont typeface="Verdana" pitchFamily="124" charset="0"/>
              <a:buNone/>
            </a:pPr>
            <a:endParaRPr lang="en-US" sz="2100" smtClean="0"/>
          </a:p>
          <a:p>
            <a:pPr marL="657225" lvl="1" indent="-246063" eaLnBrk="1" hangingPunct="1"/>
            <a:r>
              <a:rPr lang="en-US" sz="2100" smtClean="0"/>
              <a:t>Personal and social responsibility to include intercultural knowledge and competence anchored through involvement with diverse communities</a:t>
            </a:r>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idx="4294967295"/>
          </p:nvPr>
        </p:nvSpPr>
        <p:spPr>
          <a:xfrm>
            <a:off x="457200" y="1600200"/>
            <a:ext cx="8229600" cy="5029200"/>
          </a:xfrm>
        </p:spPr>
        <p:txBody>
          <a:bodyPr/>
          <a:lstStyle/>
          <a:p>
            <a:pPr eaLnBrk="1" hangingPunct="1"/>
            <a:r>
              <a:rPr lang="en-US" sz="2400" dirty="0" smtClean="0"/>
              <a:t>Credit student population includes students from 106 different nations</a:t>
            </a:r>
          </a:p>
          <a:p>
            <a:pPr eaLnBrk="1" hangingPunct="1">
              <a:buFont typeface="Wingdings 3" pitchFamily="124" charset="2"/>
              <a:buNone/>
            </a:pPr>
            <a:endParaRPr lang="en-US" sz="2400" dirty="0" smtClean="0"/>
          </a:p>
          <a:p>
            <a:pPr eaLnBrk="1" hangingPunct="1"/>
            <a:r>
              <a:rPr lang="en-US" sz="2400" dirty="0" smtClean="0"/>
              <a:t>About 14% of the student body are English Language Learners (ELL) (total enrollment is </a:t>
            </a:r>
            <a:r>
              <a:rPr lang="en-US" sz="2400" dirty="0" err="1" smtClean="0"/>
              <a:t>approx</a:t>
            </a:r>
            <a:r>
              <a:rPr lang="en-US" sz="2400" dirty="0" smtClean="0"/>
              <a:t> 10,000)</a:t>
            </a:r>
          </a:p>
          <a:p>
            <a:pPr eaLnBrk="1" hangingPunct="1">
              <a:buFont typeface="Wingdings 3" pitchFamily="124" charset="2"/>
              <a:buNone/>
            </a:pPr>
            <a:endParaRPr lang="en-US" sz="2400" dirty="0" smtClean="0"/>
          </a:p>
          <a:p>
            <a:pPr eaLnBrk="1" hangingPunct="1"/>
            <a:r>
              <a:rPr lang="en-US" sz="2400" dirty="0" smtClean="0"/>
              <a:t>Faculty and staff with international backgrounds</a:t>
            </a:r>
          </a:p>
          <a:p>
            <a:pPr eaLnBrk="1" hangingPunct="1"/>
            <a:endParaRPr lang="en-US" sz="2400" dirty="0" smtClean="0"/>
          </a:p>
          <a:p>
            <a:pPr eaLnBrk="1" hangingPunct="1"/>
            <a:r>
              <a:rPr lang="en-US" sz="2400" dirty="0" smtClean="0"/>
              <a:t>Support for global objectives in </a:t>
            </a:r>
            <a:r>
              <a:rPr lang="en-US" sz="2400" dirty="0" err="1" smtClean="0"/>
              <a:t>GenEd</a:t>
            </a:r>
            <a:r>
              <a:rPr lang="en-US" sz="2400" dirty="0" smtClean="0"/>
              <a:t> curriculum</a:t>
            </a:r>
          </a:p>
          <a:p>
            <a:pPr eaLnBrk="1" hangingPunct="1"/>
            <a:endParaRPr lang="en-US" dirty="0" smtClean="0"/>
          </a:p>
        </p:txBody>
      </p:sp>
      <p:pic>
        <p:nvPicPr>
          <p:cNvPr id="6147" name="Picture 4" descr="hcc logo no background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33375"/>
            <a:ext cx="4800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233488" y="3140075"/>
          <a:ext cx="6677025" cy="2346325"/>
        </p:xfrm>
        <a:graphic>
          <a:graphicData uri="http://schemas.openxmlformats.org/presentationml/2006/ole">
            <mc:AlternateContent xmlns:mc="http://schemas.openxmlformats.org/markup-compatibility/2006">
              <mc:Choice xmlns:v="urn:schemas-microsoft-com:vml" Requires="v">
                <p:oleObj spid="_x0000_s1054" name="Document" r:id="rId4" imgW="6675120" imgH="2346960" progId="Word.Document.8">
                  <p:embed/>
                </p:oleObj>
              </mc:Choice>
              <mc:Fallback>
                <p:oleObj name="Document" r:id="rId4" imgW="6675120" imgH="23469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88" y="3140075"/>
                        <a:ext cx="6677025" cy="234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7" name="Picture 4" descr="http://upload.wikimedia.org/wikipedia/en/6/62/Kite_runner.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447800" y="304800"/>
            <a:ext cx="20193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descr="[Country map of Afghanistan]"/>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410200" y="304800"/>
            <a:ext cx="212407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2373313" y="0"/>
          <a:ext cx="6694487" cy="6450013"/>
        </p:xfrm>
        <a:graphic>
          <a:graphicData uri="http://schemas.openxmlformats.org/presentationml/2006/ole">
            <mc:AlternateContent xmlns:mc="http://schemas.openxmlformats.org/markup-compatibility/2006">
              <mc:Choice xmlns:v="urn:schemas-microsoft-com:vml" Requires="v">
                <p:oleObj spid="_x0000_s2078" name="Document" r:id="rId4" imgW="6692900" imgH="6449060" progId="Word.Document.8">
                  <p:embed/>
                </p:oleObj>
              </mc:Choice>
              <mc:Fallback>
                <p:oleObj name="Document" r:id="rId4" imgW="6692900" imgH="644906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3313" y="0"/>
                        <a:ext cx="6694487" cy="645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1" name="Rectangle 5"/>
          <p:cNvSpPr>
            <a:spLocks noChangeArrowheads="1"/>
          </p:cNvSpPr>
          <p:nvPr/>
        </p:nvSpPr>
        <p:spPr bwMode="auto">
          <a:xfrm>
            <a:off x="971550" y="14573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52" name="Picture 6" descr="http://upload.wikimedia.org/wikipedia/commons/c/c7/Europe_location_ISL.png"/>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76200" y="2514600"/>
            <a:ext cx="26670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txBox="1">
            <a:spLocks noChangeArrowheads="1"/>
          </p:cNvSpPr>
          <p:nvPr/>
        </p:nvSpPr>
        <p:spPr bwMode="auto">
          <a:xfrm>
            <a:off x="7620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ctr" eaLnBrk="1" hangingPunct="1"/>
            <a:r>
              <a:rPr lang="en-US" sz="3600">
                <a:latin typeface="Calibri" pitchFamily="4" charset="0"/>
              </a:rPr>
              <a:t>Global Topics Also Enhance </a:t>
            </a:r>
          </a:p>
          <a:p>
            <a:pPr algn="ctr" eaLnBrk="1" hangingPunct="1"/>
            <a:r>
              <a:rPr lang="en-US" sz="3600">
                <a:latin typeface="Calibri" pitchFamily="4" charset="0"/>
              </a:rPr>
              <a:t>First Year Experience Objectives</a:t>
            </a:r>
          </a:p>
        </p:txBody>
      </p:sp>
      <p:pic>
        <p:nvPicPr>
          <p:cNvPr id="31747" name="Picture 2" descr="C:\Documents and Settings\LWiley\Local Settings\Temporary Internet Files\Content.IE5\61ECXBTR\MPj04331690000[1].jpg"/>
          <p:cNvPicPr>
            <a:picLocks noChangeAspect="1" noChangeArrowheads="1"/>
          </p:cNvPicPr>
          <p:nvPr/>
        </p:nvPicPr>
        <p:blipFill>
          <a:blip r:embed="rId3">
            <a:extLst>
              <a:ext uri="{28A0092B-C50C-407E-A947-70E740481C1C}">
                <a14:useLocalDpi xmlns:a14="http://schemas.microsoft.com/office/drawing/2010/main" val="0"/>
              </a:ext>
            </a:extLst>
          </a:blip>
          <a:srcRect l="16129" r="19354" b="26729"/>
          <a:stretch>
            <a:fillRect/>
          </a:stretch>
        </p:blipFill>
        <p:spPr bwMode="auto">
          <a:xfrm>
            <a:off x="2590800" y="3962400"/>
            <a:ext cx="4114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277813"/>
            <a:ext cx="8534400" cy="1143000"/>
          </a:xfrm>
          <a:prstGeom prst="rect">
            <a:avLst/>
          </a:prstGeom>
        </p:spPr>
        <p:txBody>
          <a:bodyPr/>
          <a:lstStyle/>
          <a:p>
            <a:pPr>
              <a:defRPr/>
            </a:pPr>
            <a:r>
              <a:rPr lang="en-US" sz="4000" b="1" kern="0" dirty="0">
                <a:solidFill>
                  <a:schemeClr val="tx2"/>
                </a:solidFill>
                <a:latin typeface="+mj-lt"/>
                <a:ea typeface="+mj-ea"/>
                <a:cs typeface="+mj-cs"/>
              </a:rPr>
              <a:t>Students Became Independent Learners</a:t>
            </a:r>
          </a:p>
        </p:txBody>
      </p:sp>
      <p:sp>
        <p:nvSpPr>
          <p:cNvPr id="32771" name="Rectangle 3"/>
          <p:cNvSpPr txBox="1">
            <a:spLocks noChangeArrowheads="1"/>
          </p:cNvSpPr>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spcBef>
                <a:spcPct val="20000"/>
              </a:spcBef>
              <a:buClr>
                <a:schemeClr val="folHlink"/>
              </a:buClr>
              <a:buSzPct val="90000"/>
            </a:pPr>
            <a:endParaRPr lang="en-US" sz="3000">
              <a:latin typeface="Calibri" pitchFamily="4" charset="0"/>
            </a:endParaRPr>
          </a:p>
          <a:p>
            <a:pPr eaLnBrk="1" hangingPunct="1">
              <a:buClr>
                <a:schemeClr val="folHlink"/>
              </a:buClr>
              <a:buSzPct val="90000"/>
            </a:pPr>
            <a:endParaRPr lang="en-US" sz="3000" i="1">
              <a:latin typeface="Calibri" pitchFamily="4" charset="0"/>
            </a:endParaRPr>
          </a:p>
          <a:p>
            <a:pPr eaLnBrk="1" hangingPunct="1">
              <a:buClr>
                <a:schemeClr val="folHlink"/>
              </a:buClr>
              <a:buSzPct val="90000"/>
            </a:pPr>
            <a:r>
              <a:rPr lang="en-US" sz="3000" i="1">
                <a:latin typeface="Calibri" pitchFamily="4" charset="0"/>
              </a:rPr>
              <a:t>Students will transition into active, independent, and self-aware learners through the exploration and identification of personal, academic and career goals</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14400" y="277813"/>
            <a:ext cx="7772400" cy="1143000"/>
          </a:xfrm>
          <a:prstGeom prst="rect">
            <a:avLst/>
          </a:prstGeom>
        </p:spPr>
        <p:txBody>
          <a:bodyPr/>
          <a:lstStyle/>
          <a:p>
            <a:pPr>
              <a:defRPr/>
            </a:pPr>
            <a:r>
              <a:rPr lang="en-US" sz="3800" b="1" kern="0" dirty="0">
                <a:solidFill>
                  <a:schemeClr val="tx2"/>
                </a:solidFill>
                <a:latin typeface="+mj-lt"/>
                <a:ea typeface="+mj-ea"/>
                <a:cs typeface="+mj-cs"/>
              </a:rPr>
              <a:t>Students </a:t>
            </a:r>
            <a:r>
              <a:rPr lang="en-US" sz="3800" b="1" kern="0" dirty="0" smtClean="0">
                <a:solidFill>
                  <a:schemeClr val="tx2"/>
                </a:solidFill>
                <a:latin typeface="+mj-lt"/>
                <a:ea typeface="+mj-ea"/>
                <a:cs typeface="+mj-cs"/>
              </a:rPr>
              <a:t>Collaborated</a:t>
            </a:r>
            <a:endParaRPr lang="en-US" sz="3800" b="1" kern="0" dirty="0">
              <a:solidFill>
                <a:schemeClr val="tx2"/>
              </a:solidFill>
              <a:latin typeface="+mj-lt"/>
              <a:ea typeface="+mj-ea"/>
              <a:cs typeface="+mj-cs"/>
            </a:endParaRPr>
          </a:p>
        </p:txBody>
      </p:sp>
      <p:sp>
        <p:nvSpPr>
          <p:cNvPr id="33795" name="Rectangle 3"/>
          <p:cNvSpPr txBox="1">
            <a:spLocks noChangeArrowheads="1"/>
          </p:cNvSpPr>
          <p:nvPr/>
        </p:nvSpPr>
        <p:spPr bwMode="auto">
          <a:xfrm>
            <a:off x="914400" y="1600200"/>
            <a:ext cx="777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spcBef>
                <a:spcPct val="20000"/>
              </a:spcBef>
              <a:buClr>
                <a:schemeClr val="tx1"/>
              </a:buClr>
              <a:buSzPct val="90000"/>
              <a:buFont typeface="Wingdings" pitchFamily="124" charset="2"/>
              <a:buNone/>
            </a:pPr>
            <a:r>
              <a:rPr lang="en-US" sz="2800" i="1" dirty="0"/>
              <a:t>Students will assume responsibility for their learning and cultivate connections for success through interaction with faculty and fellow students as well as campus and community resources.</a:t>
            </a:r>
          </a:p>
          <a:p>
            <a:pPr eaLnBrk="1" hangingPunct="1">
              <a:spcBef>
                <a:spcPct val="20000"/>
              </a:spcBef>
              <a:buClr>
                <a:schemeClr val="folHlink"/>
              </a:buClr>
              <a:buSzPct val="90000"/>
              <a:buFont typeface="Wingdings" pitchFamily="124" charset="2"/>
              <a:buChar char="n"/>
            </a:pPr>
            <a:endParaRPr lang="en-US" sz="2800" dirty="0">
              <a:solidFill>
                <a:srgbClr val="800000"/>
              </a:solidFill>
            </a:endParaRPr>
          </a:p>
        </p:txBody>
      </p:sp>
      <p:pic>
        <p:nvPicPr>
          <p:cNvPr id="33796" name="Picture 3" descr="student diversity-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14800"/>
            <a:ext cx="29718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ChangeArrowheads="1"/>
          </p:cNvSpPr>
          <p:nvPr/>
        </p:nvSpPr>
        <p:spPr bwMode="auto">
          <a:xfrm>
            <a:off x="228600" y="3048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r>
              <a:rPr lang="en-US" sz="3600" b="1">
                <a:solidFill>
                  <a:schemeClr val="tx2"/>
                </a:solidFill>
                <a:latin typeface="Times New Roman" pitchFamily="124" charset="0"/>
              </a:rPr>
              <a:t>Students Displayed Critical Thinking Skills</a:t>
            </a:r>
            <a:endParaRPr lang="en-US" sz="3800" b="1">
              <a:solidFill>
                <a:schemeClr val="tx2"/>
              </a:solidFill>
              <a:latin typeface="Times New Roman" pitchFamily="124" charset="0"/>
            </a:endParaRPr>
          </a:p>
        </p:txBody>
      </p:sp>
      <p:sp>
        <p:nvSpPr>
          <p:cNvPr id="34819" name="Rectangle 3"/>
          <p:cNvSpPr txBox="1">
            <a:spLocks noChangeArrowheads="1"/>
          </p:cNvSpPr>
          <p:nvPr/>
        </p:nvSpPr>
        <p:spPr bwMode="auto">
          <a:xfrm>
            <a:off x="914400" y="1981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spcBef>
                <a:spcPct val="20000"/>
              </a:spcBef>
              <a:buClr>
                <a:schemeClr val="tx1"/>
              </a:buClr>
              <a:buSzPct val="90000"/>
              <a:buFont typeface="Wingdings" pitchFamily="124" charset="2"/>
              <a:buNone/>
            </a:pPr>
            <a:r>
              <a:rPr lang="en-US" sz="3200" i="1">
                <a:latin typeface="Calibri" pitchFamily="4" charset="0"/>
              </a:rPr>
              <a:t>Students will synthesize information from a variety of credible resources and make use of appropriate visual media to create an effective presentation.</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33400" y="381000"/>
            <a:ext cx="8229600" cy="1066800"/>
          </a:xfrm>
        </p:spPr>
        <p:txBody>
          <a:bodyPr wrap="square" lIns="91440" tIns="45720" rIns="91440" bIns="45720" numCol="1" anchorCtr="0" compatLnSpc="1">
            <a:prstTxWarp prst="textNoShape">
              <a:avLst/>
            </a:prstTxWarp>
          </a:bodyPr>
          <a:lstStyle/>
          <a:p>
            <a:pPr eaLnBrk="1" hangingPunct="1">
              <a:defRPr/>
            </a:pPr>
            <a:r>
              <a:rPr lang="en-US" sz="2900" dirty="0" smtClean="0">
                <a:solidFill>
                  <a:schemeClr val="accent1"/>
                </a:solidFill>
                <a:effectLst/>
                <a:latin typeface="Arial" charset="0"/>
              </a:rPr>
              <a:t>Fall 2009: </a:t>
            </a:r>
            <a:br>
              <a:rPr lang="en-US" sz="2900" dirty="0" smtClean="0">
                <a:solidFill>
                  <a:schemeClr val="accent1"/>
                </a:solidFill>
                <a:effectLst/>
                <a:latin typeface="Arial" charset="0"/>
              </a:rPr>
            </a:br>
            <a:r>
              <a:rPr lang="en-US" sz="2900" dirty="0" smtClean="0">
                <a:solidFill>
                  <a:schemeClr val="accent1"/>
                </a:solidFill>
                <a:effectLst/>
                <a:latin typeface="Arial" charset="0"/>
              </a:rPr>
              <a:t>A Joint Faculty Learning Community Formed</a:t>
            </a:r>
            <a:endParaRPr lang="en-US" sz="3700" dirty="0" smtClean="0">
              <a:solidFill>
                <a:schemeClr val="accent1"/>
              </a:solidFill>
              <a:effectLst/>
            </a:endParaRPr>
          </a:p>
        </p:txBody>
      </p:sp>
      <p:sp>
        <p:nvSpPr>
          <p:cNvPr id="35843" name="Rectangle 3"/>
          <p:cNvSpPr>
            <a:spLocks noGrp="1" noChangeArrowheads="1"/>
          </p:cNvSpPr>
          <p:nvPr>
            <p:ph type="body" idx="4294967295"/>
          </p:nvPr>
        </p:nvSpPr>
        <p:spPr/>
        <p:txBody>
          <a:bodyPr/>
          <a:lstStyle/>
          <a:p>
            <a:pPr eaLnBrk="1" hangingPunct="1">
              <a:lnSpc>
                <a:spcPct val="90000"/>
              </a:lnSpc>
              <a:buFont typeface="Wingdings 3" pitchFamily="124" charset="2"/>
              <a:buNone/>
            </a:pPr>
            <a:r>
              <a:rPr lang="en-US" sz="2000" smtClean="0"/>
              <a:t>Howard Community College + Community College of Baltimore County </a:t>
            </a:r>
          </a:p>
          <a:p>
            <a:pPr eaLnBrk="1" hangingPunct="1">
              <a:lnSpc>
                <a:spcPct val="90000"/>
              </a:lnSpc>
              <a:buFont typeface="Wingdings 3" pitchFamily="124" charset="2"/>
              <a:buNone/>
            </a:pPr>
            <a:endParaRPr lang="en-US" sz="2100" smtClean="0">
              <a:solidFill>
                <a:schemeClr val="tx2"/>
              </a:solidFill>
            </a:endParaRPr>
          </a:p>
          <a:p>
            <a:pPr marL="657225" lvl="1" indent="-246063" eaLnBrk="1" hangingPunct="1">
              <a:lnSpc>
                <a:spcPct val="90000"/>
              </a:lnSpc>
              <a:buClr>
                <a:srgbClr val="A04DA3"/>
              </a:buClr>
              <a:buFont typeface="Arial" charset="0"/>
              <a:buChar char="•"/>
            </a:pPr>
            <a:r>
              <a:rPr lang="en-US" sz="1900" smtClean="0">
                <a:solidFill>
                  <a:schemeClr val="tx2"/>
                </a:solidFill>
              </a:rPr>
              <a:t>CCBC had strengths in assessment and faculty development</a:t>
            </a:r>
          </a:p>
          <a:p>
            <a:pPr marL="657225" lvl="1" indent="-246063" eaLnBrk="1" hangingPunct="1">
              <a:lnSpc>
                <a:spcPct val="90000"/>
              </a:lnSpc>
              <a:buClr>
                <a:srgbClr val="A04DA3"/>
              </a:buClr>
              <a:buFont typeface="Arial" charset="0"/>
              <a:buChar char="•"/>
            </a:pPr>
            <a:r>
              <a:rPr lang="en-US" sz="1900" smtClean="0">
                <a:solidFill>
                  <a:schemeClr val="tx2"/>
                </a:solidFill>
              </a:rPr>
              <a:t>HCC had global students and international activities</a:t>
            </a:r>
          </a:p>
          <a:p>
            <a:pPr eaLnBrk="1" hangingPunct="1">
              <a:lnSpc>
                <a:spcPct val="90000"/>
              </a:lnSpc>
              <a:buFont typeface="Wingdings" pitchFamily="124" charset="2"/>
              <a:buNone/>
            </a:pPr>
            <a:endParaRPr lang="en-US" sz="800" smtClean="0"/>
          </a:p>
          <a:p>
            <a:pPr eaLnBrk="1" hangingPunct="1">
              <a:lnSpc>
                <a:spcPct val="90000"/>
              </a:lnSpc>
              <a:buFont typeface="Wingdings" pitchFamily="124" charset="2"/>
              <a:buChar char="§"/>
            </a:pPr>
            <a:endParaRPr lang="en-US" sz="800" smtClean="0"/>
          </a:p>
          <a:p>
            <a:pPr eaLnBrk="1" hangingPunct="1">
              <a:lnSpc>
                <a:spcPct val="90000"/>
              </a:lnSpc>
              <a:buFont typeface="Wingdings" pitchFamily="124" charset="2"/>
              <a:buNone/>
            </a:pPr>
            <a:r>
              <a:rPr lang="en-US" sz="2000" smtClean="0"/>
              <a:t>Goals </a:t>
            </a:r>
          </a:p>
          <a:p>
            <a:pPr eaLnBrk="1" hangingPunct="1">
              <a:lnSpc>
                <a:spcPct val="90000"/>
              </a:lnSpc>
              <a:buFont typeface="Wingdings" pitchFamily="124" charset="2"/>
              <a:buChar char="§"/>
            </a:pPr>
            <a:endParaRPr lang="en-US" sz="2000" smtClean="0"/>
          </a:p>
          <a:p>
            <a:pPr marL="657225" lvl="1" indent="-246063" eaLnBrk="1" hangingPunct="1">
              <a:lnSpc>
                <a:spcPct val="90000"/>
              </a:lnSpc>
              <a:buClr>
                <a:srgbClr val="A04DA3"/>
              </a:buClr>
              <a:buFont typeface="Arial" charset="0"/>
              <a:buChar char="•"/>
            </a:pPr>
            <a:r>
              <a:rPr lang="en-US" sz="1700" smtClean="0">
                <a:solidFill>
                  <a:schemeClr val="tx2"/>
                </a:solidFill>
              </a:rPr>
              <a:t>To share ideas</a:t>
            </a:r>
          </a:p>
          <a:p>
            <a:pPr marL="657225" lvl="1" indent="-246063" eaLnBrk="1" hangingPunct="1">
              <a:lnSpc>
                <a:spcPct val="90000"/>
              </a:lnSpc>
              <a:buClr>
                <a:srgbClr val="A04DA3"/>
              </a:buClr>
              <a:buFont typeface="Arial" charset="0"/>
              <a:buChar char="•"/>
            </a:pPr>
            <a:r>
              <a:rPr lang="en-US" sz="1700" smtClean="0">
                <a:solidFill>
                  <a:schemeClr val="tx2"/>
                </a:solidFill>
              </a:rPr>
              <a:t>To explore best practices</a:t>
            </a:r>
            <a:endParaRPr lang="en-US" sz="1700" b="1" smtClean="0">
              <a:solidFill>
                <a:schemeClr val="tx2"/>
              </a:solidFill>
            </a:endParaRPr>
          </a:p>
          <a:p>
            <a:pPr marL="657225" lvl="1" indent="-246063" eaLnBrk="1" hangingPunct="1">
              <a:lnSpc>
                <a:spcPct val="90000"/>
              </a:lnSpc>
              <a:buClr>
                <a:srgbClr val="A04DA3"/>
              </a:buClr>
              <a:buFont typeface="Arial" charset="0"/>
              <a:buChar char="•"/>
            </a:pPr>
            <a:endParaRPr lang="en-US" sz="1700" smtClean="0">
              <a:solidFill>
                <a:schemeClr val="tx2"/>
              </a:solidFill>
            </a:endParaRPr>
          </a:p>
          <a:p>
            <a:pPr eaLnBrk="1" hangingPunct="1">
              <a:lnSpc>
                <a:spcPct val="90000"/>
              </a:lnSpc>
              <a:buFont typeface="Wingdings" pitchFamily="124" charset="2"/>
              <a:buNone/>
            </a:pPr>
            <a:r>
              <a:rPr lang="en-US" sz="2100" smtClean="0"/>
              <a:t>12 individuals – 6 meetings per year  </a:t>
            </a:r>
          </a:p>
          <a:p>
            <a:pPr eaLnBrk="1" hangingPunct="1">
              <a:lnSpc>
                <a:spcPct val="90000"/>
              </a:lnSpc>
            </a:pPr>
            <a:endParaRPr lang="en-US" sz="210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33400" y="1371600"/>
            <a:ext cx="8382000" cy="3505200"/>
          </a:xfrm>
        </p:spPr>
        <p:txBody>
          <a:bodyPr wrap="square" lIns="91440" tIns="45720" rIns="91440" bIns="45720" numCol="1" anchorCtr="0" compatLnSpc="1">
            <a:prstTxWarp prst="textNoShape">
              <a:avLst/>
            </a:prstTxWarp>
          </a:bodyPr>
          <a:lstStyle/>
          <a:p>
            <a:pPr eaLnBrk="1" hangingPunct="1">
              <a:defRPr/>
            </a:pPr>
            <a:r>
              <a:rPr lang="en-US" sz="2900" smtClean="0">
                <a:effectLst/>
                <a:latin typeface="Arial" charset="0"/>
              </a:rPr>
              <a:t>February 2010 </a:t>
            </a:r>
            <a:br>
              <a:rPr lang="en-US" sz="2900" smtClean="0">
                <a:effectLst/>
                <a:latin typeface="Arial" charset="0"/>
              </a:rPr>
            </a:br>
            <a:r>
              <a:rPr lang="en-US" sz="2900" smtClean="0">
                <a:effectLst/>
                <a:latin typeface="Arial" charset="0"/>
              </a:rPr>
              <a:t/>
            </a:r>
            <a:br>
              <a:rPr lang="en-US" sz="2900" smtClean="0">
                <a:effectLst/>
                <a:latin typeface="Arial" charset="0"/>
              </a:rPr>
            </a:br>
            <a:r>
              <a:rPr lang="en-US" sz="2900" smtClean="0">
                <a:solidFill>
                  <a:schemeClr val="tx1"/>
                </a:solidFill>
                <a:effectLst/>
                <a:latin typeface="Arial" charset="0"/>
              </a:rPr>
              <a:t>The joint Faculty Learning Community proposes a more formal program based on FLC discussions throughout the fall.</a:t>
            </a:r>
            <a:br>
              <a:rPr lang="en-US" sz="2900" smtClean="0">
                <a:solidFill>
                  <a:schemeClr val="tx1"/>
                </a:solidFill>
                <a:effectLst/>
                <a:latin typeface="Arial" charset="0"/>
              </a:rPr>
            </a:br>
            <a:r>
              <a:rPr lang="en-US" sz="2900" smtClean="0">
                <a:solidFill>
                  <a:schemeClr val="tx1"/>
                </a:solidFill>
                <a:effectLst/>
                <a:latin typeface="Arial" charset="0"/>
              </a:rPr>
              <a:t/>
            </a:r>
            <a:br>
              <a:rPr lang="en-US" sz="2900" smtClean="0">
                <a:solidFill>
                  <a:schemeClr val="tx1"/>
                </a:solidFill>
                <a:effectLst/>
                <a:latin typeface="Arial" charset="0"/>
              </a:rPr>
            </a:br>
            <a:r>
              <a:rPr lang="en-US" sz="2900" smtClean="0">
                <a:solidFill>
                  <a:schemeClr val="accent1"/>
                </a:solidFill>
                <a:effectLst/>
                <a:latin typeface="Arial" charset="0"/>
              </a:rPr>
              <a:t>The Global Distinction program is created.</a:t>
            </a:r>
            <a:endParaRPr lang="en-US" sz="3700" smtClean="0">
              <a:effectLst/>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914400" y="5486400"/>
            <a:ext cx="73152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algn="ctr" eaLnBrk="1" hangingPunct="1"/>
            <a:r>
              <a:rPr lang="en-US" sz="3800" b="1">
                <a:latin typeface="Calibri" pitchFamily="4" charset="0"/>
              </a:rPr>
              <a:t>Smith Theater</a:t>
            </a:r>
          </a:p>
          <a:p>
            <a:pPr algn="ctr" eaLnBrk="1" hangingPunct="1"/>
            <a:r>
              <a:rPr lang="en-US" sz="3800">
                <a:latin typeface="Calibri" pitchFamily="4" charset="0"/>
              </a:rPr>
              <a:t>September 24, 2009</a:t>
            </a:r>
          </a:p>
        </p:txBody>
      </p:sp>
      <p:sp>
        <p:nvSpPr>
          <p:cNvPr id="4" name="Rectangle 2"/>
          <p:cNvSpPr txBox="1">
            <a:spLocks noChangeArrowheads="1"/>
          </p:cNvSpPr>
          <p:nvPr/>
        </p:nvSpPr>
        <p:spPr>
          <a:xfrm>
            <a:off x="685800" y="1219200"/>
            <a:ext cx="7772400" cy="533400"/>
          </a:xfrm>
          <a:prstGeom prst="rect">
            <a:avLst/>
          </a:prstGeom>
        </p:spPr>
        <p:txBody>
          <a:bodyPr/>
          <a:lstStyle/>
          <a:p>
            <a:pPr algn="ctr">
              <a:defRPr/>
            </a:pPr>
            <a:r>
              <a:rPr lang="en-US" sz="3600" b="1" kern="0" dirty="0">
                <a:latin typeface="+mn-lt"/>
                <a:ea typeface="+mj-ea"/>
                <a:cs typeface="+mj-cs"/>
              </a:rPr>
              <a:t>Rough Aunties</a:t>
            </a:r>
          </a:p>
        </p:txBody>
      </p:sp>
      <p:pic>
        <p:nvPicPr>
          <p:cNvPr id="37892" name="Picture 4" descr="aunti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828800"/>
            <a:ext cx="43434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5"/>
          <p:cNvSpPr txBox="1">
            <a:spLocks noChangeArrowheads="1"/>
          </p:cNvSpPr>
          <p:nvPr/>
        </p:nvSpPr>
        <p:spPr bwMode="auto">
          <a:xfrm>
            <a:off x="685800" y="1524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r>
              <a:rPr lang="en-US" sz="2800" b="1"/>
              <a:t>Footnote:  </a:t>
            </a:r>
            <a:r>
              <a:rPr lang="en-US" sz="2800"/>
              <a:t>sometimes the projects take on a life of their own – long past when the grades are in</a:t>
            </a:r>
          </a:p>
        </p:txBody>
      </p:sp>
      <p:pic>
        <p:nvPicPr>
          <p:cNvPr id="378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bwMode="auto">
          <a:xfrm>
            <a:off x="0" y="533400"/>
            <a:ext cx="9144000" cy="609600"/>
          </a:xfrm>
        </p:spPr>
        <p:txBody>
          <a:bodyPr wrap="square" lIns="91440" tIns="45720" rIns="91440" bIns="45720" numCol="1" anchorCtr="0" compatLnSpc="1">
            <a:prstTxWarp prst="textNoShape">
              <a:avLst/>
            </a:prstTxWarp>
            <a:normAutofit fontScale="90000"/>
          </a:bodyPr>
          <a:lstStyle/>
          <a:p>
            <a:pPr eaLnBrk="1" hangingPunct="1">
              <a:defRPr/>
            </a:pPr>
            <a:r>
              <a:rPr lang="en-US" sz="3200" smtClean="0">
                <a:effectLst/>
                <a:latin typeface="Arial" charset="0"/>
              </a:rPr>
              <a:t>There was a lot of discussion on the foreign language requirement.</a:t>
            </a:r>
            <a:br>
              <a:rPr lang="en-US" sz="3200" smtClean="0">
                <a:effectLst/>
                <a:latin typeface="Arial" charset="0"/>
              </a:rPr>
            </a:br>
            <a:endParaRPr lang="en-US" smtClean="0">
              <a:effectLst/>
            </a:endParaRPr>
          </a:p>
        </p:txBody>
      </p:sp>
      <p:sp>
        <p:nvSpPr>
          <p:cNvPr id="38915" name="Content Placeholder 2"/>
          <p:cNvSpPr>
            <a:spLocks noGrp="1"/>
          </p:cNvSpPr>
          <p:nvPr>
            <p:ph idx="4294967295"/>
          </p:nvPr>
        </p:nvSpPr>
        <p:spPr>
          <a:xfrm>
            <a:off x="533400" y="1371600"/>
            <a:ext cx="8229600" cy="4525963"/>
          </a:xfrm>
        </p:spPr>
        <p:txBody>
          <a:bodyPr/>
          <a:lstStyle/>
          <a:p>
            <a:pPr eaLnBrk="1" hangingPunct="1"/>
            <a:r>
              <a:rPr lang="en-US" smtClean="0"/>
              <a:t>Lack of understanding of global cultures and foreign languages is a challenge that must be addressed, as it negatively affects    competitiveness and security in an increasingly global economy.  States should encourage the study of other languages and cultures.</a:t>
            </a:r>
            <a:r>
              <a:rPr lang="en-US" b="1" smtClean="0"/>
              <a:t> </a:t>
            </a:r>
          </a:p>
          <a:p>
            <a:pPr eaLnBrk="1" hangingPunct="1">
              <a:buFont typeface="Wingdings 3" pitchFamily="124" charset="2"/>
              <a:buNone/>
            </a:pPr>
            <a:endParaRPr lang="en-US" smtClean="0"/>
          </a:p>
        </p:txBody>
      </p:sp>
      <p:sp>
        <p:nvSpPr>
          <p:cNvPr id="38916" name="Rectangle 4"/>
          <p:cNvSpPr>
            <a:spLocks noChangeArrowheads="1"/>
          </p:cNvSpPr>
          <p:nvPr/>
        </p:nvSpPr>
        <p:spPr bwMode="auto">
          <a:xfrm>
            <a:off x="2354263" y="5867400"/>
            <a:ext cx="678973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300" b="1">
                <a:solidFill>
                  <a:schemeClr val="accent1"/>
                </a:solidFill>
              </a:rPr>
              <a:t>(American Association of Community Colleges)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bwMode="auto">
          <a:xfrm>
            <a:off x="0" y="419100"/>
            <a:ext cx="9144000" cy="1143000"/>
          </a:xfrm>
        </p:spPr>
        <p:txBody>
          <a:bodyPr wrap="square" lIns="91440" tIns="45720" rIns="91440" bIns="45720" numCol="1" anchor="b" anchorCtr="0" compatLnSpc="1">
            <a:prstTxWarp prst="textNoShape">
              <a:avLst/>
            </a:prstTxWarp>
            <a:normAutofit fontScale="90000"/>
          </a:bodyPr>
          <a:lstStyle/>
          <a:p>
            <a:pPr algn="ctr" eaLnBrk="1" hangingPunct="1">
              <a:defRPr/>
            </a:pPr>
            <a:r>
              <a:rPr lang="en-US" sz="4300" b="0" smtClean="0">
                <a:solidFill>
                  <a:srgbClr val="FF2112"/>
                </a:solidFill>
                <a:effectLst/>
                <a:latin typeface="Arial" charset="0"/>
              </a:rPr>
              <a:t/>
            </a:r>
            <a:br>
              <a:rPr lang="en-US" sz="4300" b="0" smtClean="0">
                <a:solidFill>
                  <a:srgbClr val="FF2112"/>
                </a:solidFill>
                <a:effectLst/>
                <a:latin typeface="Arial" charset="0"/>
              </a:rPr>
            </a:br>
            <a:r>
              <a:rPr lang="en-US" sz="4300" b="0" smtClean="0">
                <a:solidFill>
                  <a:schemeClr val="accent1"/>
                </a:solidFill>
                <a:effectLst>
                  <a:outerShdw blurRad="38100" dist="38100" dir="2700000" algn="tl">
                    <a:srgbClr val="C0C0C0"/>
                  </a:outerShdw>
                </a:effectLst>
                <a:latin typeface="Arial" charset="0"/>
              </a:rPr>
              <a:t>2005: Howard Community College</a:t>
            </a:r>
            <a:r>
              <a:rPr lang="en-US" sz="4500" b="0" smtClean="0">
                <a:solidFill>
                  <a:schemeClr val="accent1"/>
                </a:solidFill>
                <a:effectLst>
                  <a:outerShdw blurRad="38100" dist="38100" dir="2700000" algn="tl">
                    <a:srgbClr val="C0C0C0"/>
                  </a:outerShdw>
                </a:effectLst>
                <a:latin typeface="Arial" charset="0"/>
              </a:rPr>
              <a:t/>
            </a:r>
            <a:br>
              <a:rPr lang="en-US" sz="4500" b="0" smtClean="0">
                <a:solidFill>
                  <a:schemeClr val="accent1"/>
                </a:solidFill>
                <a:effectLst>
                  <a:outerShdw blurRad="38100" dist="38100" dir="2700000" algn="tl">
                    <a:srgbClr val="C0C0C0"/>
                  </a:outerShdw>
                </a:effectLst>
                <a:latin typeface="Arial" charset="0"/>
              </a:rPr>
            </a:br>
            <a:r>
              <a:rPr lang="en-US" sz="4500" b="0" smtClean="0">
                <a:solidFill>
                  <a:schemeClr val="accent1"/>
                </a:solidFill>
                <a:effectLst>
                  <a:outerShdw blurRad="38100" dist="38100" dir="2700000" algn="tl">
                    <a:srgbClr val="C0C0C0"/>
                  </a:outerShdw>
                </a:effectLst>
                <a:latin typeface="Arial" charset="0"/>
              </a:rPr>
              <a:t> </a:t>
            </a:r>
            <a:r>
              <a:rPr lang="en-US" sz="3900" b="0" smtClean="0">
                <a:solidFill>
                  <a:schemeClr val="accent1"/>
                </a:solidFill>
                <a:effectLst>
                  <a:outerShdw blurRad="38100" dist="38100" dir="2700000" algn="tl">
                    <a:srgbClr val="C0C0C0"/>
                  </a:outerShdw>
                </a:effectLst>
                <a:latin typeface="Arial" charset="0"/>
              </a:rPr>
              <a:t>was considered a </a:t>
            </a:r>
            <a:r>
              <a:rPr lang="en-US" sz="3900" b="0" smtClean="0">
                <a:solidFill>
                  <a:schemeClr val="accent1"/>
                </a:solidFill>
                <a:effectLst>
                  <a:outerShdw blurRad="38100" dist="38100" dir="2700000" algn="tl">
                    <a:srgbClr val="C0C0C0"/>
                  </a:outerShdw>
                </a:effectLst>
              </a:rPr>
              <a:t>“</a:t>
            </a:r>
            <a:r>
              <a:rPr lang="en-US" sz="3900" b="0" smtClean="0">
                <a:solidFill>
                  <a:schemeClr val="accent1"/>
                </a:solidFill>
                <a:effectLst>
                  <a:outerShdw blurRad="38100" dist="38100" dir="2700000" algn="tl">
                    <a:srgbClr val="C0C0C0"/>
                  </a:outerShdw>
                </a:effectLst>
                <a:latin typeface="Arial" charset="0"/>
              </a:rPr>
              <a:t>globalized</a:t>
            </a:r>
            <a:r>
              <a:rPr lang="en-US" sz="3900" b="0" smtClean="0">
                <a:solidFill>
                  <a:schemeClr val="accent1"/>
                </a:solidFill>
                <a:effectLst>
                  <a:outerShdw blurRad="38100" dist="38100" dir="2700000" algn="tl">
                    <a:srgbClr val="C0C0C0"/>
                  </a:outerShdw>
                </a:effectLst>
              </a:rPr>
              <a:t>”</a:t>
            </a:r>
            <a:r>
              <a:rPr lang="en-US" sz="3900" b="0" smtClean="0">
                <a:solidFill>
                  <a:schemeClr val="accent1"/>
                </a:solidFill>
                <a:effectLst>
                  <a:outerShdw blurRad="38100" dist="38100" dir="2700000" algn="tl">
                    <a:srgbClr val="C0C0C0"/>
                  </a:outerShdw>
                </a:effectLst>
                <a:latin typeface="Arial" charset="0"/>
              </a:rPr>
              <a:t> campus</a:t>
            </a:r>
            <a:endParaRPr lang="en-US" sz="4500" b="0" smtClean="0">
              <a:solidFill>
                <a:srgbClr val="FFFF00"/>
              </a:solidFill>
              <a:effectLst/>
            </a:endParaRPr>
          </a:p>
        </p:txBody>
      </p:sp>
      <p:sp>
        <p:nvSpPr>
          <p:cNvPr id="46083" name="TextBox 2"/>
          <p:cNvSpPr txBox="1">
            <a:spLocks noChangeArrowheads="1"/>
          </p:cNvSpPr>
          <p:nvPr/>
        </p:nvSpPr>
        <p:spPr bwMode="auto">
          <a:xfrm>
            <a:off x="457200" y="1828800"/>
            <a:ext cx="8077200" cy="2308324"/>
          </a:xfrm>
          <a:prstGeom prst="rect">
            <a:avLst/>
          </a:prstGeom>
          <a:noFill/>
          <a:ln w="9525">
            <a:noFill/>
            <a:miter lim="800000"/>
            <a:headEnd/>
            <a:tailEnd/>
          </a:ln>
        </p:spPr>
        <p:txBody>
          <a:bodyPr>
            <a:spAutoFit/>
          </a:bodyPr>
          <a:lstStyle/>
          <a:p>
            <a:pPr algn="ctr">
              <a:buFont typeface="Arial" charset="0"/>
              <a:buChar char="•"/>
              <a:defRPr/>
            </a:pPr>
            <a:r>
              <a:rPr lang="en-US" sz="2400" dirty="0"/>
              <a:t>Study Abroad programs</a:t>
            </a:r>
          </a:p>
          <a:p>
            <a:pPr algn="ctr">
              <a:buFont typeface="Arial" charset="0"/>
              <a:buChar char="•"/>
              <a:defRPr/>
            </a:pPr>
            <a:r>
              <a:rPr lang="en-US" sz="2400" dirty="0"/>
              <a:t>International campus events</a:t>
            </a:r>
          </a:p>
          <a:p>
            <a:pPr algn="ctr">
              <a:buFont typeface="Arial" charset="0"/>
              <a:buChar char="•"/>
              <a:defRPr/>
            </a:pPr>
            <a:r>
              <a:rPr lang="en-US" sz="2400" dirty="0"/>
              <a:t>Language programs</a:t>
            </a:r>
          </a:p>
          <a:p>
            <a:pPr algn="ctr">
              <a:buFont typeface="Arial" charset="0"/>
              <a:buChar char="•"/>
              <a:defRPr/>
            </a:pPr>
            <a:r>
              <a:rPr lang="en-US" sz="2400" dirty="0"/>
              <a:t>English Language Institute</a:t>
            </a:r>
          </a:p>
          <a:p>
            <a:pPr>
              <a:buFont typeface="Arial" charset="0"/>
              <a:buNone/>
              <a:defRPr/>
            </a:pPr>
            <a:endParaRPr lang="en-US" sz="2400" dirty="0"/>
          </a:p>
          <a:p>
            <a:pPr>
              <a:defRPr/>
            </a:pPr>
            <a:r>
              <a:rPr lang="en-US" sz="2400" dirty="0">
                <a:solidFill>
                  <a:schemeClr val="folHlink"/>
                </a:solidFill>
                <a:effectLst>
                  <a:outerShdw blurRad="38100" dist="38100" dir="2700000" algn="tl">
                    <a:srgbClr val="C0C0C0"/>
                  </a:outerShdw>
                </a:effectLst>
              </a:rPr>
              <a:t>We were great with the three F’s:  </a:t>
            </a:r>
            <a:r>
              <a:rPr lang="en-US" sz="2400" i="1" dirty="0" smtClean="0">
                <a:solidFill>
                  <a:schemeClr val="folHlink"/>
                </a:solidFill>
                <a:effectLst>
                  <a:outerShdw blurRad="38100" dist="38100" dir="2700000" algn="tl">
                    <a:srgbClr val="C0C0C0"/>
                  </a:outerShdw>
                </a:effectLst>
              </a:rPr>
              <a:t>Food, Flags, Festivals</a:t>
            </a:r>
            <a:endParaRPr lang="en-US" sz="2400" dirty="0">
              <a:solidFill>
                <a:srgbClr val="FF2112"/>
              </a:solidFill>
            </a:endParaRPr>
          </a:p>
        </p:txBody>
      </p:sp>
      <p:grpSp>
        <p:nvGrpSpPr>
          <p:cNvPr id="7172" name="Group 6"/>
          <p:cNvGrpSpPr>
            <a:grpSpLocks/>
          </p:cNvGrpSpPr>
          <p:nvPr/>
        </p:nvGrpSpPr>
        <p:grpSpPr bwMode="auto">
          <a:xfrm>
            <a:off x="0" y="4394200"/>
            <a:ext cx="9144000" cy="2362200"/>
            <a:chOff x="0" y="4495800"/>
            <a:chExt cx="9144000" cy="2362200"/>
          </a:xfrm>
        </p:grpSpPr>
        <p:pic>
          <p:nvPicPr>
            <p:cNvPr id="7173" name="Picture 3" descr="International-Festival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314122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inauguration21_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449580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International Flag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503295"/>
              <a:ext cx="5715000" cy="235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bwMode="auto">
          <a:xfrm>
            <a:off x="0" y="228600"/>
            <a:ext cx="9144000" cy="1219200"/>
          </a:xfrm>
        </p:spPr>
        <p:txBody>
          <a:bodyPr wrap="square" lIns="91440" tIns="45720" rIns="91440" bIns="45720" numCol="1" anchorCtr="0" compatLnSpc="1">
            <a:prstTxWarp prst="textNoShape">
              <a:avLst/>
            </a:prstTxWarp>
          </a:bodyPr>
          <a:lstStyle/>
          <a:p>
            <a:pPr eaLnBrk="1" hangingPunct="1">
              <a:defRPr/>
            </a:pPr>
            <a:r>
              <a:rPr lang="en-US" sz="3200" dirty="0" smtClean="0">
                <a:effectLst/>
                <a:latin typeface="Arial" charset="0"/>
              </a:rPr>
              <a:t>We also decided NOT to require study abroad</a:t>
            </a:r>
            <a:br>
              <a:rPr lang="en-US" sz="3200" dirty="0" smtClean="0">
                <a:effectLst/>
                <a:latin typeface="Arial" charset="0"/>
              </a:rPr>
            </a:br>
            <a:endParaRPr lang="en-US" dirty="0" smtClean="0">
              <a:effectLst/>
            </a:endParaRPr>
          </a:p>
        </p:txBody>
      </p:sp>
      <p:sp>
        <p:nvSpPr>
          <p:cNvPr id="39939" name="Content Placeholder 2"/>
          <p:cNvSpPr>
            <a:spLocks noGrp="1"/>
          </p:cNvSpPr>
          <p:nvPr>
            <p:ph idx="4294967295"/>
          </p:nvPr>
        </p:nvSpPr>
        <p:spPr>
          <a:xfrm>
            <a:off x="457200" y="914400"/>
            <a:ext cx="8229600" cy="4983163"/>
          </a:xfrm>
        </p:spPr>
        <p:txBody>
          <a:bodyPr/>
          <a:lstStyle/>
          <a:p>
            <a:pPr eaLnBrk="1" hangingPunct="1"/>
            <a:r>
              <a:rPr lang="en-US" smtClean="0"/>
              <a:t>According to the IIE’s Open Door Report (2008), the number of American students studying abroad increased by 8% to a total of 241,791 in the 2006/07 academic year.</a:t>
            </a:r>
          </a:p>
          <a:p>
            <a:pPr eaLnBrk="1" hangingPunct="1"/>
            <a:endParaRPr lang="en-US" smtClean="0"/>
          </a:p>
          <a:p>
            <a:pPr eaLnBrk="1" hangingPunct="1">
              <a:buFont typeface="Wingdings 3" pitchFamily="124" charset="2"/>
              <a:buNone/>
            </a:pPr>
            <a:r>
              <a:rPr lang="en-US" smtClean="0"/>
              <a:t>	</a:t>
            </a:r>
            <a:r>
              <a:rPr lang="en-US" sz="4100" smtClean="0"/>
              <a:t>However…</a:t>
            </a:r>
            <a:endParaRPr lang="en-US" smtClean="0"/>
          </a:p>
          <a:p>
            <a:pPr eaLnBrk="1" hangingPunct="1"/>
            <a:r>
              <a:rPr lang="en-US" smtClean="0"/>
              <a:t>Only 6,611 of those 241,791 students who studied abroad were community college students. </a:t>
            </a:r>
          </a:p>
          <a:p>
            <a:pPr eaLnBrk="1" hangingPunct="1"/>
            <a:r>
              <a:rPr lang="en-US" smtClean="0"/>
              <a:t>Only 18 CC’s nationwide sent 100 or more students abroad in 2006/2007.</a:t>
            </a:r>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381000" y="2971800"/>
            <a:ext cx="80772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b="1" i="1">
                <a:latin typeface="Georgia" pitchFamily="124" charset="0"/>
              </a:rPr>
              <a:t>Mission Statement</a:t>
            </a:r>
            <a:endParaRPr lang="en-US">
              <a:latin typeface="Georgia" pitchFamily="124" charset="0"/>
            </a:endParaRPr>
          </a:p>
          <a:p>
            <a:r>
              <a:rPr lang="en-US">
                <a:latin typeface="Georgia" pitchFamily="124" charset="0"/>
              </a:rPr>
              <a:t> </a:t>
            </a:r>
          </a:p>
          <a:p>
            <a:r>
              <a:rPr lang="en-US" sz="2400">
                <a:latin typeface="Georgia" pitchFamily="124" charset="0"/>
              </a:rPr>
              <a:t>The Global Distinction program provides the framework to ensure that students become global citizens and are prepared for both academic and professional endeavors in the interconnected and interdependent world of the 21st century.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304800"/>
            <a:ext cx="2631948" cy="24690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ChangeArrowheads="1"/>
          </p:cNvSpPr>
          <p:nvPr/>
        </p:nvSpPr>
        <p:spPr bwMode="auto">
          <a:xfrm>
            <a:off x="304800" y="2741613"/>
            <a:ext cx="845820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A04DA3"/>
              </a:buClr>
            </a:pPr>
            <a:r>
              <a:rPr lang="en-US" sz="2400" b="1" dirty="0">
                <a:latin typeface="Georgia" pitchFamily="124" charset="0"/>
              </a:rPr>
              <a:t>Awarding “Global Distinction” is a way to formally recognize students who are:</a:t>
            </a:r>
          </a:p>
          <a:p>
            <a:pPr>
              <a:buClr>
                <a:srgbClr val="A04DA3"/>
              </a:buClr>
            </a:pPr>
            <a:endParaRPr lang="en-US" dirty="0">
              <a:latin typeface="Georgia" pitchFamily="124" charset="0"/>
            </a:endParaRPr>
          </a:p>
          <a:p>
            <a:pPr>
              <a:buClr>
                <a:srgbClr val="A04DA3"/>
              </a:buClr>
              <a:buFont typeface="Arial" charset="0"/>
              <a:buChar char="•"/>
            </a:pPr>
            <a:r>
              <a:rPr lang="en-US" dirty="0">
                <a:latin typeface="Georgia" pitchFamily="124" charset="0"/>
              </a:rPr>
              <a:t>Better prepared to work and interact with individuals from other cultures</a:t>
            </a:r>
          </a:p>
          <a:p>
            <a:pPr>
              <a:buClr>
                <a:srgbClr val="A04DA3"/>
              </a:buClr>
              <a:buFont typeface="Arial" charset="0"/>
              <a:buChar char="•"/>
            </a:pPr>
            <a:r>
              <a:rPr lang="en-US" dirty="0">
                <a:latin typeface="Georgia" pitchFamily="124" charset="0"/>
              </a:rPr>
              <a:t>Sensitive to other cultures and languages</a:t>
            </a:r>
          </a:p>
          <a:p>
            <a:pPr>
              <a:buClr>
                <a:srgbClr val="A04DA3"/>
              </a:buClr>
              <a:buFont typeface="Arial" charset="0"/>
              <a:buChar char="•"/>
            </a:pPr>
            <a:r>
              <a:rPr lang="en-US" dirty="0">
                <a:latin typeface="Georgia" pitchFamily="124" charset="0"/>
              </a:rPr>
              <a:t>Ready to participate in a dynamic and changing world</a:t>
            </a:r>
          </a:p>
          <a:p>
            <a:pPr>
              <a:buClr>
                <a:srgbClr val="A04DA3"/>
              </a:buClr>
              <a:buFont typeface="Arial" charset="0"/>
              <a:buChar char="•"/>
            </a:pPr>
            <a:r>
              <a:rPr lang="en-US" dirty="0">
                <a:latin typeface="Georgia" pitchFamily="124" charset="0"/>
              </a:rPr>
              <a:t>Aware of personal cultural norms and how they shape one’s views &amp; perspectives</a:t>
            </a:r>
          </a:p>
          <a:p>
            <a:pPr>
              <a:buClr>
                <a:srgbClr val="A04DA3"/>
              </a:buClr>
              <a:buFont typeface="Arial" charset="0"/>
              <a:buChar char="•"/>
            </a:pPr>
            <a:r>
              <a:rPr lang="en-US" dirty="0">
                <a:latin typeface="Georgia" pitchFamily="124" charset="0"/>
              </a:rPr>
              <a:t>Engaged in civic responsibility</a:t>
            </a:r>
          </a:p>
          <a:p>
            <a:r>
              <a:rPr lang="en-US" dirty="0">
                <a:latin typeface="Georgia" pitchFamily="12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28600"/>
            <a:ext cx="2631948" cy="24690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533400" y="2057400"/>
            <a:ext cx="81534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900" b="1" i="1" dirty="0">
                <a:latin typeface="Georgia" pitchFamily="124" charset="0"/>
              </a:rPr>
              <a:t>Timeline</a:t>
            </a:r>
            <a:endParaRPr lang="en-US" dirty="0">
              <a:latin typeface="Georgia" pitchFamily="124" charset="0"/>
            </a:endParaRPr>
          </a:p>
          <a:p>
            <a:r>
              <a:rPr lang="en-US" dirty="0">
                <a:latin typeface="Georgia" pitchFamily="124" charset="0"/>
              </a:rPr>
              <a:t> </a:t>
            </a:r>
          </a:p>
          <a:p>
            <a:r>
              <a:rPr lang="en-US" dirty="0">
                <a:latin typeface="Georgia" pitchFamily="124" charset="0"/>
              </a:rPr>
              <a:t>July 2010 - a two year pilot of the program began at Howard Community College and The Community College of Baltimore County </a:t>
            </a:r>
          </a:p>
          <a:p>
            <a:endParaRPr lang="en-US" dirty="0">
              <a:latin typeface="Georgia" pitchFamily="124" charset="0"/>
            </a:endParaRPr>
          </a:p>
          <a:p>
            <a:r>
              <a:rPr lang="en-US" dirty="0">
                <a:latin typeface="Georgia" pitchFamily="124" charset="0"/>
              </a:rPr>
              <a:t>Fall 2010/Spring 2011 - Students </a:t>
            </a:r>
            <a:r>
              <a:rPr lang="en-US" dirty="0" smtClean="0">
                <a:latin typeface="Georgia" pitchFamily="124" charset="0"/>
              </a:rPr>
              <a:t>were </a:t>
            </a:r>
            <a:r>
              <a:rPr lang="en-US" dirty="0">
                <a:latin typeface="Georgia" pitchFamily="124" charset="0"/>
              </a:rPr>
              <a:t>recruited through global classes; the CCBC-HCC Faculty Learning Community continues to meet monthly</a:t>
            </a:r>
          </a:p>
          <a:p>
            <a:endParaRPr lang="en-US" dirty="0">
              <a:latin typeface="Georgia" pitchFamily="124" charset="0"/>
            </a:endParaRPr>
          </a:p>
          <a:p>
            <a:r>
              <a:rPr lang="en-US" dirty="0" smtClean="0">
                <a:latin typeface="Georgia" pitchFamily="124" charset="0"/>
              </a:rPr>
              <a:t>Fall </a:t>
            </a:r>
            <a:r>
              <a:rPr lang="en-US" dirty="0">
                <a:latin typeface="Georgia" pitchFamily="124" charset="0"/>
              </a:rPr>
              <a:t>2011 -  The advising handbook </a:t>
            </a:r>
            <a:r>
              <a:rPr lang="en-US" dirty="0" smtClean="0">
                <a:latin typeface="Georgia" pitchFamily="124" charset="0"/>
              </a:rPr>
              <a:t>was completed </a:t>
            </a:r>
            <a:r>
              <a:rPr lang="en-US" dirty="0">
                <a:latin typeface="Georgia" pitchFamily="124" charset="0"/>
              </a:rPr>
              <a:t>and assessment tools developed or selected.  </a:t>
            </a:r>
          </a:p>
          <a:p>
            <a:endParaRPr lang="en-US" dirty="0">
              <a:latin typeface="Georgia" pitchFamily="124" charset="0"/>
            </a:endParaRPr>
          </a:p>
          <a:p>
            <a:r>
              <a:rPr lang="en-US" dirty="0" smtClean="0">
                <a:latin typeface="Georgia" pitchFamily="124" charset="0"/>
              </a:rPr>
              <a:t>Spring 2012 – The program received two national awards (Andrew </a:t>
            </a:r>
            <a:r>
              <a:rPr lang="en-US" dirty="0" err="1" smtClean="0">
                <a:latin typeface="Georgia" pitchFamily="124" charset="0"/>
              </a:rPr>
              <a:t>Heiskell</a:t>
            </a:r>
            <a:r>
              <a:rPr lang="en-US" dirty="0" smtClean="0">
                <a:latin typeface="Georgia" pitchFamily="124" charset="0"/>
              </a:rPr>
              <a:t> Award (iie.org) &amp;  the Diana Hacker Reaching Across Borders Award (TYCA)</a:t>
            </a:r>
            <a:endParaRPr lang="en-US" dirty="0">
              <a:latin typeface="Georgia" pitchFamily="12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76200"/>
            <a:ext cx="2631948" cy="24690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ChangeArrowheads="1"/>
          </p:cNvSpPr>
          <p:nvPr/>
        </p:nvSpPr>
        <p:spPr bwMode="auto">
          <a:xfrm>
            <a:off x="381000" y="2209800"/>
            <a:ext cx="8229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600" b="1" i="1" dirty="0" smtClean="0">
              <a:latin typeface="Georgia" pitchFamily="124" charset="0"/>
            </a:endParaRPr>
          </a:p>
          <a:p>
            <a:r>
              <a:rPr lang="en-US" sz="2600" b="1" i="1" dirty="0" smtClean="0">
                <a:latin typeface="Georgia" pitchFamily="124" charset="0"/>
              </a:rPr>
              <a:t>Additional </a:t>
            </a:r>
            <a:r>
              <a:rPr lang="en-US" sz="2600" b="1" i="1" dirty="0">
                <a:latin typeface="Georgia" pitchFamily="124" charset="0"/>
              </a:rPr>
              <a:t>Recommendations</a:t>
            </a:r>
            <a:endParaRPr lang="en-US" dirty="0">
              <a:latin typeface="Georgia" pitchFamily="124" charset="0"/>
            </a:endParaRPr>
          </a:p>
          <a:p>
            <a:r>
              <a:rPr lang="en-US" dirty="0">
                <a:latin typeface="Georgia" pitchFamily="124" charset="0"/>
              </a:rPr>
              <a:t> </a:t>
            </a:r>
          </a:p>
          <a:p>
            <a:r>
              <a:rPr lang="en-US" sz="2100" dirty="0">
                <a:latin typeface="Georgia" pitchFamily="124" charset="0"/>
              </a:rPr>
              <a:t>Institutions should consider providing incentives to encourage participation in the Global Distinction program, such as:</a:t>
            </a:r>
          </a:p>
          <a:p>
            <a:endParaRPr lang="en-US" sz="1400" dirty="0">
              <a:latin typeface="Georgia" pitchFamily="124" charset="0"/>
            </a:endParaRPr>
          </a:p>
          <a:p>
            <a:pPr>
              <a:buClr>
                <a:srgbClr val="A04DA3"/>
              </a:buClr>
              <a:buFont typeface="Arial" charset="0"/>
              <a:buChar char="•"/>
            </a:pPr>
            <a:r>
              <a:rPr lang="en-US" sz="1400" dirty="0">
                <a:latin typeface="Georgia" pitchFamily="124" charset="0"/>
              </a:rPr>
              <a:t> Special recognition at graduation</a:t>
            </a:r>
          </a:p>
          <a:p>
            <a:pPr>
              <a:buClr>
                <a:srgbClr val="A04DA3"/>
              </a:buClr>
              <a:buFont typeface="Arial" charset="0"/>
              <a:buChar char="•"/>
            </a:pPr>
            <a:r>
              <a:rPr lang="en-US" sz="1400" dirty="0">
                <a:latin typeface="Georgia" pitchFamily="124" charset="0"/>
              </a:rPr>
              <a:t>“Graduated with global distinction” noted on the official transcript</a:t>
            </a:r>
          </a:p>
          <a:p>
            <a:pPr>
              <a:buClr>
                <a:srgbClr val="A04DA3"/>
              </a:buClr>
              <a:buFont typeface="Arial" charset="0"/>
              <a:buChar char="•"/>
            </a:pPr>
            <a:r>
              <a:rPr lang="en-US" sz="1400" dirty="0">
                <a:latin typeface="Georgia" pitchFamily="124" charset="0"/>
              </a:rPr>
              <a:t> A private study lounge</a:t>
            </a:r>
          </a:p>
          <a:p>
            <a:pPr>
              <a:buClr>
                <a:srgbClr val="A04DA3"/>
              </a:buClr>
              <a:buFont typeface="Arial" charset="0"/>
              <a:buChar char="•"/>
            </a:pPr>
            <a:r>
              <a:rPr lang="en-US" sz="1400" dirty="0">
                <a:latin typeface="Georgia" pitchFamily="124" charset="0"/>
              </a:rPr>
              <a:t> Cohort seminars</a:t>
            </a:r>
          </a:p>
          <a:p>
            <a:pPr>
              <a:buClr>
                <a:srgbClr val="A04DA3"/>
              </a:buClr>
              <a:buFont typeface="Arial" charset="0"/>
              <a:buChar char="•"/>
            </a:pPr>
            <a:r>
              <a:rPr lang="en-US" sz="1400" dirty="0">
                <a:latin typeface="Georgia" pitchFamily="124" charset="0"/>
              </a:rPr>
              <a:t> Scholarships and/or easy transfers (pathways and articulation agreements) to 4-year institutions</a:t>
            </a:r>
          </a:p>
          <a:p>
            <a:pPr>
              <a:buClr>
                <a:srgbClr val="A04DA3"/>
              </a:buClr>
              <a:buFont typeface="Arial" charset="0"/>
              <a:buChar char="•"/>
            </a:pPr>
            <a:r>
              <a:rPr lang="en-US" sz="1400" dirty="0">
                <a:latin typeface="Georgia" pitchFamily="124" charset="0"/>
              </a:rPr>
              <a:t> Early registration </a:t>
            </a:r>
          </a:p>
          <a:p>
            <a:pPr>
              <a:buClr>
                <a:srgbClr val="A04DA3"/>
              </a:buClr>
              <a:buFont typeface="Arial" charset="0"/>
              <a:buChar char="•"/>
            </a:pPr>
            <a:r>
              <a:rPr lang="en-US" sz="1400" dirty="0">
                <a:latin typeface="Georgia" pitchFamily="124" charset="0"/>
              </a:rPr>
              <a:t> Dedicated advisor</a:t>
            </a:r>
          </a:p>
          <a:p>
            <a:pPr>
              <a:buClr>
                <a:srgbClr val="A04DA3"/>
              </a:buClr>
              <a:buFont typeface="Arial" charset="0"/>
              <a:buChar char="•"/>
            </a:pPr>
            <a:r>
              <a:rPr lang="en-US" sz="1400" dirty="0">
                <a:latin typeface="Georgia" pitchFamily="124" charset="0"/>
              </a:rPr>
              <a:t> Semester cohort socials/events</a:t>
            </a:r>
          </a:p>
          <a:p>
            <a:pPr>
              <a:buClr>
                <a:srgbClr val="A04DA3"/>
              </a:buClr>
            </a:pPr>
            <a:endParaRPr lang="en-US" sz="1400" dirty="0">
              <a:latin typeface="Georgia" pitchFamily="12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76200"/>
            <a:ext cx="2631948" cy="246909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Future Plans</a:t>
            </a:r>
          </a:p>
        </p:txBody>
      </p:sp>
      <p:sp>
        <p:nvSpPr>
          <p:cNvPr id="45059" name="Content Placeholder 2"/>
          <p:cNvSpPr>
            <a:spLocks noGrp="1"/>
          </p:cNvSpPr>
          <p:nvPr>
            <p:ph idx="4294967295"/>
          </p:nvPr>
        </p:nvSpPr>
        <p:spPr/>
        <p:txBody>
          <a:bodyPr/>
          <a:lstStyle/>
          <a:p>
            <a:pPr eaLnBrk="1" hangingPunct="1"/>
            <a:r>
              <a:rPr lang="en-US" dirty="0" smtClean="0"/>
              <a:t>Expand the program to other community colleges around the nation</a:t>
            </a:r>
          </a:p>
          <a:p>
            <a:pPr eaLnBrk="1" hangingPunct="1">
              <a:buFont typeface="Wingdings 3" pitchFamily="124" charset="2"/>
              <a:buNone/>
            </a:pPr>
            <a:endParaRPr lang="en-US" dirty="0" smtClean="0"/>
          </a:p>
          <a:p>
            <a:pPr eaLnBrk="1" hangingPunct="1"/>
            <a:r>
              <a:rPr lang="en-US" dirty="0" smtClean="0"/>
              <a:t>Recognition by 4 year schools and employers</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bwMode="auto">
          <a:xfrm>
            <a:off x="457200" y="0"/>
            <a:ext cx="8229600" cy="868363"/>
          </a:xfrm>
        </p:spPr>
        <p:txBody>
          <a:bodyPr wrap="square" lIns="91440" tIns="45720" rIns="91440" bIns="45720" numCol="1" anchorCtr="0" compatLnSpc="1">
            <a:prstTxWarp prst="textNoShape">
              <a:avLst/>
            </a:prstTxWarp>
          </a:bodyPr>
          <a:lstStyle/>
          <a:p>
            <a:pPr eaLnBrk="1" hangingPunct="1">
              <a:defRPr/>
            </a:pPr>
            <a:r>
              <a:rPr lang="en-US" smtClean="0">
                <a:effectLst/>
              </a:rPr>
              <a:t>What we’ve learned so far …</a:t>
            </a:r>
          </a:p>
        </p:txBody>
      </p:sp>
      <p:sp>
        <p:nvSpPr>
          <p:cNvPr id="46083" name="Content Placeholder 2"/>
          <p:cNvSpPr>
            <a:spLocks noGrp="1"/>
          </p:cNvSpPr>
          <p:nvPr>
            <p:ph idx="4294967295"/>
          </p:nvPr>
        </p:nvSpPr>
        <p:spPr>
          <a:xfrm>
            <a:off x="381000" y="838200"/>
            <a:ext cx="8763000" cy="5105400"/>
          </a:xfrm>
        </p:spPr>
        <p:txBody>
          <a:bodyPr/>
          <a:lstStyle/>
          <a:p>
            <a:pPr eaLnBrk="1" hangingPunct="1">
              <a:buFont typeface="Wingdings 3" pitchFamily="124" charset="2"/>
              <a:buNone/>
            </a:pPr>
            <a:r>
              <a:rPr lang="en-US" sz="3100" smtClean="0">
                <a:latin typeface="Arial" charset="0"/>
              </a:rPr>
              <a:t>Bring key stakeholders to the table early</a:t>
            </a:r>
            <a:endParaRPr lang="en-US" smtClean="0"/>
          </a:p>
          <a:p>
            <a:pPr eaLnBrk="1" hangingPunct="1">
              <a:buFont typeface="Times" pitchFamily="124" charset="0"/>
              <a:buChar char="•"/>
            </a:pPr>
            <a:r>
              <a:rPr lang="en-US" sz="2100" smtClean="0">
                <a:latin typeface="Arial" charset="0"/>
              </a:rPr>
              <a:t>Admissions/Advising</a:t>
            </a:r>
          </a:p>
          <a:p>
            <a:pPr eaLnBrk="1" hangingPunct="1">
              <a:buFont typeface="Times" pitchFamily="124" charset="0"/>
              <a:buChar char="•"/>
            </a:pPr>
            <a:r>
              <a:rPr lang="en-US" sz="2100" smtClean="0">
                <a:latin typeface="Arial" charset="0"/>
              </a:rPr>
              <a:t>Registrar</a:t>
            </a:r>
          </a:p>
          <a:p>
            <a:pPr eaLnBrk="1" hangingPunct="1">
              <a:buFont typeface="Times" pitchFamily="124" charset="0"/>
              <a:buChar char="•"/>
            </a:pPr>
            <a:r>
              <a:rPr lang="en-US" sz="2100" smtClean="0">
                <a:latin typeface="Arial" charset="0"/>
              </a:rPr>
              <a:t>International Education/Study Abroad</a:t>
            </a:r>
          </a:p>
          <a:p>
            <a:pPr eaLnBrk="1" hangingPunct="1">
              <a:buFont typeface="Times" pitchFamily="124" charset="0"/>
              <a:buChar char="•"/>
            </a:pPr>
            <a:r>
              <a:rPr lang="en-US" sz="2100" smtClean="0">
                <a:latin typeface="Arial" charset="0"/>
              </a:rPr>
              <a:t>Service Learning</a:t>
            </a:r>
          </a:p>
          <a:p>
            <a:pPr eaLnBrk="1" hangingPunct="1">
              <a:buFont typeface="Times" pitchFamily="124" charset="0"/>
              <a:buChar char="•"/>
            </a:pPr>
            <a:r>
              <a:rPr lang="en-US" sz="2100" smtClean="0">
                <a:latin typeface="Arial" charset="0"/>
              </a:rPr>
              <a:t>Career Placement</a:t>
            </a:r>
          </a:p>
          <a:p>
            <a:pPr eaLnBrk="1" hangingPunct="1">
              <a:buFont typeface="Times" pitchFamily="124" charset="0"/>
              <a:buNone/>
            </a:pPr>
            <a:r>
              <a:rPr lang="en-US" smtClean="0"/>
              <a:t>Recruit from classes that “count” toward distinction</a:t>
            </a:r>
          </a:p>
          <a:p>
            <a:pPr eaLnBrk="1" hangingPunct="1">
              <a:buFont typeface="Times" pitchFamily="124" charset="0"/>
              <a:buNone/>
            </a:pPr>
            <a:r>
              <a:rPr lang="en-US" smtClean="0"/>
              <a:t>Interview students before acceptance into the program</a:t>
            </a:r>
          </a:p>
          <a:p>
            <a:pPr eaLnBrk="1" hangingPunct="1">
              <a:buFont typeface="Times" pitchFamily="124" charset="0"/>
              <a:buNone/>
            </a:pPr>
            <a:r>
              <a:rPr lang="en-US" smtClean="0"/>
              <a:t>Gather participants together once per semester to build community</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2" descr="C:\Users\MB\AppData\Local\Microsoft\Windows\Temporary Internet Files\Content.IE5\GQX07VTZ\MP9004384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37338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1" descr="C:\Users\MB\AppData\Local\Microsoft\Windows\Temporary Internet Files\Content.IE5\6KQT8O4C\MP900399760[1].jpg"/>
          <p:cNvPicPr>
            <a:picLocks noChangeAspect="1" noChangeArrowheads="1"/>
          </p:cNvPicPr>
          <p:nvPr/>
        </p:nvPicPr>
        <p:blipFill>
          <a:blip r:embed="rId4">
            <a:extLst>
              <a:ext uri="{28A0092B-C50C-407E-A947-70E740481C1C}">
                <a14:useLocalDpi xmlns:a14="http://schemas.microsoft.com/office/drawing/2010/main" val="0"/>
              </a:ext>
            </a:extLst>
          </a:blip>
          <a:srcRect t="8792"/>
          <a:stretch>
            <a:fillRect/>
          </a:stretch>
        </p:blipFill>
        <p:spPr bwMode="auto">
          <a:xfrm>
            <a:off x="3886200" y="0"/>
            <a:ext cx="39020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1" descr="C:\Users\MB\AppData\Local\Microsoft\Windows\Temporary Internet Files\Content.IE5\GQX07VTZ\MP90044323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8" y="1447800"/>
            <a:ext cx="3929062"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C:\Users\MB\AppData\Local\Microsoft\Windows\Temporary Internet Files\Content.IE5\Z155G8Z1\MP90042259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963988"/>
            <a:ext cx="434340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descr="C:\Users\MB\AppData\Local\Microsoft\Windows\Temporary Internet Files\Content.IE5\6KQT8O4C\MP900443315[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1981200"/>
            <a:ext cx="3929063"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6" descr="C:\Users\MB\AppData\Local\Microsoft\Windows\Temporary Internet Files\Content.IE5\JA2EGM6Q\MP91022094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4267200"/>
            <a:ext cx="3475038"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7" descr="C:\Users\MB\AppData\Local\Microsoft\Windows\Temporary Internet Files\Content.IE5\6KQT8O4C\MP900439399[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191000"/>
            <a:ext cx="17811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9" descr="C:\Users\MB\AppData\Local\Microsoft\Windows\Temporary Internet Files\Content.IE5\GQX07VTZ\MP90043949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8862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3" descr="C:\Users\MB\AppData\Local\Microsoft\Windows\Temporary Internet Files\Content.IE5\JA2EGM6Q\MP900427824[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0"/>
            <a:ext cx="19050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Text Box 12"/>
          <p:cNvSpPr txBox="1">
            <a:spLocks noChangeArrowheads="1"/>
          </p:cNvSpPr>
          <p:nvPr/>
        </p:nvSpPr>
        <p:spPr bwMode="auto">
          <a:xfrm>
            <a:off x="1600200" y="3138488"/>
            <a:ext cx="5943600" cy="595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spcBef>
                <a:spcPct val="50000"/>
              </a:spcBef>
            </a:pPr>
            <a:r>
              <a:rPr lang="en-US" sz="3300" b="1"/>
              <a:t>QUESTIONS?  COMMENTS?</a:t>
            </a:r>
            <a:endParaRPr lang="en-US" sz="3300" b="1">
              <a:solidFill>
                <a:schemeClr val="hlink"/>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idx="4294967295"/>
          </p:nvPr>
        </p:nvSpPr>
        <p:spPr bwMode="auto">
          <a:xfrm>
            <a:off x="228600" y="609600"/>
            <a:ext cx="8229600" cy="1066800"/>
          </a:xfrm>
        </p:spPr>
        <p:txBody>
          <a:bodyPr wrap="square" lIns="91440" tIns="45720" rIns="91440" bIns="45720" numCol="1" anchorCtr="0" compatLnSpc="1">
            <a:prstTxWarp prst="textNoShape">
              <a:avLst/>
            </a:prstTxWarp>
          </a:bodyPr>
          <a:lstStyle/>
          <a:p>
            <a:pPr eaLnBrk="1" hangingPunct="1">
              <a:defRPr/>
            </a:pPr>
            <a:r>
              <a:rPr lang="en-US" dirty="0" smtClean="0">
                <a:effectLst/>
              </a:rPr>
              <a:t>Contact information</a:t>
            </a:r>
          </a:p>
        </p:txBody>
      </p:sp>
      <p:sp>
        <p:nvSpPr>
          <p:cNvPr id="48131" name="Content Placeholder 2"/>
          <p:cNvSpPr>
            <a:spLocks noGrp="1"/>
          </p:cNvSpPr>
          <p:nvPr>
            <p:ph idx="4294967295"/>
          </p:nvPr>
        </p:nvSpPr>
        <p:spPr>
          <a:xfrm>
            <a:off x="152400" y="1676400"/>
            <a:ext cx="8305800" cy="2438400"/>
          </a:xfrm>
        </p:spPr>
        <p:txBody>
          <a:bodyPr/>
          <a:lstStyle/>
          <a:p>
            <a:pPr eaLnBrk="1" hangingPunct="1">
              <a:lnSpc>
                <a:spcPct val="70000"/>
              </a:lnSpc>
              <a:buFont typeface="Wingdings 3" pitchFamily="124" charset="2"/>
              <a:buNone/>
            </a:pPr>
            <a:r>
              <a:rPr lang="en-US" sz="2800" dirty="0" smtClean="0">
                <a:solidFill>
                  <a:schemeClr val="accent1"/>
                </a:solidFill>
                <a:latin typeface="Arial" charset="0"/>
              </a:rPr>
              <a:t>Stacy Korbelak</a:t>
            </a:r>
            <a:r>
              <a:rPr lang="en-US" sz="2800" dirty="0" smtClean="0">
                <a:solidFill>
                  <a:srgbClr val="A04DA3"/>
                </a:solidFill>
              </a:rPr>
              <a:t>    </a:t>
            </a:r>
          </a:p>
          <a:p>
            <a:pPr eaLnBrk="1" hangingPunct="1">
              <a:lnSpc>
                <a:spcPct val="70000"/>
              </a:lnSpc>
              <a:buFont typeface="Wingdings 3" pitchFamily="124" charset="2"/>
              <a:buNone/>
            </a:pPr>
            <a:r>
              <a:rPr lang="en-US" sz="2800" dirty="0" smtClean="0"/>
              <a:t>Assistant Professor</a:t>
            </a:r>
          </a:p>
          <a:p>
            <a:pPr eaLnBrk="1" hangingPunct="1">
              <a:lnSpc>
                <a:spcPct val="70000"/>
              </a:lnSpc>
              <a:buFont typeface="Wingdings 3" pitchFamily="124" charset="2"/>
              <a:buNone/>
            </a:pPr>
            <a:r>
              <a:rPr lang="en-US" sz="2800" dirty="0" smtClean="0"/>
              <a:t>Coordinator, Global Distinction Program</a:t>
            </a:r>
          </a:p>
          <a:p>
            <a:pPr eaLnBrk="1" hangingPunct="1">
              <a:lnSpc>
                <a:spcPct val="70000"/>
              </a:lnSpc>
              <a:buFont typeface="Wingdings 3" pitchFamily="124" charset="2"/>
              <a:buNone/>
            </a:pPr>
            <a:r>
              <a:rPr lang="en-US" sz="2800" dirty="0" smtClean="0"/>
              <a:t>Division of English and World Languages</a:t>
            </a:r>
          </a:p>
          <a:p>
            <a:pPr eaLnBrk="1" hangingPunct="1">
              <a:lnSpc>
                <a:spcPct val="70000"/>
              </a:lnSpc>
              <a:buFont typeface="Wingdings 3" pitchFamily="124" charset="2"/>
              <a:buNone/>
            </a:pPr>
            <a:r>
              <a:rPr lang="en-US" sz="2800" dirty="0" smtClean="0"/>
              <a:t>Howard Community College – Columbia, MD</a:t>
            </a:r>
          </a:p>
          <a:p>
            <a:pPr eaLnBrk="1" hangingPunct="1">
              <a:lnSpc>
                <a:spcPct val="70000"/>
              </a:lnSpc>
              <a:buFont typeface="Wingdings 3" pitchFamily="124" charset="2"/>
              <a:buNone/>
            </a:pPr>
            <a:r>
              <a:rPr lang="en-US" sz="2800" dirty="0" smtClean="0"/>
              <a:t>443.518.4299 </a:t>
            </a:r>
          </a:p>
          <a:p>
            <a:pPr eaLnBrk="1" hangingPunct="1">
              <a:lnSpc>
                <a:spcPct val="70000"/>
              </a:lnSpc>
              <a:buFont typeface="Wingdings 3" pitchFamily="124" charset="2"/>
              <a:buNone/>
            </a:pPr>
            <a:r>
              <a:rPr lang="en-US" sz="2800" dirty="0" smtClean="0">
                <a:hlinkClick r:id="rId3"/>
              </a:rPr>
              <a:t>skorbelak@howardcc.edu</a:t>
            </a:r>
            <a:endParaRPr lang="en-US" sz="2800" dirty="0" smtClean="0"/>
          </a:p>
          <a:p>
            <a:pPr eaLnBrk="1" hangingPunct="1">
              <a:lnSpc>
                <a:spcPct val="80000"/>
              </a:lnSpc>
              <a:buFont typeface="Wingdings 3" pitchFamily="124" charset="2"/>
              <a:buNone/>
            </a:pPr>
            <a:endParaRPr lang="en-US" sz="2200" dirty="0"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References</a:t>
            </a:r>
          </a:p>
        </p:txBody>
      </p:sp>
      <p:sp>
        <p:nvSpPr>
          <p:cNvPr id="49155" name="Content Placeholder 2"/>
          <p:cNvSpPr>
            <a:spLocks noGrp="1"/>
          </p:cNvSpPr>
          <p:nvPr>
            <p:ph idx="4294967295"/>
          </p:nvPr>
        </p:nvSpPr>
        <p:spPr/>
        <p:txBody>
          <a:bodyPr/>
          <a:lstStyle/>
          <a:p>
            <a:pPr eaLnBrk="1" hangingPunct="1">
              <a:lnSpc>
                <a:spcPct val="80000"/>
              </a:lnSpc>
            </a:pPr>
            <a:r>
              <a:rPr lang="en-US" sz="2200" smtClean="0"/>
              <a:t>American Association of Community</a:t>
            </a:r>
          </a:p>
          <a:p>
            <a:pPr eaLnBrk="1" hangingPunct="1">
              <a:lnSpc>
                <a:spcPct val="80000"/>
              </a:lnSpc>
              <a:buFont typeface="Wingdings" pitchFamily="124" charset="2"/>
              <a:buNone/>
            </a:pPr>
            <a:r>
              <a:rPr lang="en-US" sz="2200" smtClean="0"/>
              <a:t>    Colleges (AACC).  </a:t>
            </a:r>
            <a:r>
              <a:rPr lang="en-US" sz="2200" smtClean="0">
                <a:hlinkClick r:id="rId3"/>
              </a:rPr>
              <a:t>http://www.aacc.nche.edu</a:t>
            </a:r>
            <a:endParaRPr lang="en-US" sz="2200" smtClean="0"/>
          </a:p>
          <a:p>
            <a:pPr eaLnBrk="1" hangingPunct="1">
              <a:lnSpc>
                <a:spcPct val="80000"/>
              </a:lnSpc>
              <a:buFont typeface="Wingdings" pitchFamily="124" charset="2"/>
              <a:buNone/>
            </a:pPr>
            <a:endParaRPr lang="en-US" sz="2200" smtClean="0"/>
          </a:p>
          <a:p>
            <a:pPr eaLnBrk="1" hangingPunct="1">
              <a:lnSpc>
                <a:spcPct val="80000"/>
              </a:lnSpc>
            </a:pPr>
            <a:r>
              <a:rPr lang="en-US" sz="2200" smtClean="0"/>
              <a:t>American Association of Colleges &amp; Universities (AAC&amp;U). </a:t>
            </a:r>
            <a:r>
              <a:rPr lang="en-US" sz="2200" i="1" smtClean="0"/>
              <a:t>College Learning for the New Global Century: A Report from the Council on Liberal Education and America’s Promise (LEAP).  </a:t>
            </a:r>
            <a:r>
              <a:rPr lang="en-US" sz="2200" smtClean="0">
                <a:hlinkClick r:id="rId4"/>
              </a:rPr>
              <a:t>http://www.aacu.org/leap/documents/GlobalCentury_final.pdf</a:t>
            </a:r>
            <a:endParaRPr lang="en-US" sz="2200" smtClean="0"/>
          </a:p>
          <a:p>
            <a:pPr eaLnBrk="1" hangingPunct="1">
              <a:lnSpc>
                <a:spcPct val="80000"/>
              </a:lnSpc>
              <a:buFont typeface="Wingdings 3" pitchFamily="124" charset="2"/>
              <a:buNone/>
            </a:pPr>
            <a:endParaRPr lang="en-US" sz="2200" smtClean="0"/>
          </a:p>
          <a:p>
            <a:pPr eaLnBrk="1" hangingPunct="1">
              <a:lnSpc>
                <a:spcPct val="80000"/>
              </a:lnSpc>
            </a:pPr>
            <a:r>
              <a:rPr lang="en-US" sz="2200" smtClean="0"/>
              <a:t>Institute of International Education.  </a:t>
            </a:r>
            <a:r>
              <a:rPr lang="en-US" sz="2200" i="1" smtClean="0"/>
              <a:t>Open Doors 2008. Report on International Educational Exchange: Community College Data Resource.</a:t>
            </a:r>
          </a:p>
          <a:p>
            <a:pPr eaLnBrk="1" hangingPunct="1">
              <a:lnSpc>
                <a:spcPct val="80000"/>
              </a:lnSpc>
              <a:buFont typeface="Wingdings" pitchFamily="124" charset="2"/>
              <a:buNone/>
            </a:pPr>
            <a:r>
              <a:rPr lang="en-US" sz="2200" smtClean="0"/>
              <a:t> 	</a:t>
            </a:r>
            <a:r>
              <a:rPr lang="en-US" sz="2200" smtClean="0">
                <a:hlinkClick r:id="rId5"/>
              </a:rPr>
              <a:t>http://opendoors.iienetwork.org/page/136343/</a:t>
            </a:r>
            <a:endParaRPr lang="en-US" sz="2200" smtClean="0"/>
          </a:p>
          <a:p>
            <a:pPr eaLnBrk="1" hangingPunct="1">
              <a:lnSpc>
                <a:spcPct val="80000"/>
              </a:lnSpc>
            </a:pPr>
            <a:endParaRPr lang="en-US" sz="2200" smtClean="0"/>
          </a:p>
          <a:p>
            <a:pPr eaLnBrk="1" hangingPunct="1">
              <a:lnSpc>
                <a:spcPct val="80000"/>
              </a:lnSpc>
            </a:pPr>
            <a:endParaRPr lang="en-US" sz="220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bwMode="auto"/>
        <p:txBody>
          <a:bodyPr wrap="square" lIns="91440" tIns="45720" rIns="91440" bIns="45720" numCol="1" anchorCtr="0" compatLnSpc="1">
            <a:prstTxWarp prst="textNoShape">
              <a:avLst/>
            </a:prstTxWarp>
          </a:bodyPr>
          <a:lstStyle/>
          <a:p>
            <a:pPr eaLnBrk="1" hangingPunct="1">
              <a:defRPr/>
            </a:pPr>
            <a:r>
              <a:rPr lang="en-US" smtClean="0">
                <a:effectLst/>
              </a:rPr>
              <a:t>However…</a:t>
            </a:r>
          </a:p>
        </p:txBody>
      </p:sp>
      <p:sp>
        <p:nvSpPr>
          <p:cNvPr id="8195" name="Content Placeholder 2"/>
          <p:cNvSpPr>
            <a:spLocks noGrp="1"/>
          </p:cNvSpPr>
          <p:nvPr>
            <p:ph idx="4294967295"/>
          </p:nvPr>
        </p:nvSpPr>
        <p:spPr>
          <a:xfrm>
            <a:off x="457200" y="1447800"/>
            <a:ext cx="8229600" cy="3886200"/>
          </a:xfrm>
        </p:spPr>
        <p:txBody>
          <a:bodyPr/>
          <a:lstStyle/>
          <a:p>
            <a:pPr eaLnBrk="1" hangingPunct="1"/>
            <a:r>
              <a:rPr lang="en-US" dirty="0" smtClean="0"/>
              <a:t>A globalized campus didn’t ensure global learning for all students</a:t>
            </a:r>
          </a:p>
          <a:p>
            <a:pPr marL="657225" lvl="1" indent="-246063" eaLnBrk="1" hangingPunct="1"/>
            <a:r>
              <a:rPr lang="en-US" dirty="0" smtClean="0"/>
              <a:t>Low numbers of students participating in global events and programs </a:t>
            </a:r>
          </a:p>
          <a:p>
            <a:pPr marL="657225" lvl="1" indent="-246063" eaLnBrk="1" hangingPunct="1"/>
            <a:r>
              <a:rPr lang="en-US" dirty="0" smtClean="0"/>
              <a:t>Very small percentage of student population in Study Abroad </a:t>
            </a:r>
            <a:r>
              <a:rPr lang="en-US" dirty="0"/>
              <a:t>programs </a:t>
            </a:r>
            <a:r>
              <a:rPr lang="en-US" dirty="0" smtClean="0"/>
              <a:t>(120 per year max)</a:t>
            </a:r>
            <a:endParaRPr lang="en-US" dirty="0"/>
          </a:p>
          <a:p>
            <a:pPr marL="657225" lvl="1" indent="-246063" eaLnBrk="1" hangingPunct="1"/>
            <a:r>
              <a:rPr lang="en-US" dirty="0" smtClean="0"/>
              <a:t>Informal surveys revealed that global awareness and learning were not increasing</a:t>
            </a:r>
          </a:p>
        </p:txBody>
      </p:sp>
      <p:pic>
        <p:nvPicPr>
          <p:cNvPr id="8196" name="Picture 3" descr="hcc logo no background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638800"/>
            <a:ext cx="2514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bwMode="auto">
          <a:xfrm>
            <a:off x="457200" y="76200"/>
            <a:ext cx="8229600" cy="2209800"/>
          </a:xfrm>
          <a:ln>
            <a:solidFill>
              <a:schemeClr val="accent1"/>
            </a:solidFill>
          </a:ln>
        </p:spPr>
        <p:txBody>
          <a:bodyPr wrap="square" lIns="91440" tIns="45720" rIns="91440" bIns="45720" numCol="1" anchorCtr="0" compatLnSpc="1">
            <a:prstTxWarp prst="textNoShape">
              <a:avLst/>
            </a:prstTxWarp>
            <a:normAutofit/>
          </a:bodyPr>
          <a:lstStyle/>
          <a:p>
            <a:pPr algn="ctr" eaLnBrk="1" hangingPunct="1">
              <a:defRPr/>
            </a:pPr>
            <a:r>
              <a:rPr lang="en-US" sz="3100" dirty="0" smtClean="0">
                <a:effectLst/>
              </a:rPr>
              <a:t/>
            </a:r>
            <a:br>
              <a:rPr lang="en-US" sz="3100" dirty="0" smtClean="0">
                <a:effectLst/>
              </a:rPr>
            </a:br>
            <a:r>
              <a:rPr lang="en-US" sz="3100" dirty="0" smtClean="0">
                <a:effectLst/>
              </a:rPr>
              <a:t/>
            </a:r>
            <a:br>
              <a:rPr lang="en-US" sz="3100" dirty="0" smtClean="0">
                <a:effectLst/>
              </a:rPr>
            </a:br>
            <a:r>
              <a:rPr lang="en-US" sz="3100" dirty="0" smtClean="0">
                <a:effectLst/>
              </a:rPr>
              <a:t>American Council for Education</a:t>
            </a:r>
            <a:br>
              <a:rPr lang="en-US" sz="3100" dirty="0" smtClean="0">
                <a:effectLst/>
              </a:rPr>
            </a:br>
            <a:r>
              <a:rPr lang="en-US" sz="2800" i="1" dirty="0" smtClean="0">
                <a:effectLst/>
              </a:rPr>
              <a:t>Center for International &amp; Global Engagement</a:t>
            </a:r>
          </a:p>
        </p:txBody>
      </p:sp>
      <p:sp>
        <p:nvSpPr>
          <p:cNvPr id="12291" name="Content Placeholder 2"/>
          <p:cNvSpPr>
            <a:spLocks noGrp="1"/>
          </p:cNvSpPr>
          <p:nvPr>
            <p:ph idx="4294967295"/>
          </p:nvPr>
        </p:nvSpPr>
        <p:spPr>
          <a:xfrm>
            <a:off x="457200" y="1993900"/>
            <a:ext cx="8229600" cy="4178300"/>
          </a:xfrm>
        </p:spPr>
        <p:txBody>
          <a:bodyPr/>
          <a:lstStyle/>
          <a:p>
            <a:pPr eaLnBrk="1" hangingPunct="1">
              <a:lnSpc>
                <a:spcPct val="90000"/>
              </a:lnSpc>
              <a:buFont typeface="Wingdings 3" pitchFamily="124" charset="2"/>
              <a:buNone/>
            </a:pPr>
            <a:endParaRPr lang="en-US" i="1" dirty="0" smtClean="0"/>
          </a:p>
          <a:p>
            <a:pPr eaLnBrk="1" hangingPunct="1">
              <a:lnSpc>
                <a:spcPct val="90000"/>
              </a:lnSpc>
              <a:buNone/>
            </a:pPr>
            <a:r>
              <a:rPr lang="en-US" i="1" dirty="0"/>
              <a:t>“</a:t>
            </a:r>
            <a:r>
              <a:rPr lang="en-US" sz="2400" dirty="0"/>
              <a:t>In order for the United States to have a truly world-class higher education system, colleges and universities must be globally engaged and prepare students to be citizens of a multicultural community both at home and in a globalized world. </a:t>
            </a:r>
            <a:r>
              <a:rPr lang="en-US" sz="2400" b="1" dirty="0">
                <a:solidFill>
                  <a:schemeClr val="accent1">
                    <a:lumMod val="50000"/>
                  </a:schemeClr>
                </a:solidFill>
              </a:rPr>
              <a:t>Institutions accomplish this by having a multi-dimensional, comprehensive strategy that includes </a:t>
            </a:r>
            <a:r>
              <a:rPr lang="en-US" sz="2400" b="1" dirty="0" smtClean="0">
                <a:solidFill>
                  <a:schemeClr val="accent1">
                    <a:lumMod val="50000"/>
                  </a:schemeClr>
                </a:solidFill>
              </a:rPr>
              <a:t>internationalization at </a:t>
            </a:r>
            <a:r>
              <a:rPr lang="en-US" sz="2400" b="1" dirty="0">
                <a:solidFill>
                  <a:schemeClr val="accent1">
                    <a:lumMod val="50000"/>
                  </a:schemeClr>
                </a:solidFill>
              </a:rPr>
              <a:t>home and engagement with global issues and partners</a:t>
            </a:r>
            <a:r>
              <a:rPr lang="en-US" sz="2400" dirty="0"/>
              <a:t>.”</a:t>
            </a:r>
            <a:endParaRPr lang="en-US" sz="2400" dirty="0" smtClean="0"/>
          </a:p>
        </p:txBody>
      </p:sp>
      <p:pic>
        <p:nvPicPr>
          <p:cNvPr id="4" name="Picture 2" descr="http://www.acenet.edu/news-room/PublishingImages/220x146-CIGE-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
            <a:ext cx="1607505"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bwMode="auto">
          <a:xfrm>
            <a:off x="0" y="762000"/>
            <a:ext cx="9144000" cy="1066800"/>
          </a:xfrm>
        </p:spPr>
        <p:txBody>
          <a:bodyPr wrap="square" lIns="91440" tIns="45720" rIns="91440" bIns="45720" numCol="1" anchor="b" anchorCtr="0" compatLnSpc="1">
            <a:prstTxWarp prst="textNoShape">
              <a:avLst/>
            </a:prstTxWarp>
            <a:normAutofit fontScale="90000"/>
          </a:bodyPr>
          <a:lstStyle/>
          <a:p>
            <a:pPr eaLnBrk="1" hangingPunct="1">
              <a:defRPr/>
            </a:pPr>
            <a:r>
              <a:rPr lang="en-US" sz="3500" b="0" dirty="0" smtClean="0">
                <a:solidFill>
                  <a:schemeClr val="tx1"/>
                </a:solidFill>
                <a:effectLst/>
                <a:latin typeface="Arial" charset="0"/>
              </a:rPr>
              <a:t/>
            </a:r>
            <a:br>
              <a:rPr lang="en-US" sz="3500" b="0" dirty="0" smtClean="0">
                <a:solidFill>
                  <a:schemeClr val="tx1"/>
                </a:solidFill>
                <a:effectLst/>
                <a:latin typeface="Arial" charset="0"/>
              </a:rPr>
            </a:br>
            <a:r>
              <a:rPr lang="en-US" sz="3500" b="0" dirty="0" smtClean="0">
                <a:solidFill>
                  <a:schemeClr val="tx1"/>
                </a:solidFill>
                <a:effectLst/>
                <a:latin typeface="Arial" charset="0"/>
              </a:rPr>
              <a:t/>
            </a:r>
            <a:br>
              <a:rPr lang="en-US" sz="3500" b="0" dirty="0" smtClean="0">
                <a:solidFill>
                  <a:schemeClr val="tx1"/>
                </a:solidFill>
                <a:effectLst/>
                <a:latin typeface="Arial" charset="0"/>
              </a:rPr>
            </a:br>
            <a:r>
              <a:rPr lang="en-US" sz="3500" dirty="0" smtClean="0">
                <a:solidFill>
                  <a:schemeClr val="accent1"/>
                </a:solidFill>
                <a:effectLst/>
                <a:latin typeface="Arial" charset="0"/>
              </a:rPr>
              <a:t>Fall ‘07: HCC Global Curriculum Team formed </a:t>
            </a:r>
            <a:r>
              <a:rPr lang="en-US" sz="3500" b="0" dirty="0" smtClean="0">
                <a:solidFill>
                  <a:schemeClr val="accent1"/>
                </a:solidFill>
                <a:effectLst/>
                <a:latin typeface="Arial" charset="0"/>
              </a:rPr>
              <a:t/>
            </a:r>
            <a:br>
              <a:rPr lang="en-US" sz="3500" b="0" dirty="0" smtClean="0">
                <a:solidFill>
                  <a:schemeClr val="accent1"/>
                </a:solidFill>
                <a:effectLst/>
                <a:latin typeface="Arial" charset="0"/>
              </a:rPr>
            </a:br>
            <a:endParaRPr lang="en-US" sz="4500" b="0" dirty="0" smtClean="0">
              <a:solidFill>
                <a:srgbClr val="FFFF00"/>
              </a:solidFill>
              <a:effectLst/>
            </a:endParaRPr>
          </a:p>
        </p:txBody>
      </p:sp>
      <p:sp>
        <p:nvSpPr>
          <p:cNvPr id="13315" name="Content Placeholder 2"/>
          <p:cNvSpPr txBox="1">
            <a:spLocks/>
          </p:cNvSpPr>
          <p:nvPr/>
        </p:nvSpPr>
        <p:spPr bwMode="auto">
          <a:xfrm>
            <a:off x="228600" y="16764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spcBef>
                <a:spcPct val="20000"/>
              </a:spcBef>
              <a:buClr>
                <a:schemeClr val="tx1"/>
              </a:buClr>
              <a:buSzPct val="100000"/>
            </a:pPr>
            <a:r>
              <a:rPr lang="en-US" sz="2400" dirty="0">
                <a:solidFill>
                  <a:schemeClr val="folHlink"/>
                </a:solidFill>
              </a:rPr>
              <a:t>Whenever possible, general education course content should include material that allows students to examine issues and events from a global perspective so they can:</a:t>
            </a:r>
            <a:endParaRPr lang="en-US" sz="2400" dirty="0"/>
          </a:p>
          <a:p>
            <a:pPr eaLnBrk="1" hangingPunct="1">
              <a:spcBef>
                <a:spcPct val="20000"/>
              </a:spcBef>
              <a:buClr>
                <a:schemeClr val="tx1"/>
              </a:buClr>
              <a:buSzPct val="100000"/>
              <a:buFontTx/>
              <a:buChar char="•"/>
            </a:pPr>
            <a:r>
              <a:rPr lang="en-US" sz="2400" dirty="0"/>
              <a:t>Demonstrate a greater global awareness of and appreciation for various cultures and societies throughout the world.</a:t>
            </a:r>
          </a:p>
          <a:p>
            <a:pPr eaLnBrk="1" hangingPunct="1">
              <a:spcBef>
                <a:spcPct val="20000"/>
              </a:spcBef>
              <a:buClr>
                <a:schemeClr val="tx1"/>
              </a:buClr>
              <a:buSzPct val="100000"/>
              <a:buFontTx/>
              <a:buChar char="•"/>
            </a:pPr>
            <a:r>
              <a:rPr lang="en-US" sz="2400" dirty="0"/>
              <a:t>Demonstrate knowledge of historical and contemporary global events from economic, political, environmental, and/or social perspectives.</a:t>
            </a:r>
          </a:p>
          <a:p>
            <a:pPr eaLnBrk="1" hangingPunct="1">
              <a:spcBef>
                <a:spcPct val="20000"/>
              </a:spcBef>
              <a:buClr>
                <a:schemeClr val="tx1"/>
              </a:buClr>
              <a:buSzPct val="100000"/>
              <a:buFontTx/>
              <a:buChar char="•"/>
            </a:pPr>
            <a:endParaRPr lang="en-US" sz="2400" dirty="0"/>
          </a:p>
          <a:p>
            <a:pPr eaLnBrk="1" hangingPunct="1">
              <a:spcBef>
                <a:spcPct val="20000"/>
              </a:spcBef>
              <a:buClr>
                <a:schemeClr val="tx1"/>
              </a:buClr>
              <a:buSzPct val="100000"/>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bwMode="auto">
          <a:xfrm>
            <a:off x="0" y="414338"/>
            <a:ext cx="9144000" cy="1143000"/>
          </a:xfrm>
        </p:spPr>
        <p:txBody>
          <a:bodyPr wrap="square" lIns="91440" tIns="45720" rIns="91440" bIns="45720" numCol="1" anchor="b" anchorCtr="0" compatLnSpc="1">
            <a:prstTxWarp prst="textNoShape">
              <a:avLst/>
            </a:prstTxWarp>
          </a:bodyPr>
          <a:lstStyle/>
          <a:p>
            <a:pPr algn="ctr" eaLnBrk="1" hangingPunct="1">
              <a:defRPr/>
            </a:pPr>
            <a:r>
              <a:rPr lang="en-US" sz="4500" b="0" dirty="0" smtClean="0">
                <a:solidFill>
                  <a:schemeClr val="accent1"/>
                </a:solidFill>
                <a:effectLst/>
                <a:latin typeface="Arial" charset="0"/>
              </a:rPr>
              <a:t>Examples of Course Outcomes</a:t>
            </a:r>
            <a:endParaRPr lang="en-US" sz="4500" b="0" dirty="0" smtClean="0">
              <a:solidFill>
                <a:srgbClr val="FFFF00"/>
              </a:solidFill>
              <a:effectLst/>
            </a:endParaRPr>
          </a:p>
        </p:txBody>
      </p:sp>
      <p:sp>
        <p:nvSpPr>
          <p:cNvPr id="14339" name="Content Placeholder 2"/>
          <p:cNvSpPr txBox="1">
            <a:spLocks/>
          </p:cNvSpPr>
          <p:nvPr/>
        </p:nvSpPr>
        <p:spPr bwMode="auto">
          <a:xfrm>
            <a:off x="1854200" y="1971675"/>
            <a:ext cx="684053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spcBef>
                <a:spcPct val="20000"/>
              </a:spcBef>
              <a:buClr>
                <a:schemeClr val="tx1"/>
              </a:buClr>
              <a:buSzPct val="100000"/>
              <a:buFontTx/>
              <a:buChar char="•"/>
            </a:pPr>
            <a:r>
              <a:rPr lang="en-US" sz="2400"/>
              <a:t>Describe cultural values and show how these values affect decision making;</a:t>
            </a:r>
          </a:p>
          <a:p>
            <a:pPr eaLnBrk="1" hangingPunct="1">
              <a:spcBef>
                <a:spcPct val="20000"/>
              </a:spcBef>
              <a:buClr>
                <a:schemeClr val="tx1"/>
              </a:buClr>
              <a:buSzPct val="100000"/>
              <a:buFontTx/>
              <a:buChar char="•"/>
            </a:pPr>
            <a:r>
              <a:rPr lang="en-US" sz="2400"/>
              <a:t>Demonstrate an understanding of the effects of global trading on world economies;</a:t>
            </a:r>
          </a:p>
          <a:p>
            <a:pPr eaLnBrk="1" hangingPunct="1">
              <a:spcBef>
                <a:spcPct val="20000"/>
              </a:spcBef>
              <a:buClr>
                <a:schemeClr val="tx1"/>
              </a:buClr>
              <a:buSzPct val="100000"/>
              <a:buFontTx/>
              <a:buChar char="•"/>
            </a:pPr>
            <a:r>
              <a:rPr lang="en-US" sz="2400"/>
              <a:t>Understand the impact and influence of media used throughout the world;</a:t>
            </a:r>
          </a:p>
          <a:p>
            <a:pPr eaLnBrk="1" hangingPunct="1">
              <a:spcBef>
                <a:spcPct val="20000"/>
              </a:spcBef>
              <a:buClr>
                <a:schemeClr val="tx1"/>
              </a:buClr>
              <a:buSzPct val="100000"/>
              <a:buFontTx/>
              <a:buChar char="•"/>
            </a:pPr>
            <a:r>
              <a:rPr lang="en-US" sz="2400"/>
              <a:t>Apply critical writing skills to understanding the interconnections of world cultures;</a:t>
            </a:r>
          </a:p>
          <a:p>
            <a:pPr eaLnBrk="1" hangingPunct="1">
              <a:spcBef>
                <a:spcPct val="20000"/>
              </a:spcBef>
              <a:buClr>
                <a:schemeClr val="tx1"/>
              </a:buClr>
              <a:buSzPct val="100000"/>
              <a:buFontTx/>
              <a:buChar char="•"/>
            </a:pPr>
            <a:r>
              <a:rPr lang="en-US" sz="2400"/>
              <a:t>Use mathematics to model population growth and resource depletion in the world.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bwMode="auto">
          <a:xfrm>
            <a:off x="61913" y="430213"/>
            <a:ext cx="9020175" cy="1143000"/>
          </a:xfrm>
        </p:spPr>
        <p:txBody>
          <a:bodyPr wrap="square" lIns="91440" tIns="45720" rIns="91440" bIns="45720" numCol="1" anchor="b" anchorCtr="0" compatLnSpc="1">
            <a:prstTxWarp prst="textNoShape">
              <a:avLst/>
            </a:prstTxWarp>
          </a:bodyPr>
          <a:lstStyle/>
          <a:p>
            <a:pPr algn="ctr" eaLnBrk="1" hangingPunct="1">
              <a:defRPr/>
            </a:pPr>
            <a:r>
              <a:rPr lang="en-US" sz="4500" b="0" smtClean="0">
                <a:solidFill>
                  <a:schemeClr val="accent1"/>
                </a:solidFill>
                <a:effectLst/>
                <a:latin typeface="Arial" charset="0"/>
              </a:rPr>
              <a:t>Additional Examples</a:t>
            </a:r>
            <a:endParaRPr lang="en-US" sz="4500" b="0" smtClean="0">
              <a:solidFill>
                <a:srgbClr val="FFFF00"/>
              </a:solidFill>
              <a:effectLst/>
            </a:endParaRPr>
          </a:p>
        </p:txBody>
      </p:sp>
      <p:sp>
        <p:nvSpPr>
          <p:cNvPr id="15363" name="Content Placeholder 2"/>
          <p:cNvSpPr txBox="1">
            <a:spLocks/>
          </p:cNvSpPr>
          <p:nvPr/>
        </p:nvSpPr>
        <p:spPr bwMode="auto">
          <a:xfrm>
            <a:off x="650875" y="2065338"/>
            <a:ext cx="79502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spcBef>
                <a:spcPct val="20000"/>
              </a:spcBef>
              <a:buClr>
                <a:schemeClr val="tx1"/>
              </a:buClr>
              <a:buSzPct val="100000"/>
              <a:buFontTx/>
              <a:buChar char="•"/>
            </a:pPr>
            <a:r>
              <a:rPr lang="en-US" sz="2400"/>
              <a:t>Describe global business practices in areas of finance, marketing, and management;</a:t>
            </a:r>
          </a:p>
          <a:p>
            <a:pPr eaLnBrk="1" hangingPunct="1">
              <a:spcBef>
                <a:spcPct val="20000"/>
              </a:spcBef>
              <a:buClr>
                <a:schemeClr val="tx1"/>
              </a:buClr>
              <a:buSzPct val="100000"/>
              <a:buFont typeface="Arial" charset="0"/>
              <a:buChar char="•"/>
            </a:pPr>
            <a:r>
              <a:rPr lang="en-US" sz="2400"/>
              <a:t>Identify sustainable environmental practices used in western Europe</a:t>
            </a:r>
          </a:p>
          <a:p>
            <a:pPr eaLnBrk="1" hangingPunct="1">
              <a:spcBef>
                <a:spcPct val="20000"/>
              </a:spcBef>
              <a:buClr>
                <a:schemeClr val="tx1"/>
              </a:buClr>
              <a:buSzPct val="100000"/>
              <a:buFontTx/>
              <a:buChar char="•"/>
            </a:pPr>
            <a:r>
              <a:rPr lang="en-US" sz="2400"/>
              <a:t>Identify the ways higher education influences a nation’s development</a:t>
            </a:r>
          </a:p>
          <a:p>
            <a:pPr eaLnBrk="1" hangingPunct="1">
              <a:spcBef>
                <a:spcPct val="20000"/>
              </a:spcBef>
              <a:buClr>
                <a:schemeClr val="tx1"/>
              </a:buClr>
              <a:buSzPct val="100000"/>
              <a:buFontTx/>
              <a:buChar char="•"/>
            </a:pPr>
            <a:r>
              <a:rPr lang="en-US" sz="2400"/>
              <a:t>Understand and convert from one international unit of measurement to another unit of measurement. Such measurements will include weight, distance, area and volume.  </a:t>
            </a:r>
          </a:p>
          <a:p>
            <a:pPr eaLnBrk="1" hangingPunct="1">
              <a:spcBef>
                <a:spcPct val="20000"/>
              </a:spcBef>
              <a:buClr>
                <a:schemeClr val="tx1"/>
              </a:buClr>
              <a:buSzPct val="100000"/>
              <a:buFontTx/>
              <a:buChar char="•"/>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304800" y="457200"/>
            <a:ext cx="8686800" cy="1062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r>
              <a:rPr lang="en-US" sz="3200"/>
              <a:t>February 2009: </a:t>
            </a:r>
          </a:p>
          <a:p>
            <a:pPr eaLnBrk="1" hangingPunct="1"/>
            <a:r>
              <a:rPr lang="en-US" sz="3100">
                <a:solidFill>
                  <a:schemeClr val="accent1"/>
                </a:solidFill>
              </a:rPr>
              <a:t>Faculty Began to Globalize Entire Core Courses</a:t>
            </a:r>
            <a:endParaRPr lang="en-US" sz="3200"/>
          </a:p>
        </p:txBody>
      </p:sp>
      <p:sp>
        <p:nvSpPr>
          <p:cNvPr id="16387" name="Text Box 6"/>
          <p:cNvSpPr txBox="1">
            <a:spLocks noChangeArrowheads="1"/>
          </p:cNvSpPr>
          <p:nvPr/>
        </p:nvSpPr>
        <p:spPr bwMode="auto">
          <a:xfrm>
            <a:off x="381000" y="1981200"/>
            <a:ext cx="86106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24" charset="-128"/>
              </a:defRPr>
            </a:lvl1pPr>
            <a:lvl2pPr marL="742950" indent="-285750" eaLnBrk="0" hangingPunct="0">
              <a:defRPr>
                <a:solidFill>
                  <a:schemeClr val="tx1"/>
                </a:solidFill>
                <a:latin typeface="Arial" charset="0"/>
                <a:ea typeface="ＭＳ Ｐゴシック" pitchFamily="124" charset="-128"/>
              </a:defRPr>
            </a:lvl2pPr>
            <a:lvl3pPr marL="1143000" indent="-228600" eaLnBrk="0" hangingPunct="0">
              <a:defRPr>
                <a:solidFill>
                  <a:schemeClr val="tx1"/>
                </a:solidFill>
                <a:latin typeface="Arial" charset="0"/>
                <a:ea typeface="ＭＳ Ｐゴシック" pitchFamily="124" charset="-128"/>
              </a:defRPr>
            </a:lvl3pPr>
            <a:lvl4pPr marL="1600200" indent="-228600" eaLnBrk="0" hangingPunct="0">
              <a:defRPr>
                <a:solidFill>
                  <a:schemeClr val="tx1"/>
                </a:solidFill>
                <a:latin typeface="Arial" charset="0"/>
                <a:ea typeface="ＭＳ Ｐゴシック" pitchFamily="124" charset="-128"/>
              </a:defRPr>
            </a:lvl4pPr>
            <a:lvl5pPr marL="2057400" indent="-228600" eaLnBrk="0" hangingPunct="0">
              <a:defRPr>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24" charset="-128"/>
              </a:defRPr>
            </a:lvl9pPr>
          </a:lstStyle>
          <a:p>
            <a:pPr eaLnBrk="1" hangingPunct="1">
              <a:spcBef>
                <a:spcPct val="50000"/>
              </a:spcBef>
              <a:buFont typeface="Wingdings" pitchFamily="124" charset="2"/>
              <a:buChar char="Ø"/>
            </a:pPr>
            <a:r>
              <a:rPr lang="en-US" sz="3500"/>
              <a:t> English Composition I</a:t>
            </a:r>
          </a:p>
          <a:p>
            <a:pPr eaLnBrk="1" hangingPunct="1">
              <a:spcBef>
                <a:spcPct val="50000"/>
              </a:spcBef>
              <a:buFont typeface="Wingdings" pitchFamily="124" charset="2"/>
              <a:buChar char="Ø"/>
            </a:pPr>
            <a:r>
              <a:rPr lang="en-US" sz="3500"/>
              <a:t> Introduction to Business </a:t>
            </a:r>
          </a:p>
          <a:p>
            <a:pPr eaLnBrk="1" hangingPunct="1">
              <a:spcBef>
                <a:spcPct val="50000"/>
              </a:spcBef>
              <a:buFont typeface="Wingdings" pitchFamily="124" charset="2"/>
              <a:buChar char="Ø"/>
            </a:pPr>
            <a:r>
              <a:rPr lang="en-US" sz="3500"/>
              <a:t>College Algebra</a:t>
            </a:r>
          </a:p>
          <a:p>
            <a:pPr eaLnBrk="1" hangingPunct="1">
              <a:spcBef>
                <a:spcPct val="50000"/>
              </a:spcBef>
              <a:buFont typeface="Wingdings" pitchFamily="124" charset="2"/>
              <a:buChar char="Ø"/>
            </a:pPr>
            <a:endParaRPr lang="en-US"/>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3021</TotalTime>
  <Words>1236</Words>
  <Application>Microsoft Macintosh PowerPoint</Application>
  <PresentationFormat>On-screen Show (4:3)</PresentationFormat>
  <Paragraphs>218</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Concourse</vt:lpstr>
      <vt:lpstr>Document</vt:lpstr>
      <vt:lpstr>PowerPoint Presentation</vt:lpstr>
      <vt:lpstr>PowerPoint Presentation</vt:lpstr>
      <vt:lpstr> 2005: Howard Community College  was considered a “globalized” campus</vt:lpstr>
      <vt:lpstr>However…</vt:lpstr>
      <vt:lpstr>  American Council for Education Center for International &amp; Global Engagement</vt:lpstr>
      <vt:lpstr>  Fall ‘07: HCC Global Curriculum Team formed  </vt:lpstr>
      <vt:lpstr>Examples of Course Outcomes</vt:lpstr>
      <vt:lpstr>Additional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AAC&amp;U: Employer Surveys</vt:lpstr>
      <vt:lpstr>American Association of Colleges &amp; Universities</vt:lpstr>
      <vt:lpstr>PowerPoint Presentation</vt:lpstr>
      <vt:lpstr>PowerPoint Presentation</vt:lpstr>
      <vt:lpstr>PowerPoint Presentation</vt:lpstr>
      <vt:lpstr>PowerPoint Presentation</vt:lpstr>
      <vt:lpstr>PowerPoint Presentation</vt:lpstr>
      <vt:lpstr>PowerPoint Presentation</vt:lpstr>
      <vt:lpstr>Fall 2009:  A Joint Faculty Learning Community Formed</vt:lpstr>
      <vt:lpstr>February 2010   The joint Faculty Learning Community proposes a more formal program based on FLC discussions throughout the fall.  The Global Distinction program is created.</vt:lpstr>
      <vt:lpstr>PowerPoint Presentation</vt:lpstr>
      <vt:lpstr>There was a lot of discussion on the foreign language requirement. </vt:lpstr>
      <vt:lpstr>We also decided NOT to require study abroad </vt:lpstr>
      <vt:lpstr>PowerPoint Presentation</vt:lpstr>
      <vt:lpstr>PowerPoint Presentation</vt:lpstr>
      <vt:lpstr>PowerPoint Presentation</vt:lpstr>
      <vt:lpstr>PowerPoint Presentation</vt:lpstr>
      <vt:lpstr>Future Plans</vt:lpstr>
      <vt:lpstr>What we’ve learned so far …</vt:lpstr>
      <vt:lpstr>PowerPoint Presentation</vt:lpstr>
      <vt:lpstr>Contact information</vt:lpstr>
      <vt:lpstr>References</vt:lpstr>
    </vt:vector>
  </TitlesOfParts>
  <Company>Howard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Deeper</dc:title>
  <dc:creator>MBFurst</dc:creator>
  <cp:lastModifiedBy>Matthew Korbelak</cp:lastModifiedBy>
  <cp:revision>138</cp:revision>
  <dcterms:created xsi:type="dcterms:W3CDTF">2011-01-21T18:50:46Z</dcterms:created>
  <dcterms:modified xsi:type="dcterms:W3CDTF">2014-04-11T14:22:49Z</dcterms:modified>
</cp:coreProperties>
</file>