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3"/>
  </p:notesMasterIdLst>
  <p:handoutMasterIdLst>
    <p:handoutMasterId r:id="rId34"/>
  </p:handoutMasterIdLst>
  <p:sldIdLst>
    <p:sldId id="256" r:id="rId3"/>
    <p:sldId id="288" r:id="rId4"/>
    <p:sldId id="258" r:id="rId5"/>
    <p:sldId id="271" r:id="rId6"/>
    <p:sldId id="269" r:id="rId7"/>
    <p:sldId id="289" r:id="rId8"/>
    <p:sldId id="294" r:id="rId9"/>
    <p:sldId id="293" r:id="rId10"/>
    <p:sldId id="305" r:id="rId11"/>
    <p:sldId id="262" r:id="rId12"/>
    <p:sldId id="272" r:id="rId13"/>
    <p:sldId id="304" r:id="rId14"/>
    <p:sldId id="273" r:id="rId15"/>
    <p:sldId id="290" r:id="rId16"/>
    <p:sldId id="278" r:id="rId17"/>
    <p:sldId id="275" r:id="rId18"/>
    <p:sldId id="296" r:id="rId19"/>
    <p:sldId id="297" r:id="rId20"/>
    <p:sldId id="298" r:id="rId21"/>
    <p:sldId id="277" r:id="rId22"/>
    <p:sldId id="282" r:id="rId23"/>
    <p:sldId id="274" r:id="rId24"/>
    <p:sldId id="283" r:id="rId25"/>
    <p:sldId id="279" r:id="rId26"/>
    <p:sldId id="299" r:id="rId27"/>
    <p:sldId id="284" r:id="rId28"/>
    <p:sldId id="300" r:id="rId29"/>
    <p:sldId id="302" r:id="rId30"/>
    <p:sldId id="303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lliam, Ruth" initials="RG" lastIdx="1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22208" autoAdjust="0"/>
    <p:restoredTop sz="96313" autoAdjust="0"/>
  </p:normalViewPr>
  <p:slideViewPr>
    <p:cSldViewPr snapToGrid="0" snapToObjects="1">
      <p:cViewPr varScale="1">
        <p:scale>
          <a:sx n="73" d="100"/>
          <a:sy n="73" d="100"/>
        </p:scale>
        <p:origin x="14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3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-2726" y="-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6-13T17:37:44.866" idx="5">
    <p:pos x="10" y="10"/>
    <p:text>Can you add how to properly complete a manual timesheet?</p:text>
    <p:extLst>
      <p:ext uri="{C676402C-5697-4E1C-873F-D02D1690AC5C}">
        <p15:threadingInfo xmlns:p15="http://schemas.microsoft.com/office/powerpoint/2012/main" timeZoneBias="240"/>
      </p:ext>
    </p:extLst>
  </p:cm>
  <p:cm authorId="1" dt="2016-06-13T17:38:22.679" idx="6">
    <p:pos x="10" y="106"/>
    <p:text>Also, can you add the manual timesheet schedule?</p:text>
    <p:extLst>
      <p:ext uri="{C676402C-5697-4E1C-873F-D02D1690AC5C}">
        <p15:threadingInfo xmlns:p15="http://schemas.microsoft.com/office/powerpoint/2012/main" timeZoneBias="240">
          <p15:parentCm authorId="1" idx="5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6-13T17:38:47.002" idx="7">
    <p:pos x="10" y="10"/>
    <p:text>What is the * for?</p:text>
    <p:extLst>
      <p:ext uri="{C676402C-5697-4E1C-873F-D02D1690AC5C}">
        <p15:threadingInfo xmlns:p15="http://schemas.microsoft.com/office/powerpoint/2012/main" timeZoneBias="2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B340A-E0EB-8C40-9409-1FFF7FACF38E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36365-B677-D44E-91FC-E14057168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787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0EDA1-C987-DA4A-B537-2A2FE375E7CF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BB8DA-73BB-EE4C-B4E5-A3AC48052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513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BB8DA-73BB-EE4C-B4E5-A3AC4805299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2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BB8DA-73BB-EE4C-B4E5-A3AC4805299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2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49876B99-1F5C-4E45-ACF8-A757952A326E}" type="datetime1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CD5B470-24F1-6744-BE88-730898E97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5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4605-632E-8E46-B0E8-8E407C6C1C1B}" type="datetime1">
              <a:rPr lang="en-US" smtClean="0"/>
              <a:t>7/25/2016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3539517"/>
            <a:ext cx="5486400" cy="380389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-Johnny Appleseed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49604" y="1854358"/>
            <a:ext cx="7854315" cy="1396841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2800">
                <a:latin typeface="+mn-lt"/>
              </a:defRPr>
            </a:lvl1pPr>
          </a:lstStyle>
          <a:p>
            <a:pPr lvl="0"/>
            <a:r>
              <a:rPr lang="en-US" dirty="0" smtClean="0"/>
              <a:t>“Type a quote here.”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16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2251-2E6D-4CC8-9499-E843C3AA9BCB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DD54-B4FF-4850-9F99-C596C77F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4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2251-2E6D-4CC8-9499-E843C3AA9BCB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DD54-B4FF-4850-9F99-C596C77F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3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2251-2E6D-4CC8-9499-E843C3AA9BCB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DD54-B4FF-4850-9F99-C596C77F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3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2251-2E6D-4CC8-9499-E843C3AA9BCB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DD54-B4FF-4850-9F99-C596C77F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2251-2E6D-4CC8-9499-E843C3AA9BCB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DD54-B4FF-4850-9F99-C596C77F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0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2251-2E6D-4CC8-9499-E843C3AA9BCB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DD54-B4FF-4850-9F99-C596C77F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6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2251-2E6D-4CC8-9499-E843C3AA9BCB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DD54-B4FF-4850-9F99-C596C77F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9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2251-2E6D-4CC8-9499-E843C3AA9BCB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DD54-B4FF-4850-9F99-C596C77F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2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2251-2E6D-4CC8-9499-E843C3AA9BCB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DD54-B4FF-4850-9F99-C596C77F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7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Graphic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CFE7AC9-246F-274F-90B0-9B5F72AD257B}" type="datetime1">
              <a:rPr lang="en-US" smtClean="0"/>
              <a:t>7/25/2016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CD5B470-24F1-6744-BE88-730898E97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4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2251-2E6D-4CC8-9499-E843C3AA9BCB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DD54-B4FF-4850-9F99-C596C77F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6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2251-2E6D-4CC8-9499-E843C3AA9BCB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DD54-B4FF-4850-9F99-C596C77F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0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C5FA7-125C-0C4A-A698-3C3B1B89F9E6}" type="datetime1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7057D-347E-4F49-87E4-D800B7A46B0A}" type="datetime1">
              <a:rPr lang="en-US" smtClean="0"/>
              <a:t>7/25/2016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0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Graphic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C47E-A1DB-2145-AD89-7CD67B276434}" type="datetime1">
              <a:rPr lang="en-US" smtClean="0"/>
              <a:t>7/25/2016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19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1612-8457-0F45-9037-542885C50CD0}" type="datetime1">
              <a:rPr lang="en-US" smtClean="0"/>
              <a:t>7/25/2016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9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12B47-1129-A14A-A2B6-9E4149B6642C}" type="datetime1">
              <a:rPr lang="en-US" smtClean="0"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8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62050"/>
          </a:xfrm>
        </p:spPr>
        <p:txBody>
          <a:bodyPr anchor="b">
            <a:normAutofit/>
          </a:bodyPr>
          <a:lstStyle>
            <a:lvl1pPr algn="ctr">
              <a:defRPr sz="4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F5497-67D5-5B4B-AD21-B28310D102AE}" type="datetime1">
              <a:rPr lang="en-US" smtClean="0"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8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EA91A-B92F-8744-80AE-4EADCD339B75}" type="datetime1">
              <a:rPr lang="en-US" smtClean="0"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1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venir Next Regular"/>
                <a:cs typeface="Avenir Next Regular"/>
              </a:defRPr>
            </a:lvl1pPr>
          </a:lstStyle>
          <a:p>
            <a:fld id="{7527057D-347E-4F49-87E4-D800B7A46B0A}" type="datetime1">
              <a:rPr lang="en-US" smtClean="0"/>
              <a:t>7/25/2016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venir Next Regular"/>
                <a:cs typeface="Avenir Next Regular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venir Next Regular"/>
                <a:cs typeface="Avenir Next Regular"/>
              </a:defRPr>
            </a:lvl1pPr>
          </a:lstStyle>
          <a:p>
            <a:fld id="{3CD5B470-24F1-6744-BE88-730898E97D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84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9" r:id="rId4"/>
    <p:sldLayoutId id="2147483655" r:id="rId5"/>
    <p:sldLayoutId id="2147483654" r:id="rId6"/>
    <p:sldLayoutId id="2147483652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92251-2E6D-4CC8-9499-E843C3AA9BCB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1DD54-B4FF-4850-9F99-C596C77F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16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m.ed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5687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600" b="1" i="1" dirty="0" smtClean="0"/>
              <a:t>Payroll Basics for Salaried Employees</a:t>
            </a:r>
            <a:endParaRPr lang="en-US" sz="6600" b="1" i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2512652"/>
            <a:ext cx="6400800" cy="1752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Presented by</a:t>
            </a:r>
          </a:p>
          <a:p>
            <a:pPr marL="0" indent="0" algn="ctr">
              <a:buNone/>
            </a:pPr>
            <a:r>
              <a:rPr lang="en-US" sz="2400" b="1" i="1" dirty="0" smtClean="0"/>
              <a:t>Simonne Vance</a:t>
            </a:r>
          </a:p>
          <a:p>
            <a:pPr marL="0" indent="0" algn="ctr">
              <a:buNone/>
            </a:pPr>
            <a:r>
              <a:rPr lang="en-US" sz="1800" b="1" dirty="0" smtClean="0"/>
              <a:t>Payroll Manager</a:t>
            </a:r>
            <a:endParaRPr lang="en-US" sz="1800" b="1" dirty="0"/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3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840" y="470366"/>
            <a:ext cx="7772400" cy="791276"/>
          </a:xfrm>
        </p:spPr>
        <p:txBody>
          <a:bodyPr>
            <a:normAutofit fontScale="90000"/>
          </a:bodyPr>
          <a:lstStyle/>
          <a:p>
            <a:r>
              <a:rPr lang="en-US" sz="4000" b="1" i="1" dirty="0" smtClean="0"/>
              <a:t>Submission Deadlines/Pay Periods</a:t>
            </a:r>
            <a:endParaRPr lang="en-US" sz="40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30941" y="1719307"/>
            <a:ext cx="8126361" cy="4413435"/>
          </a:xfrm>
        </p:spPr>
        <p:txBody>
          <a:bodyPr>
            <a:normAutofit fontScale="70000" lnSpcReduction="20000"/>
          </a:bodyPr>
          <a:lstStyle/>
          <a:p>
            <a:r>
              <a:rPr lang="en-US" sz="2400" dirty="0" smtClean="0"/>
              <a:t>Salaried Employees:</a:t>
            </a:r>
          </a:p>
          <a:p>
            <a:pPr lvl="1"/>
            <a:r>
              <a:rPr lang="en-US" sz="2400" dirty="0" smtClean="0"/>
              <a:t>Pay periods: </a:t>
            </a:r>
          </a:p>
          <a:p>
            <a:pPr lvl="2"/>
            <a:r>
              <a:rPr lang="en-US" sz="2600" dirty="0" smtClean="0"/>
              <a:t>10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- 24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, Paid 1</a:t>
            </a:r>
            <a:r>
              <a:rPr lang="en-US" sz="2600" baseline="30000" dirty="0" smtClean="0"/>
              <a:t>st</a:t>
            </a:r>
            <a:endParaRPr lang="en-US" sz="2600" dirty="0"/>
          </a:p>
          <a:p>
            <a:pPr lvl="2"/>
            <a:r>
              <a:rPr lang="en-US" sz="2600" dirty="0" smtClean="0"/>
              <a:t>25</a:t>
            </a:r>
            <a:r>
              <a:rPr lang="en-US" sz="2600" baseline="30000" dirty="0" smtClean="0"/>
              <a:t>th </a:t>
            </a:r>
            <a:r>
              <a:rPr lang="en-US" sz="2600" dirty="0" smtClean="0"/>
              <a:t>- 9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, Paid 16th</a:t>
            </a:r>
          </a:p>
          <a:p>
            <a:pPr lvl="1"/>
            <a:r>
              <a:rPr lang="en-US" sz="2400" dirty="0" smtClean="0"/>
              <a:t>Must </a:t>
            </a:r>
            <a:r>
              <a:rPr lang="en-US" sz="2400" dirty="0"/>
              <a:t>be submitted no later than 6:00PM on the last day of the pay period, generally the 9th and 24th of each </a:t>
            </a:r>
            <a:r>
              <a:rPr lang="en-US" sz="2400" dirty="0" smtClean="0"/>
              <a:t>month*</a:t>
            </a: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400" dirty="0" smtClean="0"/>
              <a:t>Hourly and Student Employees:</a:t>
            </a:r>
          </a:p>
          <a:p>
            <a:pPr lvl="1"/>
            <a:r>
              <a:rPr lang="en-US" sz="2400" dirty="0"/>
              <a:t>Pay periods:</a:t>
            </a:r>
          </a:p>
          <a:p>
            <a:pPr lvl="2"/>
            <a:r>
              <a:rPr lang="en-US" sz="2600" dirty="0"/>
              <a:t>1st – 15th, Paid 1st</a:t>
            </a:r>
          </a:p>
          <a:p>
            <a:pPr lvl="2"/>
            <a:r>
              <a:rPr lang="en-US" sz="2600" dirty="0"/>
              <a:t>16th – 31st, Paid 16th</a:t>
            </a:r>
          </a:p>
          <a:p>
            <a:pPr lvl="1"/>
            <a:r>
              <a:rPr lang="en-US" sz="2400" dirty="0"/>
              <a:t>Submitted no later than 6:00PM on the 9</a:t>
            </a:r>
            <a:r>
              <a:rPr lang="en-US" sz="2400" baseline="30000" dirty="0"/>
              <a:t>th</a:t>
            </a:r>
            <a:r>
              <a:rPr lang="en-US" sz="2400" dirty="0"/>
              <a:t> /24</a:t>
            </a:r>
            <a:r>
              <a:rPr lang="en-US" sz="2400" baseline="30000" dirty="0"/>
              <a:t>th</a:t>
            </a:r>
            <a:r>
              <a:rPr lang="en-US" sz="2400" dirty="0"/>
              <a:t> of the month – We strongly recommend that student and hourly </a:t>
            </a:r>
            <a:r>
              <a:rPr lang="en-US" sz="2400" dirty="0" smtClean="0"/>
              <a:t>time sheets </a:t>
            </a:r>
            <a:r>
              <a:rPr lang="en-US" sz="2400" dirty="0"/>
              <a:t>are submitted the last day of the pay period (the 15</a:t>
            </a:r>
            <a:r>
              <a:rPr lang="en-US" sz="2400" baseline="30000" dirty="0"/>
              <a:t>th</a:t>
            </a:r>
            <a:r>
              <a:rPr lang="en-US" sz="2400" dirty="0"/>
              <a:t> and last day of each month)</a:t>
            </a:r>
          </a:p>
          <a:p>
            <a:pPr marL="0" lvl="1" indent="0">
              <a:buNone/>
            </a:pPr>
            <a:endParaRPr lang="en-US" sz="1600" dirty="0" smtClean="0"/>
          </a:p>
          <a:p>
            <a:pPr marL="0" lvl="1" indent="0">
              <a:buNone/>
            </a:pPr>
            <a:endParaRPr lang="en-US" sz="1600" dirty="0"/>
          </a:p>
          <a:p>
            <a:pPr marL="0" lvl="1" indent="0">
              <a:buNone/>
            </a:pPr>
            <a:r>
              <a:rPr lang="en-US" sz="1600" dirty="0" smtClean="0"/>
              <a:t>*  Dates subject to change - Please </a:t>
            </a:r>
            <a:r>
              <a:rPr lang="en-US" sz="1600" dirty="0"/>
              <a:t>refer to the Commonwealth of Virginia Pay and Holiday Calendar found at </a:t>
            </a:r>
            <a:r>
              <a:rPr lang="en-US" sz="1600" i="1" dirty="0" smtClean="0"/>
              <a:t>Human </a:t>
            </a:r>
            <a:r>
              <a:rPr lang="en-US" sz="1600" i="1" dirty="0"/>
              <a:t>Resources/Current Employees/ Pay </a:t>
            </a:r>
            <a:r>
              <a:rPr lang="en-US" sz="1600" i="1" dirty="0" smtClean="0"/>
              <a:t>Dates at </a:t>
            </a:r>
            <a:r>
              <a:rPr lang="en-US" sz="1600" i="1" dirty="0" smtClean="0">
                <a:hlinkClick r:id="rId2"/>
              </a:rPr>
              <a:t>www.wm.edu</a:t>
            </a:r>
            <a:r>
              <a:rPr lang="en-US" sz="1600" i="1" dirty="0" smtClean="0"/>
              <a:t> for published deadlines.</a:t>
            </a:r>
            <a:endParaRPr lang="en-US" sz="1600" i="1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01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1" dirty="0" smtClean="0"/>
              <a:t>Manual Time Sheets</a:t>
            </a:r>
            <a:endParaRPr lang="en-US" sz="4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 the event that a time sheet was not submitted prior to the published deadline, a manual time sheet must be completed and forwarded to your supervisor for approval and submission to the Payroll Office</a:t>
            </a:r>
          </a:p>
          <a:p>
            <a:r>
              <a:rPr lang="en-US" dirty="0" smtClean="0"/>
              <a:t>A PDF version of this time sheet can be found at Human Resources/Current Employees/ Web Time Entry by clicking the </a:t>
            </a:r>
            <a:r>
              <a:rPr lang="en-US" i="1" dirty="0" smtClean="0"/>
              <a:t>Manual Time Sheet Form</a:t>
            </a:r>
            <a:r>
              <a:rPr lang="en-US" dirty="0" smtClean="0"/>
              <a:t> link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5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12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157" y="601884"/>
            <a:ext cx="6018835" cy="5524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1104405" y="5106390"/>
            <a:ext cx="1273774" cy="375430"/>
          </a:xfrm>
          <a:prstGeom prst="wedgeRectCallout">
            <a:avLst>
              <a:gd name="adj1" fmla="val 95891"/>
              <a:gd name="adj2" fmla="val 13232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Click here</a:t>
            </a:r>
          </a:p>
        </p:txBody>
      </p:sp>
    </p:spTree>
    <p:extLst>
      <p:ext uri="{BB962C8B-B14F-4D97-AF65-F5344CB8AC3E}">
        <p14:creationId xmlns:p14="http://schemas.microsoft.com/office/powerpoint/2010/main" val="189279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13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62" y="653542"/>
            <a:ext cx="7405385" cy="570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2831410" y="499942"/>
            <a:ext cx="1370817" cy="562101"/>
          </a:xfrm>
          <a:prstGeom prst="wedgeRectCallout">
            <a:avLst>
              <a:gd name="adj1" fmla="val -83442"/>
              <a:gd name="adj2" fmla="val 4681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Employee Type</a:t>
            </a:r>
            <a:endParaRPr lang="en-US" sz="1400" dirty="0"/>
          </a:p>
        </p:txBody>
      </p:sp>
      <p:sp>
        <p:nvSpPr>
          <p:cNvPr id="6" name="Oval 5"/>
          <p:cNvSpPr/>
          <p:nvPr/>
        </p:nvSpPr>
        <p:spPr>
          <a:xfrm>
            <a:off x="4403006" y="1244399"/>
            <a:ext cx="3474996" cy="46810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68383" y="1062043"/>
            <a:ext cx="1596810" cy="54418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ular Callout 7"/>
          <p:cNvSpPr/>
          <p:nvPr/>
        </p:nvSpPr>
        <p:spPr>
          <a:xfrm>
            <a:off x="5396187" y="2098057"/>
            <a:ext cx="1258369" cy="562101"/>
          </a:xfrm>
          <a:prstGeom prst="wedgeRectCallout">
            <a:avLst>
              <a:gd name="adj1" fmla="val -11781"/>
              <a:gd name="adj2" fmla="val -9672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Pay month, dates, year</a:t>
            </a:r>
            <a:endParaRPr lang="en-US" sz="1400" dirty="0"/>
          </a:p>
        </p:txBody>
      </p:sp>
      <p:sp>
        <p:nvSpPr>
          <p:cNvPr id="9" name="Rectangular Callout 8"/>
          <p:cNvSpPr/>
          <p:nvPr/>
        </p:nvSpPr>
        <p:spPr>
          <a:xfrm>
            <a:off x="3516818" y="3007399"/>
            <a:ext cx="1370817" cy="562101"/>
          </a:xfrm>
          <a:prstGeom prst="wedgeRectCallout">
            <a:avLst>
              <a:gd name="adj1" fmla="val -95213"/>
              <a:gd name="adj2" fmla="val -8524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Enter hours  here</a:t>
            </a:r>
            <a:endParaRPr lang="en-US" sz="1400" dirty="0"/>
          </a:p>
        </p:txBody>
      </p:sp>
      <p:sp>
        <p:nvSpPr>
          <p:cNvPr id="10" name="Rectangular Callout 9"/>
          <p:cNvSpPr/>
          <p:nvPr/>
        </p:nvSpPr>
        <p:spPr>
          <a:xfrm>
            <a:off x="2316370" y="4355816"/>
            <a:ext cx="1370817" cy="562101"/>
          </a:xfrm>
          <a:prstGeom prst="wedgeRectCallout">
            <a:avLst>
              <a:gd name="adj1" fmla="val -54406"/>
              <a:gd name="adj2" fmla="val 1137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Reason for manual</a:t>
            </a:r>
          </a:p>
        </p:txBody>
      </p:sp>
      <p:sp>
        <p:nvSpPr>
          <p:cNvPr id="11" name="Oval 10"/>
          <p:cNvSpPr/>
          <p:nvPr/>
        </p:nvSpPr>
        <p:spPr>
          <a:xfrm>
            <a:off x="1365870" y="5072124"/>
            <a:ext cx="801835" cy="101316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3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6074"/>
            <a:ext cx="8229600" cy="4251349"/>
          </a:xfrm>
        </p:spPr>
        <p:txBody>
          <a:bodyPr>
            <a:normAutofit/>
          </a:bodyPr>
          <a:lstStyle/>
          <a:p>
            <a:r>
              <a:rPr lang="en-US" dirty="0" smtClean="0"/>
              <a:t>Approvers will then sign the time sheet and submit it directly to the Payroll Office for processing in the next payroll</a:t>
            </a:r>
          </a:p>
          <a:p>
            <a:r>
              <a:rPr lang="en-US" dirty="0" smtClean="0"/>
              <a:t>The Payroll Office cannot accept time sheets from the employee – all time sheets must be submitted by the approver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1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671" y="2469198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i="1" dirty="0" smtClean="0"/>
              <a:t>Employment Taxes</a:t>
            </a:r>
            <a:endParaRPr lang="en-US" sz="8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 smtClean="0"/>
              <a:t>Federal and State Withholding</a:t>
            </a:r>
            <a:endParaRPr lang="en-US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Generally, all employees are responsible to pay both Federal and State income taxes on their wages and other taxable earnings as outlined by the Internal Revenue Service</a:t>
            </a:r>
          </a:p>
          <a:p>
            <a:r>
              <a:rPr lang="en-US" dirty="0" smtClean="0"/>
              <a:t>Tax withholdings are calculated based upon formulas provided by the taxing authorities, using filing status and personal exemptions as reported by the employee on Forms W-4 and VA-4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9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554584" y="6032836"/>
            <a:ext cx="660251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172" y="5890161"/>
            <a:ext cx="3268188" cy="65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ular Callout 10"/>
          <p:cNvSpPr/>
          <p:nvPr/>
        </p:nvSpPr>
        <p:spPr>
          <a:xfrm>
            <a:off x="1732818" y="5925958"/>
            <a:ext cx="2498239" cy="631061"/>
          </a:xfrm>
          <a:prstGeom prst="wedgeRectCallout">
            <a:avLst>
              <a:gd name="adj1" fmla="val 133900"/>
              <a:gd name="adj2" fmla="val -1337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Select Update at bottom of next screen</a:t>
            </a:r>
          </a:p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89" y="1108793"/>
            <a:ext cx="3403196" cy="2561353"/>
          </a:xfrm>
          <a:prstGeom prst="rect">
            <a:avLst/>
          </a:prstGeom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35" y="2868619"/>
            <a:ext cx="38481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172" y="1340215"/>
            <a:ext cx="2657475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349050" y="2576125"/>
            <a:ext cx="749838" cy="48750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ular Callout 11"/>
          <p:cNvSpPr/>
          <p:nvPr/>
        </p:nvSpPr>
        <p:spPr>
          <a:xfrm>
            <a:off x="3816924" y="1697487"/>
            <a:ext cx="1778572" cy="415195"/>
          </a:xfrm>
          <a:prstGeom prst="wedgeRectCallout">
            <a:avLst>
              <a:gd name="adj1" fmla="val -196254"/>
              <a:gd name="adj2" fmla="val 20626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81"/>
          </a:xfrm>
        </p:spPr>
        <p:txBody>
          <a:bodyPr>
            <a:normAutofit fontScale="90000"/>
          </a:bodyPr>
          <a:lstStyle/>
          <a:p>
            <a:r>
              <a:rPr lang="en-US" sz="4000" b="1" i="1" dirty="0"/>
              <a:t>Completing </a:t>
            </a:r>
            <a:r>
              <a:rPr lang="en-US" sz="4000" b="1" i="1" dirty="0" smtClean="0"/>
              <a:t>Form W-4</a:t>
            </a:r>
            <a:endParaRPr lang="en-US" sz="4000" b="1" i="1" dirty="0"/>
          </a:p>
        </p:txBody>
      </p:sp>
      <p:sp>
        <p:nvSpPr>
          <p:cNvPr id="8" name="Rectangular Callout 7"/>
          <p:cNvSpPr/>
          <p:nvPr/>
        </p:nvSpPr>
        <p:spPr>
          <a:xfrm>
            <a:off x="136901" y="4764167"/>
            <a:ext cx="1370817" cy="428552"/>
          </a:xfrm>
          <a:prstGeom prst="wedgeRectCallout">
            <a:avLst>
              <a:gd name="adj1" fmla="val 86658"/>
              <a:gd name="adj2" fmla="val -8063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Click here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8551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18</a:t>
            </a:fld>
            <a:endParaRPr lang="en-US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57726"/>
            <a:ext cx="7535732" cy="488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ular Callout 10"/>
          <p:cNvSpPr/>
          <p:nvPr/>
        </p:nvSpPr>
        <p:spPr>
          <a:xfrm>
            <a:off x="6130627" y="4947746"/>
            <a:ext cx="2498239" cy="746378"/>
          </a:xfrm>
          <a:prstGeom prst="wedgeRectCallout">
            <a:avLst>
              <a:gd name="adj1" fmla="val -195368"/>
              <a:gd name="adj2" fmla="val 3564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Select filing status, and certify changes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46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8096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Completing Form VA-4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19</a:t>
            </a:fld>
            <a:endParaRPr lang="en-U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81" y="1032734"/>
            <a:ext cx="3840120" cy="301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148" y="2108498"/>
            <a:ext cx="3525280" cy="424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5628002" y="4327600"/>
            <a:ext cx="2800613" cy="149305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ular Callout 12"/>
          <p:cNvSpPr/>
          <p:nvPr/>
        </p:nvSpPr>
        <p:spPr>
          <a:xfrm>
            <a:off x="2561727" y="4327600"/>
            <a:ext cx="1573161" cy="427703"/>
          </a:xfrm>
          <a:prstGeom prst="wedgeRectCallout">
            <a:avLst>
              <a:gd name="adj1" fmla="val -70051"/>
              <a:gd name="adj2" fmla="val -16938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</a:t>
            </a:r>
            <a:endParaRPr lang="en-US" dirty="0"/>
          </a:p>
        </p:txBody>
      </p:sp>
      <p:sp>
        <p:nvSpPr>
          <p:cNvPr id="15" name="Rectangular Callout 14"/>
          <p:cNvSpPr/>
          <p:nvPr/>
        </p:nvSpPr>
        <p:spPr>
          <a:xfrm>
            <a:off x="2280621" y="5690795"/>
            <a:ext cx="2135375" cy="665555"/>
          </a:xfrm>
          <a:prstGeom prst="wedgeRectCallout">
            <a:avLst>
              <a:gd name="adj1" fmla="val 128942"/>
              <a:gd name="adj2" fmla="val -13920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Complete highlighted boxes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4528969"/>
            <a:ext cx="1522207" cy="15971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/>
              <a:t>Form VA-4 must be printed and submitted to the Payroll Office for processing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8299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1" dirty="0" smtClean="0"/>
              <a:t>Purpose</a:t>
            </a:r>
            <a:endParaRPr lang="en-US" sz="4000" b="1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2562" y="1714448"/>
            <a:ext cx="8229600" cy="448363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2</a:t>
            </a:fld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25012" y="1714448"/>
            <a:ext cx="755854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Monotype Sorts"/>
              <a:buNone/>
            </a:pPr>
            <a:r>
              <a:rPr lang="en-US" altLang="en-US" sz="3600" dirty="0"/>
              <a:t>The purpose of this presentation is to </a:t>
            </a:r>
            <a:r>
              <a:rPr lang="en-US" altLang="en-US" sz="3600" dirty="0" smtClean="0"/>
              <a:t>introduce </a:t>
            </a:r>
            <a:r>
              <a:rPr lang="en-US" altLang="en-US" sz="3600" dirty="0"/>
              <a:t>you </a:t>
            </a:r>
            <a:r>
              <a:rPr lang="en-US" altLang="en-US" sz="3600" dirty="0" smtClean="0"/>
              <a:t>to the </a:t>
            </a:r>
            <a:r>
              <a:rPr lang="en-US" altLang="en-US" sz="3600" dirty="0"/>
              <a:t>basic principles of </a:t>
            </a:r>
            <a:r>
              <a:rPr lang="en-US" altLang="en-US" sz="3600" dirty="0" smtClean="0"/>
              <a:t>Payroll.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6765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1" dirty="0" smtClean="0"/>
              <a:t>FICA Taxes</a:t>
            </a:r>
            <a:endParaRPr lang="en-US" sz="4000" b="1" i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Generally, all US citizens are subject to FICA taxes (Social Security and Medicare)*</a:t>
            </a:r>
          </a:p>
          <a:p>
            <a:r>
              <a:rPr lang="en-US" dirty="0" smtClean="0"/>
              <a:t>2016 wage limit for Social Security is $118,500</a:t>
            </a:r>
          </a:p>
          <a:p>
            <a:r>
              <a:rPr lang="en-US" dirty="0" smtClean="0"/>
              <a:t>There is no wage limit for Medicare, however, wages in excess of $200,000 per year are subject to an additional 0.9% withholding</a:t>
            </a:r>
          </a:p>
          <a:p>
            <a:pPr marL="0" indent="0">
              <a:buNone/>
            </a:pPr>
            <a:r>
              <a:rPr lang="en-US" sz="1800" dirty="0" smtClean="0"/>
              <a:t>* Exemptions do apply for some taxpayers – if you think you may qualify, please contact the Payroll Office for assistance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6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69198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i="1" dirty="0" smtClean="0"/>
              <a:t>Pre-Tax Deductions</a:t>
            </a:r>
            <a:endParaRPr lang="en-US" sz="8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3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1" dirty="0" smtClean="0"/>
              <a:t>Pre-Tax Deductions</a:t>
            </a:r>
            <a:endParaRPr lang="en-US" sz="4000" b="1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These deductions reduce your taxable wages, thereby reducing your income tax withholdings</a:t>
            </a:r>
          </a:p>
          <a:p>
            <a:endParaRPr lang="en-US" dirty="0" smtClean="0"/>
          </a:p>
          <a:p>
            <a:r>
              <a:rPr lang="en-US" dirty="0"/>
              <a:t>Some examples are:</a:t>
            </a:r>
          </a:p>
          <a:p>
            <a:pPr lvl="1"/>
            <a:r>
              <a:rPr lang="en-US" dirty="0"/>
              <a:t>Parking Decal fees</a:t>
            </a:r>
          </a:p>
          <a:p>
            <a:pPr lvl="1"/>
            <a:r>
              <a:rPr lang="en-US" dirty="0"/>
              <a:t>Health Premiums</a:t>
            </a:r>
          </a:p>
          <a:p>
            <a:pPr lvl="1"/>
            <a:r>
              <a:rPr lang="en-US" dirty="0"/>
              <a:t>Flexible Spending for Medical/Dependent Care</a:t>
            </a:r>
          </a:p>
          <a:p>
            <a:pPr lvl="1"/>
            <a:r>
              <a:rPr lang="en-US" dirty="0"/>
              <a:t>Retirement </a:t>
            </a:r>
            <a:r>
              <a:rPr lang="en-US" dirty="0" smtClean="0"/>
              <a:t>Contributions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The Federal taxable wages shown in Box 1 of your W-2 have already been reduced by these pre-tax deductions – please note that your annual salary will not be the same as the amount shown in Box 1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Please see your Human Resources Team to discuss these employee benefits in greater detail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0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69198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i="1" dirty="0" smtClean="0"/>
              <a:t>After-Tax Deductions</a:t>
            </a:r>
            <a:endParaRPr lang="en-US" sz="8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8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1" dirty="0" smtClean="0"/>
              <a:t>After-Tax Deductions</a:t>
            </a:r>
            <a:endParaRPr lang="en-US" sz="4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These are deductions that can be paid via payroll deduction, but are not considered tax deductible for payroll calculation purposes</a:t>
            </a:r>
          </a:p>
          <a:p>
            <a:r>
              <a:rPr lang="en-US" dirty="0" smtClean="0"/>
              <a:t>Some examples are:</a:t>
            </a:r>
          </a:p>
          <a:p>
            <a:pPr lvl="1"/>
            <a:r>
              <a:rPr lang="en-US" dirty="0" smtClean="0"/>
              <a:t>Charitable giving</a:t>
            </a:r>
          </a:p>
          <a:p>
            <a:pPr lvl="1"/>
            <a:r>
              <a:rPr lang="en-US" dirty="0" smtClean="0"/>
              <a:t>Child Support</a:t>
            </a:r>
          </a:p>
          <a:p>
            <a:pPr lvl="1"/>
            <a:r>
              <a:rPr lang="en-US" dirty="0" smtClean="0"/>
              <a:t>ROTH retirement contributions</a:t>
            </a:r>
          </a:p>
          <a:p>
            <a:pPr lvl="1"/>
            <a:r>
              <a:rPr lang="en-US" dirty="0" smtClean="0"/>
              <a:t>Legal Services</a:t>
            </a:r>
          </a:p>
          <a:p>
            <a:pPr lvl="1"/>
            <a:r>
              <a:rPr lang="en-US" dirty="0" smtClean="0"/>
              <a:t>Garnishments</a:t>
            </a:r>
          </a:p>
          <a:p>
            <a:pPr marL="342900" lvl="1" indent="-342900">
              <a:buFont typeface="Arial"/>
              <a:buChar char="•"/>
            </a:pPr>
            <a:r>
              <a:rPr lang="en-US" sz="3200" dirty="0"/>
              <a:t>Please see your Human Resources Team to discuss these employee </a:t>
            </a:r>
            <a:r>
              <a:rPr lang="en-US" sz="3200" dirty="0" smtClean="0"/>
              <a:t>deductions </a:t>
            </a:r>
            <a:r>
              <a:rPr lang="en-US" sz="3200" dirty="0"/>
              <a:t>in greater detail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1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5612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i="1" dirty="0" smtClean="0"/>
              <a:t>Direct Deposit</a:t>
            </a:r>
            <a:br>
              <a:rPr lang="en-US" sz="8000" b="1" i="1" dirty="0" smtClean="0"/>
            </a:br>
            <a:r>
              <a:rPr lang="en-US" sz="8000" b="1" i="1" dirty="0"/>
              <a:t/>
            </a:r>
            <a:br>
              <a:rPr lang="en-US" sz="8000" b="1" i="1" dirty="0"/>
            </a:br>
            <a:r>
              <a:rPr lang="en-US" sz="8000" b="1" i="1" dirty="0" smtClean="0"/>
              <a:t>  Electronic Form W-2</a:t>
            </a:r>
            <a:endParaRPr lang="en-US" sz="8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4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1" dirty="0" smtClean="0"/>
              <a:t>Direct Deposit</a:t>
            </a:r>
            <a:endParaRPr lang="en-US" sz="4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College </a:t>
            </a:r>
            <a:r>
              <a:rPr lang="en-US" dirty="0" smtClean="0"/>
              <a:t>and VIMS requires </a:t>
            </a:r>
            <a:r>
              <a:rPr lang="en-US" dirty="0"/>
              <a:t>all employees to be paid via direct deposit to either a checking OR savings account</a:t>
            </a:r>
          </a:p>
          <a:p>
            <a:r>
              <a:rPr lang="en-US" dirty="0" smtClean="0"/>
              <a:t>Benefits to the employee may include:</a:t>
            </a:r>
          </a:p>
          <a:p>
            <a:pPr lvl="1"/>
            <a:r>
              <a:rPr lang="en-US" dirty="0" smtClean="0"/>
              <a:t>Waived banking fees</a:t>
            </a:r>
          </a:p>
          <a:p>
            <a:pPr lvl="1"/>
            <a:r>
              <a:rPr lang="en-US" dirty="0" smtClean="0"/>
              <a:t>No lost or misdirected paychecks</a:t>
            </a:r>
          </a:p>
          <a:p>
            <a:pPr lvl="1"/>
            <a:r>
              <a:rPr lang="en-US" dirty="0" smtClean="0"/>
              <a:t>Immediate availability to the funds on payday</a:t>
            </a:r>
          </a:p>
          <a:p>
            <a:r>
              <a:rPr lang="en-US" dirty="0" smtClean="0"/>
              <a:t>Direct Deposit Authorization Form is available on the Payroll webpage via the Forms link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0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27</a:t>
            </a:fld>
            <a:endParaRPr lang="en-U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68" y="599493"/>
            <a:ext cx="3840120" cy="301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5628002" y="4327600"/>
            <a:ext cx="2800613" cy="149305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ular Callout 12"/>
          <p:cNvSpPr/>
          <p:nvPr/>
        </p:nvSpPr>
        <p:spPr>
          <a:xfrm>
            <a:off x="2421878" y="3899897"/>
            <a:ext cx="1573161" cy="427703"/>
          </a:xfrm>
          <a:prstGeom prst="wedgeRectCallout">
            <a:avLst>
              <a:gd name="adj1" fmla="val -61845"/>
              <a:gd name="adj2" fmla="val -12411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4528969"/>
            <a:ext cx="1683572" cy="15971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/>
              <a:t>Direct Deposit Authorizations must be printed and submitted to the Payroll Office for processing</a:t>
            </a:r>
            <a:endParaRPr lang="en-US" sz="1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76" y="1171101"/>
            <a:ext cx="4272729" cy="49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ular Callout 14"/>
          <p:cNvSpPr/>
          <p:nvPr/>
        </p:nvSpPr>
        <p:spPr>
          <a:xfrm>
            <a:off x="2280621" y="5074125"/>
            <a:ext cx="2135375" cy="1154553"/>
          </a:xfrm>
          <a:prstGeom prst="wedgeRectCallout">
            <a:avLst>
              <a:gd name="adj1" fmla="val 63954"/>
              <a:gd name="adj2" fmla="val -17151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Complete and attach void check or bank information</a:t>
            </a:r>
          </a:p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808667" y="1506071"/>
            <a:ext cx="4143637" cy="273244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1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21" y="1380833"/>
            <a:ext cx="3403196" cy="2561353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020" y="2944795"/>
            <a:ext cx="38481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47552"/>
            <a:ext cx="4038600" cy="412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ular Callout 12"/>
          <p:cNvSpPr/>
          <p:nvPr/>
        </p:nvSpPr>
        <p:spPr>
          <a:xfrm>
            <a:off x="2196525" y="5902464"/>
            <a:ext cx="1778572" cy="576266"/>
          </a:xfrm>
          <a:prstGeom prst="wedgeRectCallout">
            <a:avLst>
              <a:gd name="adj1" fmla="val 90208"/>
              <a:gd name="adj2" fmla="val -5842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Consent and Submit</a:t>
            </a:r>
            <a:endParaRPr lang="en-US" dirty="0"/>
          </a:p>
        </p:txBody>
      </p:sp>
      <p:sp>
        <p:nvSpPr>
          <p:cNvPr id="10" name="Rectangular Callout 9"/>
          <p:cNvSpPr/>
          <p:nvPr/>
        </p:nvSpPr>
        <p:spPr>
          <a:xfrm>
            <a:off x="320021" y="5552180"/>
            <a:ext cx="1437491" cy="415195"/>
          </a:xfrm>
          <a:prstGeom prst="wedgeRectCallout">
            <a:avLst>
              <a:gd name="adj1" fmla="val 34235"/>
              <a:gd name="adj2" fmla="val -20674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18781" y="2826327"/>
            <a:ext cx="749838" cy="29983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ular Callout 10"/>
          <p:cNvSpPr/>
          <p:nvPr/>
        </p:nvSpPr>
        <p:spPr>
          <a:xfrm>
            <a:off x="2176177" y="1791498"/>
            <a:ext cx="2191786" cy="415196"/>
          </a:xfrm>
          <a:prstGeom prst="wedgeRectCallout">
            <a:avLst>
              <a:gd name="adj1" fmla="val -103567"/>
              <a:gd name="adj2" fmla="val 22342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Tax Forms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9461"/>
          </a:xfrm>
        </p:spPr>
        <p:txBody>
          <a:bodyPr>
            <a:normAutofit/>
          </a:bodyPr>
          <a:lstStyle/>
          <a:p>
            <a:r>
              <a:rPr lang="en-US" sz="4000" b="1" i="1" dirty="0" smtClean="0"/>
              <a:t>Electronic W-2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382155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731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Printing your W-2</a:t>
            </a:r>
            <a:endParaRPr lang="en-US" b="1" i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8898" y="1040126"/>
            <a:ext cx="3733800" cy="211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29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68" y="1040126"/>
            <a:ext cx="38481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943" y="3754418"/>
            <a:ext cx="5953125" cy="2682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ular Callout 9"/>
          <p:cNvSpPr/>
          <p:nvPr/>
        </p:nvSpPr>
        <p:spPr>
          <a:xfrm>
            <a:off x="2537933" y="3208623"/>
            <a:ext cx="1778572" cy="415195"/>
          </a:xfrm>
          <a:prstGeom prst="wedgeRectCallout">
            <a:avLst>
              <a:gd name="adj1" fmla="val -91460"/>
              <a:gd name="adj2" fmla="val -5125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</a:t>
            </a:r>
            <a:endParaRPr lang="en-US" dirty="0"/>
          </a:p>
        </p:txBody>
      </p:sp>
      <p:sp>
        <p:nvSpPr>
          <p:cNvPr id="13" name="Rectangular Callout 12"/>
          <p:cNvSpPr/>
          <p:nvPr/>
        </p:nvSpPr>
        <p:spPr>
          <a:xfrm>
            <a:off x="6730714" y="1999394"/>
            <a:ext cx="1778572" cy="405563"/>
          </a:xfrm>
          <a:prstGeom prst="wedgeRectCallout">
            <a:avLst>
              <a:gd name="adj1" fmla="val -84507"/>
              <a:gd name="adj2" fmla="val 6988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Tax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07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Agenda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9576"/>
            <a:ext cx="7632192" cy="4525963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smtClean="0"/>
              <a:t>Time Sheets</a:t>
            </a:r>
          </a:p>
          <a:p>
            <a:pPr lvl="1"/>
            <a:r>
              <a:rPr lang="en-US" sz="2000" dirty="0"/>
              <a:t>Self Service </a:t>
            </a:r>
            <a:r>
              <a:rPr lang="en-US" sz="2000" dirty="0" smtClean="0"/>
              <a:t>Access and Completing Your Time Sheet</a:t>
            </a:r>
          </a:p>
          <a:p>
            <a:pPr lvl="1"/>
            <a:r>
              <a:rPr lang="en-US" sz="2000" dirty="0" smtClean="0"/>
              <a:t>Reporting Your Hours</a:t>
            </a:r>
            <a:endParaRPr lang="en-US" sz="2000" dirty="0"/>
          </a:p>
          <a:p>
            <a:pPr lvl="1"/>
            <a:r>
              <a:rPr lang="en-US" sz="2000" dirty="0"/>
              <a:t>Submission Deadlines</a:t>
            </a:r>
          </a:p>
          <a:p>
            <a:pPr lvl="1"/>
            <a:r>
              <a:rPr lang="en-US" sz="2000" dirty="0" smtClean="0"/>
              <a:t>Manual Time Sheets </a:t>
            </a:r>
          </a:p>
          <a:p>
            <a:r>
              <a:rPr lang="en-US" i="1" dirty="0" smtClean="0"/>
              <a:t>Employment Taxes</a:t>
            </a:r>
          </a:p>
          <a:p>
            <a:pPr lvl="1"/>
            <a:r>
              <a:rPr lang="en-US" sz="2000" dirty="0" smtClean="0"/>
              <a:t>Federal and State Withholding</a:t>
            </a:r>
          </a:p>
          <a:p>
            <a:pPr lvl="1"/>
            <a:r>
              <a:rPr lang="en-US" sz="2000" dirty="0" smtClean="0"/>
              <a:t>FICA</a:t>
            </a:r>
          </a:p>
          <a:p>
            <a:r>
              <a:rPr lang="en-US" i="1" dirty="0" smtClean="0"/>
              <a:t>Pre-Tax Deductions</a:t>
            </a:r>
          </a:p>
          <a:p>
            <a:r>
              <a:rPr lang="en-US" i="1" dirty="0" smtClean="0"/>
              <a:t>After-Tax Deductions</a:t>
            </a:r>
            <a:endParaRPr lang="en-US" i="1" dirty="0"/>
          </a:p>
          <a:p>
            <a:r>
              <a:rPr lang="en-US" i="1" dirty="0" smtClean="0"/>
              <a:t>Direct Deposit / Electronic Form W-2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0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139" y="12535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i="1" dirty="0" smtClean="0"/>
              <a:t>Questions </a:t>
            </a:r>
            <a:r>
              <a:rPr lang="en-US" b="1" i="1" dirty="0"/>
              <a:t>and Answers</a:t>
            </a:r>
            <a:br>
              <a:rPr lang="en-US" b="1" i="1" dirty="0"/>
            </a:br>
            <a:endParaRPr lang="en-US" b="1" i="1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 smtClean="0"/>
              <a:t>Contact Information:</a:t>
            </a:r>
          </a:p>
          <a:p>
            <a:pPr marL="0" indent="0" algn="ctr">
              <a:buNone/>
            </a:pPr>
            <a:r>
              <a:rPr lang="en-US" sz="2400" i="1" dirty="0" smtClean="0"/>
              <a:t>Simonne Vance</a:t>
            </a:r>
          </a:p>
          <a:p>
            <a:pPr marL="0" indent="0" algn="ctr">
              <a:buNone/>
            </a:pPr>
            <a:r>
              <a:rPr lang="en-US" sz="1800" dirty="0" smtClean="0"/>
              <a:t>Payroll Manager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221-2844</a:t>
            </a:r>
          </a:p>
          <a:p>
            <a:pPr marL="0" indent="0" algn="ctr">
              <a:buNone/>
            </a:pPr>
            <a:r>
              <a:rPr lang="en-US" sz="2400" dirty="0" smtClean="0"/>
              <a:t>smvance@wm.edu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8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659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i="1" dirty="0" smtClean="0"/>
              <a:t>Time Sheets</a:t>
            </a:r>
            <a:endParaRPr lang="en-US" sz="8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4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i="1" dirty="0" smtClean="0"/>
              <a:t>Self Service Access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97552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Employees of The College and VIMS are expected to submit their time sheets online using Banner’s Self Service module. </a:t>
            </a:r>
          </a:p>
          <a:p>
            <a:r>
              <a:rPr lang="en-US" sz="2400" dirty="0" smtClean="0"/>
              <a:t>Employees use Self Service to complete time sheets, check benefits, leave balances, review paystubs, submit Withholding Certificates and access Form W-2.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5</a:t>
            </a:fld>
            <a:endParaRPr lang="en-US"/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088" y="2430008"/>
            <a:ext cx="3029712" cy="286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ular Callout 7"/>
          <p:cNvSpPr/>
          <p:nvPr/>
        </p:nvSpPr>
        <p:spPr>
          <a:xfrm>
            <a:off x="3818966" y="5394129"/>
            <a:ext cx="2096600" cy="428552"/>
          </a:xfrm>
          <a:prstGeom prst="wedgeRectCallout">
            <a:avLst>
              <a:gd name="adj1" fmla="val 54222"/>
              <a:gd name="adj2" fmla="val -13536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Self Service Link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7045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1" dirty="0" smtClean="0"/>
              <a:t>Logging into Self Service</a:t>
            </a:r>
            <a:endParaRPr lang="en-US" sz="4000" b="1" i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1141" y="1948431"/>
            <a:ext cx="2581751" cy="209098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6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48859" y="3065910"/>
            <a:ext cx="1273144" cy="54738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ular Callout 7"/>
          <p:cNvSpPr/>
          <p:nvPr/>
        </p:nvSpPr>
        <p:spPr>
          <a:xfrm>
            <a:off x="3889818" y="2739708"/>
            <a:ext cx="2309101" cy="569730"/>
          </a:xfrm>
          <a:prstGeom prst="wedgeRectCallout">
            <a:avLst>
              <a:gd name="adj1" fmla="val -113901"/>
              <a:gd name="adj2" fmla="val 5613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Login with your ID and password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079" y="3460103"/>
            <a:ext cx="3339281" cy="258995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889818" y="5153891"/>
            <a:ext cx="589544" cy="27990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ular Callout 10"/>
          <p:cNvSpPr/>
          <p:nvPr/>
        </p:nvSpPr>
        <p:spPr>
          <a:xfrm>
            <a:off x="1609731" y="5006097"/>
            <a:ext cx="1573161" cy="427703"/>
          </a:xfrm>
          <a:prstGeom prst="wedgeRectCallout">
            <a:avLst>
              <a:gd name="adj1" fmla="val 104324"/>
              <a:gd name="adj2" fmla="val 867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74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7</a:t>
            </a:fld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98450" y="4305322"/>
            <a:ext cx="749838" cy="48750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70" y="1513728"/>
            <a:ext cx="3403196" cy="2561353"/>
          </a:xfrm>
          <a:prstGeom prst="rect">
            <a:avLst/>
          </a:prstGeom>
        </p:spPr>
      </p:pic>
      <p:pic>
        <p:nvPicPr>
          <p:cNvPr id="1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832" y="2556041"/>
            <a:ext cx="2570162" cy="248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1829800" y="4792823"/>
            <a:ext cx="1273144" cy="27369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ular Callout 11"/>
          <p:cNvSpPr/>
          <p:nvPr/>
        </p:nvSpPr>
        <p:spPr>
          <a:xfrm>
            <a:off x="4801364" y="1748769"/>
            <a:ext cx="1778572" cy="415195"/>
          </a:xfrm>
          <a:prstGeom prst="wedgeRectCallout">
            <a:avLst>
              <a:gd name="adj1" fmla="val -236292"/>
              <a:gd name="adj2" fmla="val 8990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90170" y="2111566"/>
            <a:ext cx="749838" cy="44447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120" y="3668312"/>
            <a:ext cx="4602269" cy="250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ular Callout 13"/>
          <p:cNvSpPr/>
          <p:nvPr/>
        </p:nvSpPr>
        <p:spPr>
          <a:xfrm>
            <a:off x="6158940" y="4305322"/>
            <a:ext cx="2689225" cy="349472"/>
          </a:xfrm>
          <a:prstGeom prst="wedgeRectCallout">
            <a:avLst>
              <a:gd name="adj1" fmla="val -18905"/>
              <a:gd name="adj2" fmla="val 25611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Select the pay period</a:t>
            </a:r>
          </a:p>
          <a:p>
            <a:pPr algn="ctr"/>
            <a:endParaRPr lang="en-US" dirty="0"/>
          </a:p>
        </p:txBody>
      </p:sp>
      <p:sp>
        <p:nvSpPr>
          <p:cNvPr id="16" name="Rectangular Callout 15"/>
          <p:cNvSpPr/>
          <p:nvPr/>
        </p:nvSpPr>
        <p:spPr>
          <a:xfrm>
            <a:off x="4788123" y="2927697"/>
            <a:ext cx="1370817" cy="562101"/>
          </a:xfrm>
          <a:prstGeom prst="wedgeRectCallout">
            <a:avLst>
              <a:gd name="adj1" fmla="val -134818"/>
              <a:gd name="adj2" fmla="val 11561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Access your time sheet</a:t>
            </a:r>
            <a:endParaRPr lang="en-US" sz="1400" dirty="0"/>
          </a:p>
        </p:txBody>
      </p:sp>
      <p:sp>
        <p:nvSpPr>
          <p:cNvPr id="11" name="Rectangular Callout 10"/>
          <p:cNvSpPr/>
          <p:nvPr/>
        </p:nvSpPr>
        <p:spPr>
          <a:xfrm>
            <a:off x="457201" y="5761203"/>
            <a:ext cx="3299888" cy="459878"/>
          </a:xfrm>
          <a:prstGeom prst="wedgeRectCallout">
            <a:avLst>
              <a:gd name="adj1" fmla="val 70321"/>
              <a:gd name="adj2" fmla="val 292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Click to open time sheet</a:t>
            </a:r>
          </a:p>
          <a:p>
            <a:pPr algn="ctr"/>
            <a:endParaRPr lang="en-US" dirty="0"/>
          </a:p>
        </p:txBody>
      </p:sp>
      <p:sp>
        <p:nvSpPr>
          <p:cNvPr id="20" name="Title 1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992"/>
          </a:xfrm>
        </p:spPr>
        <p:txBody>
          <a:bodyPr>
            <a:normAutofit/>
          </a:bodyPr>
          <a:lstStyle/>
          <a:p>
            <a:r>
              <a:rPr lang="en-US" sz="4000" b="1" i="1" dirty="0" smtClean="0"/>
              <a:t>Accessing Your Time Sheet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116712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8</a:t>
            </a:fld>
            <a:endParaRPr 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844" y="939401"/>
            <a:ext cx="5405718" cy="507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ular Callout 15"/>
          <p:cNvSpPr/>
          <p:nvPr/>
        </p:nvSpPr>
        <p:spPr>
          <a:xfrm>
            <a:off x="2780346" y="1431971"/>
            <a:ext cx="1370817" cy="562101"/>
          </a:xfrm>
          <a:prstGeom prst="wedgeRectCallout">
            <a:avLst>
              <a:gd name="adj1" fmla="val 61739"/>
              <a:gd name="adj2" fmla="val 9083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Enter hours  here</a:t>
            </a:r>
            <a:endParaRPr lang="en-US" sz="1400" dirty="0"/>
          </a:p>
        </p:txBody>
      </p:sp>
      <p:sp>
        <p:nvSpPr>
          <p:cNvPr id="14" name="Rectangular Callout 13"/>
          <p:cNvSpPr/>
          <p:nvPr/>
        </p:nvSpPr>
        <p:spPr>
          <a:xfrm>
            <a:off x="742278" y="3026646"/>
            <a:ext cx="1054249" cy="324141"/>
          </a:xfrm>
          <a:prstGeom prst="wedgeRectCallout">
            <a:avLst>
              <a:gd name="adj1" fmla="val 54691"/>
              <a:gd name="adj2" fmla="val -17049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Save</a:t>
            </a:r>
          </a:p>
          <a:p>
            <a:pPr algn="ctr"/>
            <a:endParaRPr lang="en-US" dirty="0"/>
          </a:p>
        </p:txBody>
      </p:sp>
      <p:sp>
        <p:nvSpPr>
          <p:cNvPr id="11" name="Rectangular Callout 10"/>
          <p:cNvSpPr/>
          <p:nvPr/>
        </p:nvSpPr>
        <p:spPr>
          <a:xfrm>
            <a:off x="4612486" y="5460200"/>
            <a:ext cx="1573161" cy="896150"/>
          </a:xfrm>
          <a:prstGeom prst="wedgeRectCallout">
            <a:avLst>
              <a:gd name="adj1" fmla="val -73470"/>
              <a:gd name="adj2" fmla="val -5059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sz="1490" dirty="0"/>
              <a:t>Submit for </a:t>
            </a:r>
            <a:r>
              <a:rPr lang="en-US" sz="1490" dirty="0" smtClean="0"/>
              <a:t>approval at end of pay period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675360" y="3188716"/>
            <a:ext cx="636572" cy="27369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4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Reporting Your Hours</a:t>
            </a:r>
            <a:endParaRPr lang="en-US" b="1" i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2119744" y="1321172"/>
            <a:ext cx="5147953" cy="105690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W&amp;M: Sunday to Saturday</a:t>
            </a:r>
          </a:p>
          <a:p>
            <a:pPr marL="0" indent="0">
              <a:buNone/>
            </a:pPr>
            <a:r>
              <a:rPr lang="en-US" dirty="0" smtClean="0"/>
              <a:t>Athletics/VIMS: Saturday to Friday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9</a:t>
            </a:fld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06365"/>
            <a:ext cx="8229600" cy="4260689"/>
          </a:xfrm>
          <a:prstGeom prst="rect">
            <a:avLst/>
          </a:prstGeom>
        </p:spPr>
      </p:pic>
      <p:sp>
        <p:nvSpPr>
          <p:cNvPr id="9" name="Rectangular Callout 8"/>
          <p:cNvSpPr/>
          <p:nvPr/>
        </p:nvSpPr>
        <p:spPr>
          <a:xfrm>
            <a:off x="664029" y="5424760"/>
            <a:ext cx="1894114" cy="873486"/>
          </a:xfrm>
          <a:prstGeom prst="wedgeRectCallout">
            <a:avLst>
              <a:gd name="adj1" fmla="val 270626"/>
              <a:gd name="adj2" fmla="val -21516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Hours in excess of 40 must be recorded as Additional Hours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7618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formal_presentation_powerpoint">
  <a:themeElements>
    <a:clrScheme name="Custom WM">
      <a:dk1>
        <a:sysClr val="windowText" lastClr="000000"/>
      </a:dk1>
      <a:lt1>
        <a:sysClr val="window" lastClr="FFFFFF"/>
      </a:lt1>
      <a:dk2>
        <a:srgbClr val="B9975B"/>
      </a:dk2>
      <a:lt2>
        <a:srgbClr val="EEECE1"/>
      </a:lt2>
      <a:accent1>
        <a:srgbClr val="115740"/>
      </a:accent1>
      <a:accent2>
        <a:srgbClr val="D0D3D4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6600"/>
      </a:hlink>
      <a:folHlink>
        <a:srgbClr val="0066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informal_presentation_powerpoint</Template>
  <TotalTime>1080</TotalTime>
  <Words>884</Words>
  <Application>Microsoft Office PowerPoint</Application>
  <PresentationFormat>On-screen Show (4:3)</PresentationFormat>
  <Paragraphs>169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Avenir Next Regular</vt:lpstr>
      <vt:lpstr>Calibri</vt:lpstr>
      <vt:lpstr>Calibri Light</vt:lpstr>
      <vt:lpstr>Monotype Sorts</vt:lpstr>
      <vt:lpstr>Times New Roman</vt:lpstr>
      <vt:lpstr>informal_presentation_powerpoint</vt:lpstr>
      <vt:lpstr>Custom Design</vt:lpstr>
      <vt:lpstr>Payroll Basics for Salaried Employees</vt:lpstr>
      <vt:lpstr>Purpose</vt:lpstr>
      <vt:lpstr>Agenda </vt:lpstr>
      <vt:lpstr>Time Sheets</vt:lpstr>
      <vt:lpstr> Self Service Access </vt:lpstr>
      <vt:lpstr>Logging into Self Service</vt:lpstr>
      <vt:lpstr>Accessing Your Time Sheet</vt:lpstr>
      <vt:lpstr>PowerPoint Presentation</vt:lpstr>
      <vt:lpstr>Reporting Your Hours</vt:lpstr>
      <vt:lpstr>Submission Deadlines/Pay Periods</vt:lpstr>
      <vt:lpstr>Manual Time Sheets</vt:lpstr>
      <vt:lpstr>PowerPoint Presentation</vt:lpstr>
      <vt:lpstr>PowerPoint Presentation</vt:lpstr>
      <vt:lpstr>PowerPoint Presentation</vt:lpstr>
      <vt:lpstr>Employment Taxes</vt:lpstr>
      <vt:lpstr>Federal and State Withholding</vt:lpstr>
      <vt:lpstr>Completing Form W-4</vt:lpstr>
      <vt:lpstr>PowerPoint Presentation</vt:lpstr>
      <vt:lpstr>Completing Form VA-4</vt:lpstr>
      <vt:lpstr>FICA Taxes</vt:lpstr>
      <vt:lpstr>Pre-Tax Deductions</vt:lpstr>
      <vt:lpstr>Pre-Tax Deductions</vt:lpstr>
      <vt:lpstr>After-Tax Deductions</vt:lpstr>
      <vt:lpstr>After-Tax Deductions</vt:lpstr>
      <vt:lpstr>Direct Deposit    Electronic Form W-2</vt:lpstr>
      <vt:lpstr>Direct Deposit</vt:lpstr>
      <vt:lpstr>PowerPoint Presentation</vt:lpstr>
      <vt:lpstr>Electronic W-2</vt:lpstr>
      <vt:lpstr>Printing your W-2</vt:lpstr>
      <vt:lpstr> Questions and Answers </vt:lpstr>
    </vt:vector>
  </TitlesOfParts>
  <Company>College of William and Mary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Staff Assembly</dc:title>
  <dc:creator>Information Technology</dc:creator>
  <cp:lastModifiedBy>Vance, Simonne</cp:lastModifiedBy>
  <cp:revision>77</cp:revision>
  <dcterms:created xsi:type="dcterms:W3CDTF">2016-03-04T13:42:49Z</dcterms:created>
  <dcterms:modified xsi:type="dcterms:W3CDTF">2016-07-25T18:17:24Z</dcterms:modified>
</cp:coreProperties>
</file>